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3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31" r:id="rId45"/>
    <p:sldId id="332" r:id="rId46"/>
    <p:sldId id="301" r:id="rId47"/>
    <p:sldId id="302" r:id="rId48"/>
    <p:sldId id="304" r:id="rId49"/>
    <p:sldId id="305" r:id="rId50"/>
    <p:sldId id="303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6" r:id="rId61"/>
    <p:sldId id="317" r:id="rId62"/>
    <p:sldId id="315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50" r:id="rId89"/>
    <p:sldId id="352" r:id="rId90"/>
    <p:sldId id="353" r:id="rId91"/>
    <p:sldId id="354" r:id="rId92"/>
    <p:sldId id="355" r:id="rId93"/>
    <p:sldId id="356" r:id="rId94"/>
    <p:sldId id="357" r:id="rId95"/>
    <p:sldId id="423" r:id="rId96"/>
    <p:sldId id="424" r:id="rId97"/>
    <p:sldId id="425" r:id="rId98"/>
    <p:sldId id="426" r:id="rId99"/>
    <p:sldId id="359" r:id="rId100"/>
    <p:sldId id="360" r:id="rId101"/>
    <p:sldId id="361" r:id="rId102"/>
    <p:sldId id="362" r:id="rId103"/>
    <p:sldId id="348" r:id="rId104"/>
    <p:sldId id="363" r:id="rId105"/>
    <p:sldId id="364" r:id="rId106"/>
    <p:sldId id="358" r:id="rId107"/>
    <p:sldId id="365" r:id="rId108"/>
    <p:sldId id="366" r:id="rId109"/>
    <p:sldId id="367" r:id="rId110"/>
    <p:sldId id="368" r:id="rId111"/>
    <p:sldId id="369" r:id="rId112"/>
    <p:sldId id="370" r:id="rId113"/>
    <p:sldId id="371" r:id="rId114"/>
    <p:sldId id="372" r:id="rId115"/>
    <p:sldId id="373" r:id="rId116"/>
    <p:sldId id="374" r:id="rId117"/>
    <p:sldId id="375" r:id="rId118"/>
    <p:sldId id="376" r:id="rId119"/>
    <p:sldId id="377" r:id="rId120"/>
    <p:sldId id="378" r:id="rId121"/>
    <p:sldId id="379" r:id="rId122"/>
    <p:sldId id="380" r:id="rId123"/>
    <p:sldId id="381" r:id="rId124"/>
    <p:sldId id="382" r:id="rId125"/>
    <p:sldId id="383" r:id="rId126"/>
    <p:sldId id="384" r:id="rId127"/>
    <p:sldId id="385" r:id="rId128"/>
    <p:sldId id="386" r:id="rId129"/>
    <p:sldId id="387" r:id="rId130"/>
    <p:sldId id="388" r:id="rId131"/>
    <p:sldId id="389" r:id="rId132"/>
    <p:sldId id="390" r:id="rId133"/>
    <p:sldId id="391" r:id="rId134"/>
    <p:sldId id="392" r:id="rId135"/>
    <p:sldId id="393" r:id="rId136"/>
    <p:sldId id="394" r:id="rId137"/>
    <p:sldId id="395" r:id="rId138"/>
    <p:sldId id="396" r:id="rId139"/>
    <p:sldId id="397" r:id="rId140"/>
    <p:sldId id="398" r:id="rId141"/>
    <p:sldId id="399" r:id="rId142"/>
    <p:sldId id="400" r:id="rId143"/>
    <p:sldId id="401" r:id="rId144"/>
    <p:sldId id="402" r:id="rId145"/>
    <p:sldId id="409" r:id="rId146"/>
    <p:sldId id="403" r:id="rId147"/>
    <p:sldId id="407" r:id="rId148"/>
    <p:sldId id="408" r:id="rId149"/>
    <p:sldId id="404" r:id="rId150"/>
    <p:sldId id="410" r:id="rId151"/>
    <p:sldId id="405" r:id="rId152"/>
    <p:sldId id="411" r:id="rId153"/>
    <p:sldId id="406" r:id="rId154"/>
    <p:sldId id="412" r:id="rId155"/>
    <p:sldId id="413" r:id="rId156"/>
    <p:sldId id="414" r:id="rId157"/>
    <p:sldId id="415" r:id="rId158"/>
    <p:sldId id="416" r:id="rId159"/>
    <p:sldId id="417" r:id="rId160"/>
    <p:sldId id="418" r:id="rId161"/>
    <p:sldId id="419" r:id="rId162"/>
    <p:sldId id="420" r:id="rId163"/>
    <p:sldId id="421" r:id="rId164"/>
    <p:sldId id="422" r:id="rId1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a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Cross-sectional area of a wire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429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slope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Slope = (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y/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x)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sloped (triangle)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1/2bh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[(x-value)(y-value)]/2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straight line (rectangular)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</a:t>
            </a:r>
            <a:r>
              <a:rPr lang="en-US" sz="6600" dirty="0" err="1" smtClean="0">
                <a:solidFill>
                  <a:srgbClr val="FF0000"/>
                </a:solidFill>
              </a:rPr>
              <a:t>bh</a:t>
            </a:r>
            <a:r>
              <a:rPr lang="en-US" sz="6600" dirty="0" smtClean="0">
                <a:solidFill>
                  <a:srgbClr val="FF0000"/>
                </a:solidFill>
              </a:rPr>
              <a:t>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(x-value)(y-value)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1447800" y="1371600"/>
          <a:ext cx="2590800" cy="263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Bitmap Image" r:id="rId3" imgW="1209524" imgH="1228571" progId="PBrush">
                  <p:embed/>
                </p:oleObj>
              </mc:Choice>
              <mc:Fallback>
                <p:oleObj name="Bitmap Image" r:id="rId3" imgW="1209524" imgH="1228571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2590800" cy="263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419600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Inverse or inverse square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953000" y="1371600"/>
          <a:ext cx="322853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Bitmap Image" r:id="rId5" imgW="1457143" imgH="1238423" progId="PBrush">
                  <p:embed/>
                </p:oleObj>
              </mc:Choice>
              <mc:Fallback>
                <p:oleObj name="Bitmap Image" r:id="rId5" imgW="1457143" imgH="1238423" progId="PBrush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322853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44958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590800" y="1676400"/>
          <a:ext cx="2514600" cy="247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7" name="Bitmap Image" r:id="rId3" imgW="1238423" imgH="1219370" progId="PBrush">
                  <p:embed/>
                </p:oleObj>
              </mc:Choice>
              <mc:Fallback>
                <p:oleObj name="Bitmap Image" r:id="rId3" imgW="1238423" imgH="1219370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2514600" cy="247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44958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 Square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2362200" y="1676400"/>
          <a:ext cx="2667000" cy="2530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1" name="Bitmap Image" r:id="rId3" imgW="1305107" imgH="1238423" progId="PBrush">
                  <p:embed/>
                </p:oleObj>
              </mc:Choice>
              <mc:Fallback>
                <p:oleObj name="Bitmap Image" r:id="rId3" imgW="1305107" imgH="123842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2667000" cy="2530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quantity in which both direction and magnitude are important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Vector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that requires a medium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Mechanical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in which particle vibration is perpendicular to wave propagation.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Transverse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in which particle vibration is parallel to wave propagation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Longitudinal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Planck’s constant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429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h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Another word for mass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Inertia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Mass x velocity =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Momentum or impulse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area where an object feels the force of another object with the same fundamental force carrier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Field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rate of energy or work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Power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Horizontal distance traveled by a projectile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Range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word for the “size” of a measurement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Magnitude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Term for the sum of two vector quantities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Resultant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term for an object that is not experiencing acceleration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Constant velocity or equilibrium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Force x distance =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Work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Term for energy that builds up due to friction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Internal energy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Length of a conductor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810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L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energy gained when an object is lifted in a gravitational field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Potential energy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Energy associated with motion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Kinetic Energy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quark composition of a neutron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udd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Quark composition of a proton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uud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event that occurs when a particle of matter meets with the corresponding antimatter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annihilation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number of cycles per second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Frequency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Seconds per cycle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Period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wave in the environment causes an object to vibrate due to matching frequency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Resonance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Meters per cycle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wavelength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height of a wave above the equilibrium line (or depth below)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Amplitude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Resistivity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ρ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Amount of charge that flows per second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Current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amount of energy (or work done) on each charge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Potential difference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circuit in which electrons have a choice of paths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Parallel Circuit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circuit in which electrons all follow the same path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Series circuit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device to measure current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Ammeter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device to measure potential difference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voltmeter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difficulty and electron has in completing a circuit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Resistance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ratio of a waves speed in a vacuum to a waves speed in a material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Absolute index of refraction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type of wave that can travel through a vacuum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single vibratory disturbance in a medium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pulse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Electrostatic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505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force that holds the nucleus together (acts between neutrons and protons)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Strong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Force that acts between an electron and a proton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Truly empty space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vacuum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force carrier (boson) of the electromagnetic force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photon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Measure of energy when working with small charges such as an electron</a:t>
            </a:r>
            <a:r>
              <a:rPr lang="en-US" sz="4000" dirty="0"/>
              <a:t> </a:t>
            </a:r>
            <a:r>
              <a:rPr lang="en-US" sz="4000" dirty="0" smtClean="0"/>
              <a:t>or other elementary charge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Electronvolt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eV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bending of a wave around an obstruction or through an opening in a barrier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diffraction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5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Measure of energy when working with small charges such as an electron.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Electronvolt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eV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bending of a wave into a new medium when it is transmitted.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change in observed frequency of a wave due to the relative motion of the source and the observer.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Doppler Effect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two waves are in the same place at the same time and they superimpose temporarily to form a </a:t>
            </a:r>
            <a:r>
              <a:rPr lang="en-US" sz="4000" dirty="0" err="1" smtClean="0"/>
              <a:t>supercrest</a:t>
            </a:r>
            <a:r>
              <a:rPr lang="en-US" sz="4000" dirty="0" smtClean="0"/>
              <a:t> or </a:t>
            </a:r>
            <a:r>
              <a:rPr lang="en-US" sz="4000" dirty="0" err="1" smtClean="0"/>
              <a:t>supertrough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Constructive interference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Electrical energy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W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two waves are in the same place at the same time and they superimpose temporarily to cancel each other out.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267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Destructive interference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that is formed due to reflection off a boundary and forms a pattern of interference which leads to nodes and antinodes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Standing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name given to the angle from the normal line as it approaches a boundary between two mediums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Incident Angle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light or other transverse wave can be filtered for a specific orientation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Polarization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light is given off by an atom as electrons fall between energy levels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emission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low point on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trough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high point on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crest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bouncing of a wave off of a surface at an angle equal to the incident angle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Reflection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change in speed or direction of an object with respect to time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acceleration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particle made up of three quarks.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Baryon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momentum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p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force which causes an object to follow a circular path.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Centripetal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material which allows electrons to flow easily (lots of free electrons)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Conductor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base unit for electric charge of a particle.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Coulomb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point on a standing wave that undergoes constructive interference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</a:rPr>
              <a:t>Anti-node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term for discrete (non-continuous) energy levels with an atom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quantized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Impulse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J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Power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P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Potential Energy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PE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 of a photon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E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photon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Work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W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Universal Gravitational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810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Spring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Centripetal Force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Total Mechanical Energy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</a:t>
            </a:r>
            <a:r>
              <a:rPr lang="en-US" sz="6600" baseline="-25000" dirty="0" smtClean="0">
                <a:solidFill>
                  <a:srgbClr val="FF0000"/>
                </a:solidFill>
              </a:rPr>
              <a:t>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Weight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Normal force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Net Force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net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Displacement or distance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352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d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962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height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h or </a:t>
            </a:r>
            <a:r>
              <a:rPr lang="en-US" sz="6600" dirty="0" err="1" smtClean="0">
                <a:solidFill>
                  <a:srgbClr val="FF0000"/>
                </a:solidFill>
              </a:rPr>
              <a:t>d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y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charge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q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time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Coefficient of static friction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276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μ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Kinetic Energy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Internal Energy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Q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Distance between centers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581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r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Electrostatic force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124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Gravitational field strength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200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Acceleration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Period of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Initial vertical velocity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3429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iy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Final vertical velocity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fy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Average speed or velocity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3505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3886200"/>
            <a:ext cx="457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Change in equilibrium length of a spring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200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Centripetal acceleration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200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</a:t>
            </a:r>
            <a:r>
              <a:rPr lang="en-US" sz="6600" baseline="-25000" dirty="0" smtClean="0">
                <a:solidFill>
                  <a:srgbClr val="FF0000"/>
                </a:solidFill>
              </a:rPr>
              <a:t>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Change in equilibrium length of a spring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200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x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Period of Wave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Seconds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Spring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N/m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Gravitational field strength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3581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N/kg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Acceleration due to gravity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30480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m/s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wavelength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λ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wavelength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degrees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Current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66700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Amperes or C/s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Potential difference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276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charge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C  or 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 of a photon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352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eV</a:t>
            </a:r>
            <a:r>
              <a:rPr lang="en-US" sz="6600" dirty="0" smtClean="0">
                <a:solidFill>
                  <a:srgbClr val="FF0000"/>
                </a:solidFill>
              </a:rPr>
              <a:t> or J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Mass of proton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kg or u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Index of refraction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No units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Coefficient of friction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276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No unit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Impulse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Net force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 or </a:t>
            </a:r>
            <a:r>
              <a:rPr lang="en-US" sz="6600" dirty="0" err="1" smtClean="0">
                <a:solidFill>
                  <a:srgbClr val="FF0000"/>
                </a:solidFill>
              </a:rPr>
              <a:t>kgm</a:t>
            </a:r>
            <a:r>
              <a:rPr lang="en-US" sz="6600" dirty="0" smtClean="0">
                <a:solidFill>
                  <a:srgbClr val="FF0000"/>
                </a:solidFill>
              </a:rPr>
              <a:t>/s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Work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Nm  or J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Frequency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Hz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Kinetic Energy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J or kg(m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r>
              <a:rPr lang="en-US" sz="6600" dirty="0" smtClean="0">
                <a:solidFill>
                  <a:srgbClr val="FF0000"/>
                </a:solidFill>
              </a:rPr>
              <a:t>/s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r>
              <a:rPr lang="en-US" sz="6600" dirty="0" smtClean="0">
                <a:solidFill>
                  <a:srgbClr val="FF0000"/>
                </a:solidFill>
              </a:rPr>
              <a:t>)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Cross sectional area of a wire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352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Power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Watts  (W) or J/s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Total mechanical energy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657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J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Acceleration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m/s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mass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kg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Weight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Electric Field Strength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9624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E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Speed of light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m/s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Resistance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Ω</a:t>
            </a:r>
            <a:r>
              <a:rPr lang="en-US" sz="6600" dirty="0" smtClean="0">
                <a:solidFill>
                  <a:srgbClr val="FF0000"/>
                </a:solidFill>
              </a:rPr>
              <a:t> or ohms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Force on spring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Centripetal acceleration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124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m/s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Planck’s constant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3528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Js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THE UNIT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d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91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267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t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191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267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>
                <a:solidFill>
                  <a:srgbClr val="FF0000"/>
                </a:solidFill>
              </a:rPr>
              <a:t>λ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r>
              <a:rPr lang="en-US" sz="9600" baseline="-25000" dirty="0" smtClean="0"/>
              <a:t>f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4267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r>
              <a:rPr lang="en-US" sz="9600" baseline="-25000" dirty="0" smtClean="0"/>
              <a:t>N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4191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µ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F</a:t>
            </a:r>
            <a:r>
              <a:rPr lang="en-US" sz="9600" baseline="-25000" dirty="0" err="1" smtClean="0"/>
              <a:t>g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4419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m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4419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g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c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Potential Difference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5052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71800" y="24384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E</a:t>
            </a:r>
            <a:r>
              <a:rPr lang="en-US" sz="8000" baseline="-25000" dirty="0" err="1" smtClean="0"/>
              <a:t>photon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h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q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F</a:t>
            </a:r>
            <a:r>
              <a:rPr lang="en-US" sz="9600" baseline="-25000" dirty="0" smtClean="0"/>
              <a:t>s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x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k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R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I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p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m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J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F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2133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W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304800" y="914400"/>
            <a:ext cx="8229600" cy="54102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886200"/>
            <a:ext cx="45720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3886200"/>
            <a:ext cx="0" cy="243840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44196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V</a:t>
            </a:r>
            <a:endParaRPr lang="en-US" sz="9600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I</a:t>
            </a:r>
            <a:endParaRPr lang="en-US" sz="9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19812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P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COMPLETE THE TRIANGLE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an inclined plane, F</a:t>
            </a:r>
            <a:r>
              <a:rPr lang="en-US" sz="6000" baseline="-25000" dirty="0" smtClean="0"/>
              <a:t>N</a:t>
            </a:r>
            <a:r>
              <a:rPr lang="en-US" sz="6000" dirty="0" smtClean="0"/>
              <a:t> is equal to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66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┴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=mg(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lang="el-GR" sz="4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an inclined plane, </a:t>
            </a:r>
            <a:r>
              <a:rPr lang="en-US" sz="6000" dirty="0" err="1" smtClean="0"/>
              <a:t>F</a:t>
            </a:r>
            <a:r>
              <a:rPr lang="en-US" sz="6000" baseline="-25000" dirty="0" err="1" smtClean="0"/>
              <a:t>gII</a:t>
            </a:r>
            <a:r>
              <a:rPr lang="en-US" sz="6000" dirty="0" smtClean="0"/>
              <a:t> is equal to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II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sin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=mg(sin</a:t>
            </a:r>
            <a:r>
              <a:rPr lang="el-GR" sz="4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Current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514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STATE VARIABLE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 force applied at an angle, the horizontal </a:t>
            </a:r>
            <a:r>
              <a:rPr lang="en-US" sz="2800" dirty="0" smtClean="0"/>
              <a:t>(or force parallel to the surface)</a:t>
            </a:r>
            <a:r>
              <a:rPr lang="en-US" sz="6000" dirty="0" smtClean="0"/>
              <a:t> equals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953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AX</a:t>
            </a:r>
            <a:r>
              <a:rPr lang="en-US" sz="6600" dirty="0" smtClean="0">
                <a:solidFill>
                  <a:srgbClr val="FF0000"/>
                </a:solidFill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cs typeface="Times New Roman"/>
              </a:rPr>
              <a:t>A</a:t>
            </a:r>
            <a:r>
              <a:rPr lang="en-US" sz="6600" dirty="0" err="1" smtClean="0">
                <a:solidFill>
                  <a:srgbClr val="FF0000"/>
                </a:solidFill>
                <a:cs typeface="Times New Roman"/>
              </a:rPr>
              <a:t>cos</a:t>
            </a:r>
            <a:r>
              <a:rPr lang="el-GR" sz="6600" dirty="0" smtClean="0">
                <a:solidFill>
                  <a:srgbClr val="FF0000"/>
                </a:solidFill>
                <a:cs typeface="Times New Roman"/>
              </a:rPr>
              <a:t>θ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The equation for the area of a circle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429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lang="en-US" sz="66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The equation for the circumference of a circle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429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C=2</a:t>
            </a:r>
            <a:r>
              <a:rPr lang="el-GR" sz="6600" dirty="0" smtClean="0">
                <a:solidFill>
                  <a:srgbClr val="FF0000"/>
                </a:solidFill>
              </a:rPr>
              <a:t>π</a:t>
            </a:r>
            <a:r>
              <a:rPr lang="en-US" sz="6600" dirty="0" smtClean="0">
                <a:solidFill>
                  <a:srgbClr val="FF0000"/>
                </a:solidFill>
              </a:rPr>
              <a:t>r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Initial vertical velocity of a projectile launched at an 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114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iy</a:t>
            </a:r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err="1" smtClean="0">
                <a:solidFill>
                  <a:srgbClr val="FF0000"/>
                </a:solidFill>
              </a:rPr>
              <a:t>sin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Initial horizontal velocity of a projectile launched at an 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114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ix</a:t>
            </a:r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err="1" smtClean="0">
                <a:solidFill>
                  <a:srgbClr val="FF0000"/>
                </a:solidFill>
              </a:rPr>
              <a:t>cos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centripetal force (combined version not on Ref Table)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4038600"/>
                <a:ext cx="7467600" cy="1671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6600" baseline="-25000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66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7467600" cy="1671098"/>
              </a:xfrm>
              <a:prstGeom prst="rect">
                <a:avLst/>
              </a:prstGeom>
              <a:blipFill rotWithShape="0">
                <a:blip r:embed="rId2"/>
                <a:stretch>
                  <a:fillRect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14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391" y="1055141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change in momentum = impulse (long version of Newton’s Second Law)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69421" y="4724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net</a:t>
            </a:r>
            <a:r>
              <a:rPr lang="en-US" sz="6600" dirty="0" err="1" smtClean="0">
                <a:solidFill>
                  <a:srgbClr val="FF0000"/>
                </a:solidFill>
              </a:rPr>
              <a:t>t</a:t>
            </a:r>
            <a:r>
              <a:rPr lang="en-US" sz="6600" dirty="0" smtClean="0">
                <a:solidFill>
                  <a:srgbClr val="FF0000"/>
                </a:solidFill>
              </a:rPr>
              <a:t>=m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86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391" y="1055141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Short cut for time when v</a:t>
            </a:r>
            <a:r>
              <a:rPr lang="en-US" sz="6000" baseline="-25000" dirty="0" smtClean="0"/>
              <a:t>i</a:t>
            </a:r>
            <a:r>
              <a:rPr lang="en-US" sz="6000" dirty="0" smtClean="0"/>
              <a:t>=0  such as dropped from rest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4376" y="4698883"/>
                <a:ext cx="7467600" cy="2254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>
                    <a:solidFill>
                      <a:srgbClr val="FF0000"/>
                    </a:solidFill>
                  </a:rPr>
                  <a:t>t=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6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  <m: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endParaRPr lang="en-US" sz="66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6" y="4698883"/>
                <a:ext cx="7467600" cy="2254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705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391" y="1055141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Short cut for final velocity when v</a:t>
            </a:r>
            <a:r>
              <a:rPr lang="en-US" sz="6000" baseline="-25000" dirty="0" smtClean="0"/>
              <a:t>i</a:t>
            </a:r>
            <a:r>
              <a:rPr lang="en-US" sz="6000" dirty="0" smtClean="0"/>
              <a:t>=0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9391" y="3276600"/>
                <a:ext cx="7467600" cy="1322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err="1" smtClean="0">
                    <a:solidFill>
                      <a:srgbClr val="FF0000"/>
                    </a:solidFill>
                  </a:rPr>
                  <a:t>v</a:t>
                </a:r>
                <a:r>
                  <a:rPr lang="en-US" sz="6600" baseline="-25000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𝑔h</m:t>
                        </m:r>
                      </m:e>
                    </m:rad>
                  </m:oMath>
                </a14:m>
                <a:r>
                  <a:rPr lang="en-US" sz="6600" baseline="-25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or </a:t>
                </a:r>
                <a:r>
                  <a:rPr lang="en-US" sz="6600" dirty="0" err="1" smtClean="0">
                    <a:solidFill>
                      <a:srgbClr val="FF0000"/>
                    </a:solidFill>
                  </a:rPr>
                  <a:t>v</a:t>
                </a:r>
                <a:r>
                  <a:rPr lang="en-US" sz="6600" baseline="-25000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𝑎𝑑</m:t>
                        </m:r>
                      </m:e>
                    </m:rad>
                  </m:oMath>
                </a14:m>
                <a:r>
                  <a:rPr lang="en-US" sz="6600" baseline="-25000" dirty="0" smtClean="0">
                    <a:solidFill>
                      <a:srgbClr val="FF0000"/>
                    </a:solidFill>
                  </a:rPr>
                  <a:t> </a:t>
                </a:r>
                <a:endParaRPr lang="en-US" sz="66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91" y="3276600"/>
                <a:ext cx="7467600" cy="1322221"/>
              </a:xfrm>
              <a:prstGeom prst="rect">
                <a:avLst/>
              </a:prstGeom>
              <a:blipFill rotWithShape="0">
                <a:blip r:embed="rId2"/>
                <a:stretch>
                  <a:fillRect l="-4082" t="-3704" b="-3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6536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 of a resultant given horizontal and vertical components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114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dirty="0" smtClean="0">
                <a:solidFill>
                  <a:srgbClr val="FF0000"/>
                </a:solidFill>
              </a:rPr>
              <a:t>=tan</a:t>
            </a:r>
            <a:r>
              <a:rPr lang="en-US" sz="6600" baseline="30000" dirty="0" smtClean="0">
                <a:solidFill>
                  <a:srgbClr val="FF0000"/>
                </a:solidFill>
              </a:rPr>
              <a:t>-1</a:t>
            </a:r>
            <a:r>
              <a:rPr lang="en-US" sz="6600" dirty="0" smtClean="0">
                <a:solidFill>
                  <a:srgbClr val="FF0000"/>
                </a:solidFill>
              </a:rPr>
              <a:t>(A</a:t>
            </a:r>
            <a:r>
              <a:rPr lang="en-US" sz="6600" baseline="-25000" dirty="0" smtClean="0">
                <a:solidFill>
                  <a:srgbClr val="FF0000"/>
                </a:solidFill>
              </a:rPr>
              <a:t>y</a:t>
            </a:r>
            <a:r>
              <a:rPr lang="en-US" sz="6600" dirty="0" smtClean="0">
                <a:solidFill>
                  <a:srgbClr val="FF0000"/>
                </a:solidFill>
              </a:rPr>
              <a:t>/A</a:t>
            </a:r>
            <a:r>
              <a:rPr lang="en-US" sz="6600" baseline="-25000" dirty="0" smtClean="0">
                <a:solidFill>
                  <a:srgbClr val="FF0000"/>
                </a:solidFill>
              </a:rPr>
              <a:t>x</a:t>
            </a:r>
            <a:r>
              <a:rPr lang="en-US" sz="66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1721</Words>
  <Application>Microsoft Office PowerPoint</Application>
  <PresentationFormat>On-screen Show (4:3)</PresentationFormat>
  <Paragraphs>504</Paragraphs>
  <Slides>164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164</vt:i4>
      </vt:variant>
    </vt:vector>
  </HeadingPairs>
  <TitlesOfParts>
    <vt:vector size="170" baseType="lpstr">
      <vt:lpstr>Arial</vt:lpstr>
      <vt:lpstr>Calibri</vt:lpstr>
      <vt:lpstr>Cambria Math</vt:lpstr>
      <vt:lpstr>Times New Roman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gsaylor</dc:creator>
  <cp:lastModifiedBy>Microsoft account</cp:lastModifiedBy>
  <cp:revision>43</cp:revision>
  <dcterms:created xsi:type="dcterms:W3CDTF">2013-05-14T13:06:06Z</dcterms:created>
  <dcterms:modified xsi:type="dcterms:W3CDTF">2015-05-03T11:34:18Z</dcterms:modified>
</cp:coreProperties>
</file>