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3" r:id="rId14"/>
    <p:sldId id="286" r:id="rId15"/>
    <p:sldId id="287" r:id="rId16"/>
    <p:sldId id="292" r:id="rId17"/>
    <p:sldId id="307" r:id="rId18"/>
    <p:sldId id="308" r:id="rId19"/>
    <p:sldId id="309" r:id="rId20"/>
    <p:sldId id="320" r:id="rId21"/>
    <p:sldId id="326" r:id="rId22"/>
    <p:sldId id="435" r:id="rId23"/>
    <p:sldId id="340" r:id="rId24"/>
    <p:sldId id="342" r:id="rId25"/>
    <p:sldId id="345" r:id="rId26"/>
    <p:sldId id="346" r:id="rId27"/>
    <p:sldId id="436" r:id="rId28"/>
    <p:sldId id="361" r:id="rId29"/>
    <p:sldId id="362" r:id="rId30"/>
    <p:sldId id="348" r:id="rId31"/>
    <p:sldId id="363" r:id="rId32"/>
    <p:sldId id="364" r:id="rId33"/>
    <p:sldId id="370" r:id="rId34"/>
    <p:sldId id="445" r:id="rId35"/>
    <p:sldId id="446" r:id="rId36"/>
    <p:sldId id="371" r:id="rId37"/>
    <p:sldId id="388" r:id="rId38"/>
    <p:sldId id="389" r:id="rId39"/>
    <p:sldId id="390" r:id="rId40"/>
    <p:sldId id="391" r:id="rId41"/>
    <p:sldId id="392" r:id="rId42"/>
    <p:sldId id="393" r:id="rId43"/>
    <p:sldId id="394" r:id="rId44"/>
    <p:sldId id="399" r:id="rId45"/>
    <p:sldId id="402" r:id="rId46"/>
    <p:sldId id="420" r:id="rId47"/>
    <p:sldId id="429" r:id="rId48"/>
    <p:sldId id="430" r:id="rId49"/>
    <p:sldId id="431" r:id="rId50"/>
    <p:sldId id="432" r:id="rId51"/>
    <p:sldId id="433" r:id="rId52"/>
    <p:sldId id="434" r:id="rId53"/>
    <p:sldId id="421" r:id="rId54"/>
    <p:sldId id="422" r:id="rId55"/>
    <p:sldId id="423" r:id="rId56"/>
    <p:sldId id="424" r:id="rId57"/>
    <p:sldId id="425" r:id="rId58"/>
    <p:sldId id="426" r:id="rId59"/>
    <p:sldId id="427" r:id="rId60"/>
    <p:sldId id="437" r:id="rId61"/>
    <p:sldId id="438" r:id="rId62"/>
    <p:sldId id="439" r:id="rId63"/>
    <p:sldId id="440" r:id="rId64"/>
    <p:sldId id="441" r:id="rId65"/>
    <p:sldId id="443" r:id="rId66"/>
    <p:sldId id="444" r:id="rId67"/>
    <p:sldId id="442" r:id="rId68"/>
    <p:sldId id="447" r:id="rId69"/>
    <p:sldId id="448" r:id="rId70"/>
    <p:sldId id="449" r:id="rId71"/>
    <p:sldId id="450" r:id="rId72"/>
    <p:sldId id="451" r:id="rId7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F5FC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72" autoAdjust="0"/>
  </p:normalViewPr>
  <p:slideViewPr>
    <p:cSldViewPr>
      <p:cViewPr varScale="1">
        <p:scale>
          <a:sx n="59" d="100"/>
          <a:sy n="59" d="100"/>
        </p:scale>
        <p:origin x="14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76" Type="http://schemas.openxmlformats.org/officeDocument/2006/relationships/theme" Target="theme/theme1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slide" Target="slides/slide61.xml"/><Relationship Id="rId7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61" Type="http://schemas.openxmlformats.org/officeDocument/2006/relationships/slide" Target="slides/slide56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slide" Target="slides/slide68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77" Type="http://schemas.openxmlformats.org/officeDocument/2006/relationships/tableStyles" Target="tableStyle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slide" Target="slides/slide65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640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8320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970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568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8884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6054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3111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682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5136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194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5424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9262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7828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360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7672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7275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6883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07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4205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0258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9123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316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8690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944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8556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0025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3135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12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3867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3394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9275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9125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30754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8193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71622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9270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61446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67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68564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1559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57082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71607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62191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733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7F6BD-7BC2-4FFF-B81F-EFC5E6B4D980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90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20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04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7F6BD-7BC2-4FFF-B81F-EFC5E6B4D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8CE90-594F-47EC-AC8E-85B0B5CCF1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64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Electric Field Strength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39624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E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charge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q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time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t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Electrostatic force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31242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F</a:t>
            </a:r>
            <a:r>
              <a:rPr lang="en-US" sz="6600" baseline="-25000" dirty="0" smtClean="0">
                <a:solidFill>
                  <a:srgbClr val="FF0000"/>
                </a:solidFill>
              </a:rPr>
              <a:t>e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Current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667000"/>
            <a:ext cx="685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Amperes or C/s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Potential difference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32766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V or J/C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charge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C  or e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Power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Watts  (W) or J/s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Resistance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dirty="0" smtClean="0">
                <a:solidFill>
                  <a:srgbClr val="FF0000"/>
                </a:solidFill>
              </a:rPr>
              <a:t>Ω</a:t>
            </a:r>
            <a:r>
              <a:rPr lang="en-US" sz="6600" dirty="0" smtClean="0">
                <a:solidFill>
                  <a:srgbClr val="FF0000"/>
                </a:solidFill>
              </a:rPr>
              <a:t> or ohms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prstClr val="black"/>
                </a:solidFill>
              </a:rPr>
              <a:t>Resistivity</a:t>
            </a:r>
            <a:endParaRPr lang="en-US" sz="6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655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dirty="0" smtClean="0">
                <a:solidFill>
                  <a:srgbClr val="FF0000"/>
                </a:solidFill>
              </a:rPr>
              <a:t>Ω</a:t>
            </a:r>
            <a:r>
              <a:rPr lang="en-US" sz="6600" dirty="0" smtClean="0">
                <a:solidFill>
                  <a:srgbClr val="FF0000"/>
                </a:solidFill>
              </a:rPr>
              <a:t>m or ohm-meter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STATE THE UNIT</a:t>
            </a:r>
            <a:endParaRPr lang="en-US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9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04800" y="914400"/>
            <a:ext cx="8229600" cy="54102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3886200"/>
            <a:ext cx="4572000" cy="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72000" y="3886200"/>
            <a:ext cx="0" cy="243840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21336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q</a:t>
            </a:r>
            <a:endParaRPr lang="en-US" sz="9600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t</a:t>
            </a:r>
            <a:endParaRPr lang="en-US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I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COMPLETE THE TRIANGLE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Potential Difference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35052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V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04800" y="914400"/>
            <a:ext cx="8229600" cy="54102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3886200"/>
            <a:ext cx="4572000" cy="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72000" y="3886200"/>
            <a:ext cx="0" cy="243840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21336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V</a:t>
            </a:r>
            <a:endParaRPr lang="en-US" sz="9600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R</a:t>
            </a:r>
            <a:endParaRPr lang="en-US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I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COMPLETE THE TRIANGLE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04800" y="914400"/>
            <a:ext cx="8229600" cy="54102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3886200"/>
            <a:ext cx="4572000" cy="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72000" y="3886200"/>
            <a:ext cx="0" cy="243840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21336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W</a:t>
            </a:r>
            <a:endParaRPr lang="en-US" sz="9600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t</a:t>
            </a:r>
            <a:endParaRPr lang="en-US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P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COMPLETE THE TRIANGLE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04800" y="914400"/>
            <a:ext cx="8229600" cy="54102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3886200"/>
            <a:ext cx="4572000" cy="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72000" y="3886200"/>
            <a:ext cx="0" cy="243840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6000" y="44196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V</a:t>
            </a:r>
            <a:endParaRPr lang="en-US" sz="9600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I</a:t>
            </a:r>
            <a:endParaRPr lang="en-US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3733800" y="19812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P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COMPLETE THE TRIANGLE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04800" y="914400"/>
            <a:ext cx="8229600" cy="54102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3886200"/>
            <a:ext cx="4572000" cy="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72000" y="3886200"/>
            <a:ext cx="0" cy="243840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21336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prstClr val="black"/>
                </a:solidFill>
              </a:rPr>
              <a:t>W</a:t>
            </a:r>
            <a:endParaRPr lang="en-US" sz="96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626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prstClr val="black"/>
                </a:solidFill>
              </a:rPr>
              <a:t>q</a:t>
            </a:r>
            <a:endParaRPr lang="en-US" sz="96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32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V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</a:rPr>
              <a:t>COMPLETE THE TRIANGLE</a:t>
            </a:r>
            <a:endParaRPr lang="en-US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66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4478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Equation for area of a sloped (triangle) graph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3581400"/>
            <a:ext cx="7467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Area = 1/2bh or </a:t>
            </a:r>
          </a:p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[(x-value)(y-value)]/2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906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Equation for area of a straight line (rectangular) graph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3962400"/>
            <a:ext cx="7467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Area = </a:t>
            </a:r>
            <a:r>
              <a:rPr lang="en-US" sz="6600" dirty="0" err="1" smtClean="0">
                <a:solidFill>
                  <a:srgbClr val="FF0000"/>
                </a:solidFill>
              </a:rPr>
              <a:t>bh</a:t>
            </a:r>
            <a:r>
              <a:rPr lang="en-US" sz="6600" dirty="0" smtClean="0">
                <a:solidFill>
                  <a:srgbClr val="FF0000"/>
                </a:solidFill>
              </a:rPr>
              <a:t> or </a:t>
            </a:r>
          </a:p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(x-value)(y-value)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Name the type of relationship represented by the graph</a:t>
            </a:r>
            <a:endParaRPr lang="en-US" sz="2400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33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515800"/>
              </p:ext>
            </p:extLst>
          </p:nvPr>
        </p:nvGraphicFramePr>
        <p:xfrm>
          <a:off x="609600" y="842720"/>
          <a:ext cx="2590800" cy="263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8" name="Bitmap Image" r:id="rId3" imgW="1209524" imgH="1228571" progId="PBrush">
                  <p:embed/>
                </p:oleObj>
              </mc:Choice>
              <mc:Fallback>
                <p:oleObj name="Bitmap Image" r:id="rId3" imgW="1209524" imgH="1228571" progId="PBrush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842720"/>
                        <a:ext cx="2590800" cy="263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0100" y="3474320"/>
            <a:ext cx="6934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Inverse or inverse square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326698"/>
              </p:ext>
            </p:extLst>
          </p:nvPr>
        </p:nvGraphicFramePr>
        <p:xfrm>
          <a:off x="4267200" y="905724"/>
          <a:ext cx="322853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9" name="Bitmap Image" r:id="rId5" imgW="1457143" imgH="1238423" progId="PBrush">
                  <p:embed/>
                </p:oleObj>
              </mc:Choice>
              <mc:Fallback>
                <p:oleObj name="Bitmap Image" r:id="rId5" imgW="1457143" imgH="1238423" progId="PBrush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905724"/>
                        <a:ext cx="3228535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3046" y="5577463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“y” does the opposite of “x”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95567" y="5577463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“y” does the opposite square of “x”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Name the type of relationship represented by the graph</a:t>
            </a:r>
            <a:endParaRPr lang="en-US" sz="2400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67000" y="4495800"/>
            <a:ext cx="327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Direct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2590800" y="1676400"/>
          <a:ext cx="2514600" cy="2475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59" name="Bitmap Image" r:id="rId3" imgW="1238423" imgH="1219370" progId="PBrush">
                  <p:embed/>
                </p:oleObj>
              </mc:Choice>
              <mc:Fallback>
                <p:oleObj name="Bitmap Image" r:id="rId3" imgW="1238423" imgH="1219370" progId="PBrush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676400"/>
                        <a:ext cx="2514600" cy="24759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33600" y="57150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“y” does the same thing as “x”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Name the type of relationship represented by the graph</a:t>
            </a:r>
            <a:endParaRPr lang="en-US" sz="2400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3886200"/>
            <a:ext cx="4800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Direct Square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77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550909"/>
              </p:ext>
            </p:extLst>
          </p:nvPr>
        </p:nvGraphicFramePr>
        <p:xfrm>
          <a:off x="2362200" y="1134074"/>
          <a:ext cx="2667000" cy="2530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83" name="Bitmap Image" r:id="rId3" imgW="1305107" imgH="1238423" progId="PBrush">
                  <p:embed/>
                </p:oleObj>
              </mc:Choice>
              <mc:Fallback>
                <p:oleObj name="Bitmap Image" r:id="rId3" imgW="1305107" imgH="1238423" progId="PBrush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134074"/>
                        <a:ext cx="2667000" cy="25307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62200" y="4994196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“y” does the same thing as “x squared”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area where an object feels the force of another object with the same fundamental force carrier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Field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Current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I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Vocabulary or Concept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914400"/>
            <a:ext cx="7162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The process by which the electrons in an object are redistributed due to attraction or repulsion when brought near a charged object.  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4289286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Induction (always causes attraction because of temporary polarity)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4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Vocabulary or Concept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6002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The process by which two objects obtain the same charge due to contact.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4289286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Conduction (always like charge)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17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rate of energy or work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Power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Amount of charge that flows per second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Current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amount of energy (or work done) on each charge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Potential difference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circuit in which electrons have a choice of paths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Parallel Circuit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circuit in which electrons all follow the same path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Series circuit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device to measure current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Ammeter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device to measure potential difference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voltmeter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difficulty and electron has in completing a circuit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Resistance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Cross-sectional area of a wire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34290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Force that acts between an electron and a proton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Electromagnetic force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Measure of energy when working with small charges such as an electron</a:t>
            </a:r>
            <a:r>
              <a:rPr lang="en-US" sz="4000" dirty="0"/>
              <a:t> </a:t>
            </a:r>
            <a:r>
              <a:rPr lang="en-US" sz="4000" dirty="0" smtClean="0"/>
              <a:t>or other elementary charge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Electronvolt</a:t>
            </a:r>
            <a:r>
              <a:rPr lang="en-US" sz="4000" dirty="0" smtClean="0">
                <a:solidFill>
                  <a:srgbClr val="FF0000"/>
                </a:solidFill>
              </a:rPr>
              <a:t>  </a:t>
            </a:r>
            <a:r>
              <a:rPr lang="en-US" sz="4000" dirty="0" err="1" smtClean="0">
                <a:solidFill>
                  <a:srgbClr val="FF0000"/>
                </a:solidFill>
              </a:rPr>
              <a:t>eV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base unit for electric charge of a particle.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Coulomb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Vocabulary or Concept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The charge in coulombs of an electron or a proton. 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1.6 x 10</a:t>
            </a:r>
            <a:r>
              <a:rPr lang="en-US" sz="4000" baseline="30000" dirty="0" smtClean="0">
                <a:solidFill>
                  <a:srgbClr val="FF0000"/>
                </a:solidFill>
              </a:rPr>
              <a:t>-19</a:t>
            </a:r>
            <a:r>
              <a:rPr lang="en-US" sz="4000" dirty="0" smtClean="0">
                <a:solidFill>
                  <a:srgbClr val="FF0000"/>
                </a:solidFill>
              </a:rPr>
              <a:t>C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76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Vocabulary or Concept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The term for the smallest possible quantity of charge on a particle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Elementary charge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56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Vocabulary or Concept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Field lines are represented as arrows that show what a  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Positive test particle would do if placed in the field (always move away from + and toward -)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5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Vocabulary or Concept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Magnetic field lines align with the field with arrows that point in the direction of 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The north end of a compass needle  (</a:t>
            </a:r>
            <a:r>
              <a:rPr lang="en-US" sz="4000" dirty="0" err="1" smtClean="0">
                <a:solidFill>
                  <a:srgbClr val="FF0000"/>
                </a:solidFill>
              </a:rPr>
              <a:t>ie</a:t>
            </a:r>
            <a:r>
              <a:rPr lang="en-US" sz="4000" dirty="0" smtClean="0">
                <a:solidFill>
                  <a:srgbClr val="FF0000"/>
                </a:solidFill>
              </a:rPr>
              <a:t> away from north and toward south)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67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Vocabulary or Concept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In order for a charged particle to create a magnetic field, the particle must be  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moving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61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Vocabulary or Concept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In a parallel circuit, the equivalent resistance must be 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Less than the value of the smallest resistor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42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2286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 the variable for the alternate unit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22098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Volt-Coulomb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3429000"/>
            <a:ext cx="594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W=</a:t>
            </a:r>
            <a:r>
              <a:rPr lang="en-US" sz="4000" dirty="0" err="1" smtClean="0">
                <a:solidFill>
                  <a:srgbClr val="FF0000"/>
                </a:solidFill>
              </a:rPr>
              <a:t>Vq</a:t>
            </a:r>
            <a:r>
              <a:rPr lang="en-US" sz="4000" dirty="0" smtClean="0">
                <a:solidFill>
                  <a:srgbClr val="FF0000"/>
                </a:solidFill>
              </a:rPr>
              <a:t>  so Work or energy 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(alternate for a Joule)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66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762000"/>
            <a:ext cx="624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Length of a conductor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38100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L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2286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State the variable for the alternate unit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22098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Volt/Amp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3429000"/>
            <a:ext cx="525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R=V/I  so Resistance   (alternate for an ohm)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75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2286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State the variable for the alternate unit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22098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Coulomb/second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3429000"/>
            <a:ext cx="5257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I=q/t</a:t>
            </a:r>
            <a:r>
              <a:rPr lang="en-US" sz="4000" dirty="0" smtClean="0">
                <a:solidFill>
                  <a:srgbClr val="FF0000"/>
                </a:solidFill>
              </a:rPr>
              <a:t>    so   Current   (alternate for and ampere)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47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2286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State the variable for the alternate unit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22098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Amp-Ohm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3429000"/>
            <a:ext cx="525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V=IR  so Potential Difference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06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2286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State the variable for the alternate unit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22098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Joule/second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34290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P=W/t so a Watt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75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2286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State the variable for the alternate unit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22098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Newton/Coulomb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3429000"/>
            <a:ext cx="556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E=F</a:t>
            </a:r>
            <a:r>
              <a:rPr lang="en-US" sz="4000" baseline="-25000" dirty="0" smtClean="0">
                <a:solidFill>
                  <a:srgbClr val="FF0000"/>
                </a:solidFill>
              </a:rPr>
              <a:t>e</a:t>
            </a:r>
            <a:r>
              <a:rPr lang="en-US" sz="4000" dirty="0" smtClean="0">
                <a:solidFill>
                  <a:srgbClr val="FF0000"/>
                </a:solidFill>
              </a:rPr>
              <a:t>/q  so Electric Field Strength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82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2286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State the variable for the alternate unit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22098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Joule/coulomb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3429000"/>
            <a:ext cx="525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V=W/q so potential difference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63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F5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2286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State the type of relationship 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Direct, Direct Square, Inverse, Inverse Square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1752600"/>
            <a:ext cx="647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Power </a:t>
            </a:r>
            <a:r>
              <a:rPr lang="en-US" sz="4000" dirty="0" err="1" smtClean="0">
                <a:solidFill>
                  <a:prstClr val="black"/>
                </a:solidFill>
              </a:rPr>
              <a:t>vs</a:t>
            </a:r>
            <a:r>
              <a:rPr lang="en-US" sz="4000" dirty="0" smtClean="0">
                <a:solidFill>
                  <a:prstClr val="black"/>
                </a:solidFill>
              </a:rPr>
              <a:t> Potential Difference for a fixed Current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34290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P=</a:t>
            </a:r>
            <a:r>
              <a:rPr lang="en-US" sz="4000" dirty="0" smtClean="0"/>
              <a:t>V</a:t>
            </a:r>
            <a:r>
              <a:rPr lang="en-US" sz="4000" dirty="0" smtClean="0">
                <a:solidFill>
                  <a:srgbClr val="FF0000"/>
                </a:solidFill>
              </a:rPr>
              <a:t>I so direct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38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F5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2286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State the type of relationship 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Direct, Direct Square, Inverse, Inverse Square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1752600"/>
            <a:ext cx="647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Power </a:t>
            </a:r>
            <a:r>
              <a:rPr lang="en-US" sz="4000" dirty="0" err="1" smtClean="0">
                <a:solidFill>
                  <a:prstClr val="black"/>
                </a:solidFill>
              </a:rPr>
              <a:t>vs</a:t>
            </a:r>
            <a:r>
              <a:rPr lang="en-US" sz="4000" dirty="0" smtClean="0">
                <a:solidFill>
                  <a:prstClr val="black"/>
                </a:solidFill>
              </a:rPr>
              <a:t> Potential Difference for a fixed Resistance (</a:t>
            </a:r>
            <a:r>
              <a:rPr lang="en-US" sz="4000" dirty="0" err="1" smtClean="0">
                <a:solidFill>
                  <a:prstClr val="black"/>
                </a:solidFill>
              </a:rPr>
              <a:t>obey’s</a:t>
            </a:r>
            <a:r>
              <a:rPr lang="en-US" sz="4000" dirty="0" smtClean="0">
                <a:solidFill>
                  <a:prstClr val="black"/>
                </a:solidFill>
              </a:rPr>
              <a:t> Ohm’s Law)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3708319"/>
            <a:ext cx="525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P=V</a:t>
            </a:r>
            <a:r>
              <a:rPr lang="en-US" sz="4000" baseline="30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>
                <a:solidFill>
                  <a:prstClr val="black"/>
                </a:solidFill>
              </a:rPr>
              <a:t>/R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so direct square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16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F5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2286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State the type of relationship 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Direct, Direct Square, Inverse, Inverse Square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1752600"/>
            <a:ext cx="647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Power </a:t>
            </a:r>
            <a:r>
              <a:rPr lang="en-US" sz="4000" dirty="0" err="1" smtClean="0">
                <a:solidFill>
                  <a:prstClr val="black"/>
                </a:solidFill>
              </a:rPr>
              <a:t>vs</a:t>
            </a:r>
            <a:r>
              <a:rPr lang="en-US" sz="4000" dirty="0" smtClean="0">
                <a:solidFill>
                  <a:prstClr val="black"/>
                </a:solidFill>
              </a:rPr>
              <a:t> Resistance for a fixed Current 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34290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P=</a:t>
            </a:r>
            <a:r>
              <a:rPr lang="en-US" sz="4000" dirty="0" smtClean="0">
                <a:solidFill>
                  <a:prstClr val="black"/>
                </a:solidFill>
              </a:rPr>
              <a:t>I</a:t>
            </a:r>
            <a:r>
              <a:rPr lang="en-US" sz="4000" baseline="30000" dirty="0" smtClean="0">
                <a:solidFill>
                  <a:prstClr val="black"/>
                </a:solidFill>
              </a:rPr>
              <a:t>2</a:t>
            </a:r>
            <a:r>
              <a:rPr lang="en-US" sz="4000" dirty="0" smtClean="0">
                <a:solidFill>
                  <a:srgbClr val="FF0000"/>
                </a:solidFill>
              </a:rPr>
              <a:t>R so direct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37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F5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2286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State the type of relationship 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Direct, Direct Square, Inverse, Inverse Square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1752600"/>
            <a:ext cx="647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Current </a:t>
            </a:r>
            <a:r>
              <a:rPr lang="en-US" sz="4000" dirty="0" err="1" smtClean="0">
                <a:solidFill>
                  <a:prstClr val="black"/>
                </a:solidFill>
              </a:rPr>
              <a:t>vs</a:t>
            </a:r>
            <a:r>
              <a:rPr lang="en-US" sz="4000" dirty="0" smtClean="0">
                <a:solidFill>
                  <a:prstClr val="black"/>
                </a:solidFill>
              </a:rPr>
              <a:t> Resistance for a fixed potential difference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34290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I=</a:t>
            </a:r>
            <a:r>
              <a:rPr lang="en-US" sz="4000" dirty="0" smtClean="0"/>
              <a:t>V/</a:t>
            </a:r>
            <a:r>
              <a:rPr lang="en-US" sz="4000" dirty="0" smtClean="0">
                <a:solidFill>
                  <a:srgbClr val="FF0000"/>
                </a:solidFill>
              </a:rPr>
              <a:t>R so inverse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Resistivity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dirty="0" smtClean="0">
                <a:solidFill>
                  <a:srgbClr val="FF0000"/>
                </a:solidFill>
              </a:rPr>
              <a:t>ρ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F5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2286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State the type of relationship 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Direct, Direct Square, Inverse, Inverse Square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1752600"/>
            <a:ext cx="647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Resistance </a:t>
            </a:r>
            <a:r>
              <a:rPr lang="en-US" sz="4000" dirty="0" err="1" smtClean="0">
                <a:solidFill>
                  <a:prstClr val="black"/>
                </a:solidFill>
              </a:rPr>
              <a:t>vs</a:t>
            </a:r>
            <a:r>
              <a:rPr lang="en-US" sz="4000" dirty="0" smtClean="0">
                <a:solidFill>
                  <a:prstClr val="black"/>
                </a:solidFill>
              </a:rPr>
              <a:t> Length for a fixed material and cross sectional area. 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3938319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R=</a:t>
            </a:r>
            <a:r>
              <a:rPr lang="en-US" sz="4000" dirty="0" err="1" smtClean="0">
                <a:solidFill>
                  <a:prstClr val="black"/>
                </a:solidFill>
              </a:rPr>
              <a:t>ρ</a:t>
            </a:r>
            <a:r>
              <a:rPr lang="en-US" sz="4000" dirty="0" err="1" smtClean="0">
                <a:solidFill>
                  <a:srgbClr val="FF0000"/>
                </a:solidFill>
              </a:rPr>
              <a:t>L</a:t>
            </a:r>
            <a:r>
              <a:rPr lang="en-US" sz="4000" dirty="0" smtClean="0">
                <a:solidFill>
                  <a:prstClr val="black"/>
                </a:solidFill>
              </a:rPr>
              <a:t>/A</a:t>
            </a:r>
            <a:r>
              <a:rPr lang="en-US" sz="4000" dirty="0" smtClean="0">
                <a:solidFill>
                  <a:srgbClr val="FF0000"/>
                </a:solidFill>
              </a:rPr>
              <a:t> so direct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92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F5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2286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State the type of relationship 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Direct, Direct Square, Inverse, Inverse Square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1752600"/>
            <a:ext cx="647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Resistance </a:t>
            </a:r>
            <a:r>
              <a:rPr lang="en-US" sz="4000" dirty="0" err="1" smtClean="0">
                <a:solidFill>
                  <a:prstClr val="black"/>
                </a:solidFill>
              </a:rPr>
              <a:t>vs</a:t>
            </a:r>
            <a:r>
              <a:rPr lang="en-US" sz="4000" dirty="0" smtClean="0">
                <a:solidFill>
                  <a:prstClr val="black"/>
                </a:solidFill>
              </a:rPr>
              <a:t> Cross sectional area for a fixed material and Length 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3938319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R=</a:t>
            </a:r>
            <a:r>
              <a:rPr lang="en-US" sz="4000" dirty="0" err="1" smtClean="0">
                <a:solidFill>
                  <a:prstClr val="black"/>
                </a:solidFill>
              </a:rPr>
              <a:t>ρ</a:t>
            </a:r>
            <a:r>
              <a:rPr lang="en-US" sz="4000" dirty="0" err="1" smtClean="0"/>
              <a:t>L</a:t>
            </a:r>
            <a:r>
              <a:rPr lang="en-US" sz="4000" dirty="0" smtClean="0">
                <a:solidFill>
                  <a:prstClr val="black"/>
                </a:solidFill>
              </a:rPr>
              <a:t>/</a:t>
            </a:r>
            <a:r>
              <a:rPr lang="en-US" sz="4000" dirty="0" smtClean="0">
                <a:solidFill>
                  <a:srgbClr val="FF0000"/>
                </a:solidFill>
              </a:rPr>
              <a:t>A    so inverse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61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F5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2286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State the type of relationship 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Direct, Direct Square, Inverse, Inverse Square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1752600"/>
            <a:ext cx="647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Resistance </a:t>
            </a:r>
            <a:r>
              <a:rPr lang="en-US" sz="4000" dirty="0" err="1" smtClean="0">
                <a:solidFill>
                  <a:prstClr val="black"/>
                </a:solidFill>
              </a:rPr>
              <a:t>vs</a:t>
            </a:r>
            <a:r>
              <a:rPr lang="en-US" sz="4000" dirty="0" smtClean="0">
                <a:solidFill>
                  <a:prstClr val="black"/>
                </a:solidFill>
              </a:rPr>
              <a:t> radius for a fixed material and length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3938319"/>
            <a:ext cx="525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R=</a:t>
            </a:r>
            <a:r>
              <a:rPr lang="en-US" sz="4000" dirty="0" err="1" smtClean="0">
                <a:solidFill>
                  <a:prstClr val="black"/>
                </a:solidFill>
              </a:rPr>
              <a:t>ρ</a:t>
            </a:r>
            <a:r>
              <a:rPr lang="en-US" sz="4000" dirty="0" err="1" smtClean="0"/>
              <a:t>L</a:t>
            </a:r>
            <a:r>
              <a:rPr lang="en-US" sz="4000" dirty="0" smtClean="0">
                <a:solidFill>
                  <a:prstClr val="black"/>
                </a:solidFill>
              </a:rPr>
              <a:t>/(</a:t>
            </a:r>
            <a:r>
              <a:rPr lang="el-GR" sz="4000" dirty="0" smtClean="0">
                <a:solidFill>
                  <a:prstClr val="black"/>
                </a:solidFill>
              </a:rPr>
              <a:t>π</a:t>
            </a:r>
            <a:r>
              <a:rPr lang="en-US" sz="4000" dirty="0" smtClean="0">
                <a:solidFill>
                  <a:srgbClr val="FF0000"/>
                </a:solidFill>
              </a:rPr>
              <a:t>r</a:t>
            </a:r>
            <a:r>
              <a:rPr lang="en-US" sz="4000" baseline="30000" dirty="0" smtClean="0">
                <a:solidFill>
                  <a:prstClr val="black"/>
                </a:solidFill>
              </a:rPr>
              <a:t>2</a:t>
            </a:r>
            <a:r>
              <a:rPr lang="en-US" sz="4000" dirty="0" smtClean="0">
                <a:solidFill>
                  <a:prstClr val="black"/>
                </a:solidFill>
              </a:rPr>
              <a:t>)</a:t>
            </a:r>
            <a:r>
              <a:rPr lang="en-US" sz="4000" dirty="0" smtClean="0">
                <a:solidFill>
                  <a:srgbClr val="FF0000"/>
                </a:solidFill>
              </a:rPr>
              <a:t> so inverse square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04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F5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2286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State the type of relationship 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Direct, Direct Square, Inverse, Inverse Square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1752600"/>
            <a:ext cx="647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Potential difference versus resistance for a fixed current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34290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V=</a:t>
            </a:r>
            <a:r>
              <a:rPr lang="en-US" sz="4000" dirty="0" smtClean="0"/>
              <a:t>I</a:t>
            </a:r>
            <a:r>
              <a:rPr lang="en-US" sz="4000" dirty="0" smtClean="0">
                <a:solidFill>
                  <a:srgbClr val="FF0000"/>
                </a:solidFill>
              </a:rPr>
              <a:t>R so direct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71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38800" y="228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Summarize the skill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1143000"/>
            <a:ext cx="647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To convert from elementary charges (electrons or protons) to coulombs. 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34290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Multiply by 1.6 x 10</a:t>
            </a:r>
            <a:r>
              <a:rPr lang="en-US" sz="4000" baseline="30000" dirty="0" smtClean="0">
                <a:solidFill>
                  <a:srgbClr val="FF0000"/>
                </a:solidFill>
              </a:rPr>
              <a:t>-19</a:t>
            </a:r>
            <a:r>
              <a:rPr lang="en-US" sz="4000" dirty="0" smtClean="0">
                <a:solidFill>
                  <a:srgbClr val="FF0000"/>
                </a:solidFill>
              </a:rPr>
              <a:t> C</a:t>
            </a:r>
            <a:endParaRPr lang="en-US" sz="4000" baseline="30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65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2286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State the type of relationship 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Direct, Direct Square, Inverse, Inverse Square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1752600"/>
            <a:ext cx="647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To convert from charge in coulombs to elementary charge 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9634" y="38862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Divide by 1.6 x 10</a:t>
            </a:r>
            <a:r>
              <a:rPr lang="en-US" sz="4000" baseline="30000" dirty="0" smtClean="0">
                <a:solidFill>
                  <a:srgbClr val="FF0000"/>
                </a:solidFill>
              </a:rPr>
              <a:t>-19 </a:t>
            </a:r>
            <a:r>
              <a:rPr lang="en-US" sz="4000" dirty="0" smtClean="0">
                <a:solidFill>
                  <a:srgbClr val="FF0000"/>
                </a:solidFill>
              </a:rPr>
              <a:t>C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36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2286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State the type of relationship 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Direct, Direct Square, Inverse, Inverse Square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1752600"/>
            <a:ext cx="647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To convert from energy in joules to energy in electron volts 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9634" y="38862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Divide by 1.6 x 10</a:t>
            </a:r>
            <a:r>
              <a:rPr lang="en-US" sz="4000" baseline="30000" dirty="0" smtClean="0">
                <a:solidFill>
                  <a:srgbClr val="FF0000"/>
                </a:solidFill>
              </a:rPr>
              <a:t>-19 </a:t>
            </a:r>
            <a:r>
              <a:rPr lang="en-US" sz="4000" dirty="0" smtClean="0">
                <a:solidFill>
                  <a:srgbClr val="FF0000"/>
                </a:solidFill>
              </a:rPr>
              <a:t>J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88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2286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State the type of relationship 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Direct, Direct Square, Inverse, Inverse Square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1752600"/>
            <a:ext cx="647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To convert from energy in electron volts to energy in joules 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9634" y="38862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multiply by 1.6 x 10</a:t>
            </a:r>
            <a:r>
              <a:rPr lang="en-US" sz="4000" baseline="30000" dirty="0" smtClean="0">
                <a:solidFill>
                  <a:srgbClr val="FF0000"/>
                </a:solidFill>
              </a:rPr>
              <a:t>-19 </a:t>
            </a:r>
            <a:r>
              <a:rPr lang="en-US" sz="4000" dirty="0" smtClean="0">
                <a:solidFill>
                  <a:srgbClr val="FF0000"/>
                </a:solidFill>
              </a:rPr>
              <a:t>J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45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2286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State the type of relationship 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Direct, Direct Square, Inverse, Inverse Square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1752600"/>
            <a:ext cx="647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To determine if a charge in coulombs is possible 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505200"/>
            <a:ext cx="754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Eliminate any value less than 1.6 x 10</a:t>
            </a:r>
            <a:r>
              <a:rPr lang="en-US" sz="4000" baseline="30000" dirty="0" smtClean="0">
                <a:solidFill>
                  <a:srgbClr val="FF0000"/>
                </a:solidFill>
              </a:rPr>
              <a:t>-19</a:t>
            </a:r>
            <a:r>
              <a:rPr lang="en-US" sz="4000" dirty="0" smtClean="0">
                <a:solidFill>
                  <a:srgbClr val="FF0000"/>
                </a:solidFill>
              </a:rPr>
              <a:t> C and for other values divide by 1.6 x 10</a:t>
            </a:r>
            <a:r>
              <a:rPr lang="en-US" sz="4000" baseline="30000" dirty="0" smtClean="0">
                <a:solidFill>
                  <a:srgbClr val="FF0000"/>
                </a:solidFill>
              </a:rPr>
              <a:t>-19</a:t>
            </a:r>
            <a:r>
              <a:rPr lang="en-US" sz="4000" dirty="0" smtClean="0">
                <a:solidFill>
                  <a:srgbClr val="FF0000"/>
                </a:solidFill>
              </a:rPr>
              <a:t> and eliminate any answers that are not whole #’s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20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Electrostatic constant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35052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k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Electrical energy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W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Power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P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1314</TotalTime>
  <Words>1116</Words>
  <Application>Microsoft Office PowerPoint</Application>
  <PresentationFormat>On-screen Show (4:3)</PresentationFormat>
  <Paragraphs>226</Paragraphs>
  <Slides>68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7" baseType="lpstr">
      <vt:lpstr>Arial</vt:lpstr>
      <vt:lpstr>Calibri</vt:lpstr>
      <vt:lpstr>Times New Roman</vt:lpstr>
      <vt:lpstr>Office Theme</vt:lpstr>
      <vt:lpstr>1_Office Theme</vt:lpstr>
      <vt:lpstr>2_Office Theme</vt:lpstr>
      <vt:lpstr>3_Office Theme</vt:lpstr>
      <vt:lpstr>4_Office Theme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Arlington Central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gsaylor</dc:creator>
  <cp:lastModifiedBy>Microsoft account</cp:lastModifiedBy>
  <cp:revision>53</cp:revision>
  <dcterms:created xsi:type="dcterms:W3CDTF">2013-05-14T13:06:06Z</dcterms:created>
  <dcterms:modified xsi:type="dcterms:W3CDTF">2016-04-03T11:35:25Z</dcterms:modified>
</cp:coreProperties>
</file>