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handoutMasterIdLst>
    <p:handoutMasterId r:id="rId148"/>
  </p:handoutMasterIdLst>
  <p:sldIdLst>
    <p:sldId id="256" r:id="rId2"/>
    <p:sldId id="259" r:id="rId3"/>
    <p:sldId id="262" r:id="rId4"/>
    <p:sldId id="261" r:id="rId5"/>
    <p:sldId id="257" r:id="rId6"/>
    <p:sldId id="260" r:id="rId7"/>
    <p:sldId id="264" r:id="rId8"/>
    <p:sldId id="399" r:id="rId9"/>
    <p:sldId id="378" r:id="rId10"/>
    <p:sldId id="402" r:id="rId11"/>
    <p:sldId id="265" r:id="rId12"/>
    <p:sldId id="266" r:id="rId13"/>
    <p:sldId id="267" r:id="rId14"/>
    <p:sldId id="268" r:id="rId15"/>
    <p:sldId id="269" r:id="rId16"/>
    <p:sldId id="379" r:id="rId17"/>
    <p:sldId id="270" r:id="rId18"/>
    <p:sldId id="391"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405" r:id="rId35"/>
    <p:sldId id="286" r:id="rId36"/>
    <p:sldId id="288" r:id="rId37"/>
    <p:sldId id="287" r:id="rId38"/>
    <p:sldId id="289" r:id="rId39"/>
    <p:sldId id="290" r:id="rId40"/>
    <p:sldId id="291" r:id="rId41"/>
    <p:sldId id="292" r:id="rId42"/>
    <p:sldId id="293" r:id="rId43"/>
    <p:sldId id="372" r:id="rId44"/>
    <p:sldId id="294" r:id="rId45"/>
    <p:sldId id="295" r:id="rId46"/>
    <p:sldId id="299" r:id="rId47"/>
    <p:sldId id="298" r:id="rId48"/>
    <p:sldId id="297" r:id="rId49"/>
    <p:sldId id="296" r:id="rId50"/>
    <p:sldId id="303" r:id="rId51"/>
    <p:sldId id="302" r:id="rId52"/>
    <p:sldId id="301" r:id="rId53"/>
    <p:sldId id="300" r:id="rId54"/>
    <p:sldId id="304" r:id="rId55"/>
    <p:sldId id="365" r:id="rId56"/>
    <p:sldId id="395" r:id="rId57"/>
    <p:sldId id="310" r:id="rId58"/>
    <p:sldId id="305" r:id="rId59"/>
    <p:sldId id="311" r:id="rId60"/>
    <p:sldId id="307" r:id="rId61"/>
    <p:sldId id="308" r:id="rId62"/>
    <p:sldId id="309" r:id="rId63"/>
    <p:sldId id="312" r:id="rId64"/>
    <p:sldId id="313" r:id="rId65"/>
    <p:sldId id="306" r:id="rId66"/>
    <p:sldId id="314" r:id="rId67"/>
    <p:sldId id="315" r:id="rId68"/>
    <p:sldId id="316" r:id="rId69"/>
    <p:sldId id="318" r:id="rId70"/>
    <p:sldId id="320" r:id="rId71"/>
    <p:sldId id="317" r:id="rId72"/>
    <p:sldId id="319" r:id="rId73"/>
    <p:sldId id="321" r:id="rId74"/>
    <p:sldId id="322" r:id="rId75"/>
    <p:sldId id="323" r:id="rId76"/>
    <p:sldId id="324" r:id="rId77"/>
    <p:sldId id="327" r:id="rId78"/>
    <p:sldId id="326" r:id="rId79"/>
    <p:sldId id="325" r:id="rId80"/>
    <p:sldId id="328" r:id="rId81"/>
    <p:sldId id="329" r:id="rId82"/>
    <p:sldId id="406" r:id="rId83"/>
    <p:sldId id="332" r:id="rId84"/>
    <p:sldId id="403" r:id="rId85"/>
    <p:sldId id="397" r:id="rId86"/>
    <p:sldId id="330" r:id="rId87"/>
    <p:sldId id="331" r:id="rId88"/>
    <p:sldId id="400" r:id="rId89"/>
    <p:sldId id="370" r:id="rId90"/>
    <p:sldId id="369" r:id="rId91"/>
    <p:sldId id="382" r:id="rId92"/>
    <p:sldId id="366" r:id="rId93"/>
    <p:sldId id="376" r:id="rId94"/>
    <p:sldId id="373" r:id="rId95"/>
    <p:sldId id="385" r:id="rId96"/>
    <p:sldId id="380" r:id="rId97"/>
    <p:sldId id="374" r:id="rId98"/>
    <p:sldId id="368" r:id="rId99"/>
    <p:sldId id="381" r:id="rId100"/>
    <p:sldId id="333" r:id="rId101"/>
    <p:sldId id="337" r:id="rId102"/>
    <p:sldId id="336" r:id="rId103"/>
    <p:sldId id="335" r:id="rId104"/>
    <p:sldId id="342" r:id="rId105"/>
    <p:sldId id="341" r:id="rId106"/>
    <p:sldId id="340" r:id="rId107"/>
    <p:sldId id="343" r:id="rId108"/>
    <p:sldId id="383" r:id="rId109"/>
    <p:sldId id="339" r:id="rId110"/>
    <p:sldId id="389" r:id="rId111"/>
    <p:sldId id="355" r:id="rId112"/>
    <p:sldId id="356" r:id="rId113"/>
    <p:sldId id="396" r:id="rId114"/>
    <p:sldId id="375" r:id="rId115"/>
    <p:sldId id="345" r:id="rId116"/>
    <p:sldId id="338" r:id="rId117"/>
    <p:sldId id="347" r:id="rId118"/>
    <p:sldId id="348" r:id="rId119"/>
    <p:sldId id="346" r:id="rId120"/>
    <p:sldId id="393" r:id="rId121"/>
    <p:sldId id="353" r:id="rId122"/>
    <p:sldId id="354" r:id="rId123"/>
    <p:sldId id="352" r:id="rId124"/>
    <p:sldId id="351" r:id="rId125"/>
    <p:sldId id="350" r:id="rId126"/>
    <p:sldId id="349" r:id="rId127"/>
    <p:sldId id="392" r:id="rId128"/>
    <p:sldId id="362" r:id="rId129"/>
    <p:sldId id="361" r:id="rId130"/>
    <p:sldId id="387" r:id="rId131"/>
    <p:sldId id="384" r:id="rId132"/>
    <p:sldId id="388" r:id="rId133"/>
    <p:sldId id="386" r:id="rId134"/>
    <p:sldId id="360" r:id="rId135"/>
    <p:sldId id="359" r:id="rId136"/>
    <p:sldId id="358" r:id="rId137"/>
    <p:sldId id="344" r:id="rId138"/>
    <p:sldId id="334" r:id="rId139"/>
    <p:sldId id="363" r:id="rId140"/>
    <p:sldId id="394" r:id="rId141"/>
    <p:sldId id="364" r:id="rId142"/>
    <p:sldId id="404" r:id="rId143"/>
    <p:sldId id="357" r:id="rId144"/>
    <p:sldId id="371" r:id="rId145"/>
    <p:sldId id="401" r:id="rId146"/>
    <p:sldId id="377" r:id="rId14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Objects="1">
      <p:cViewPr varScale="1">
        <p:scale>
          <a:sx n="95" d="100"/>
          <a:sy n="95" d="100"/>
        </p:scale>
        <p:origin x="-444"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handoutMaster" Target="handoutMasters/handoutMaster1.xml"/><Relationship Id="rId15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6EA6999-E247-4412-8EF4-B73C4E857619}" type="datetimeFigureOut">
              <a:rPr lang="en-US" smtClean="0"/>
              <a:pPr/>
              <a:t>5/2/2019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5CF36E6-5462-4EB4-8D75-8724FDC6DBBD}" type="slidenum">
              <a:rPr lang="en-US" smtClean="0"/>
              <a:pPr/>
              <a:t>‹#›</a:t>
            </a:fld>
            <a:endParaRPr lang="en-US"/>
          </a:p>
        </p:txBody>
      </p:sp>
    </p:spTree>
    <p:extLst>
      <p:ext uri="{BB962C8B-B14F-4D97-AF65-F5344CB8AC3E}">
        <p14:creationId xmlns:p14="http://schemas.microsoft.com/office/powerpoint/2010/main" val="1141232388"/>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smtClean="0"/>
              <a:t>Click to edit Master title style</a:t>
            </a:r>
            <a:endParaRPr kumimoji="0" lang="en-US"/>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Date Placeholder 14"/>
          <p:cNvSpPr>
            <a:spLocks noGrp="1"/>
          </p:cNvSpPr>
          <p:nvPr>
            <p:ph type="dt" sz="half" idx="10"/>
          </p:nvPr>
        </p:nvSpPr>
        <p:spPr/>
        <p:txBody>
          <a:bodyPr/>
          <a:lstStyle/>
          <a:p>
            <a:fld id="{54AB02A5-4FE5-49D9-9E24-09F23B90C450}" type="datetimeFigureOut">
              <a:rPr lang="en-US" smtClean="0"/>
              <a:pPr/>
              <a:t>5/2/2019</a:t>
            </a:fld>
            <a:endParaRPr lang="en-US"/>
          </a:p>
        </p:txBody>
      </p:sp>
      <p:sp>
        <p:nvSpPr>
          <p:cNvPr id="16" name="Slide Number Placeholder 15"/>
          <p:cNvSpPr>
            <a:spLocks noGrp="1"/>
          </p:cNvSpPr>
          <p:nvPr>
            <p:ph type="sldNum" sz="quarter" idx="11"/>
          </p:nvPr>
        </p:nvSpPr>
        <p:spPr/>
        <p:txBody>
          <a:bodyPr/>
          <a:lstStyle/>
          <a:p>
            <a:fld id="{91AF2B4D-6B12-4EDF-87BB-2B55CECB6611}" type="slidenum">
              <a:rPr smtClean="0"/>
              <a:pPr/>
              <a:t>‹#›</a:t>
            </a:fld>
            <a:endParaRPr/>
          </a:p>
        </p:txBody>
      </p:sp>
      <p:sp>
        <p:nvSpPr>
          <p:cNvPr id="17" name="Footer Placeholder 16"/>
          <p:cNvSpPr>
            <a:spLocks noGrp="1"/>
          </p:cNvSpPr>
          <p:nvPr>
            <p:ph type="ftr" sz="quarter" idx="12"/>
          </p:nvPr>
        </p:nvSpPr>
        <p:spPr/>
        <p:txBody>
          <a:bodyPr/>
          <a:lstStyle/>
          <a:p>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851ED41-17E6-3D44-BBE9-8C6D338AB610}" type="datetimeFigureOut">
              <a:rPr lang="en-US" smtClean="0"/>
              <a:pPr/>
              <a:t>5/2/2019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16E2D0-2201-FB47-A7D6-D4540637B07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851ED41-17E6-3D44-BBE9-8C6D338AB610}" type="datetimeFigureOut">
              <a:rPr lang="en-US" smtClean="0"/>
              <a:pPr/>
              <a:t>5/2/2019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16E2D0-2201-FB47-A7D6-D4540637B07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4" name="Date Placeholder 13"/>
          <p:cNvSpPr>
            <a:spLocks noGrp="1"/>
          </p:cNvSpPr>
          <p:nvPr>
            <p:ph type="dt" sz="half" idx="14"/>
          </p:nvPr>
        </p:nvSpPr>
        <p:spPr/>
        <p:txBody>
          <a:bodyPr/>
          <a:lstStyle/>
          <a:p>
            <a:fld id="{8851ED41-17E6-3D44-BBE9-8C6D338AB610}" type="datetimeFigureOut">
              <a:rPr lang="en-US" smtClean="0"/>
              <a:pPr/>
              <a:t>5/2/2019</a:t>
            </a:fld>
            <a:endParaRPr lang="en-US"/>
          </a:p>
        </p:txBody>
      </p:sp>
      <p:sp>
        <p:nvSpPr>
          <p:cNvPr id="15" name="Slide Number Placeholder 14"/>
          <p:cNvSpPr>
            <a:spLocks noGrp="1"/>
          </p:cNvSpPr>
          <p:nvPr>
            <p:ph type="sldNum" sz="quarter" idx="15"/>
          </p:nvPr>
        </p:nvSpPr>
        <p:spPr/>
        <p:txBody>
          <a:bodyPr/>
          <a:lstStyle>
            <a:lvl1pPr algn="ctr">
              <a:defRPr/>
            </a:lvl1pPr>
          </a:lstStyle>
          <a:p>
            <a:fld id="{6F16E2D0-2201-FB47-A7D6-D4540637B07F}" type="slidenum">
              <a:rPr lang="en-US" smtClean="0"/>
              <a:pPr/>
              <a:t>‹#›</a:t>
            </a:fld>
            <a:endParaRPr lang="en-US"/>
          </a:p>
        </p:txBody>
      </p:sp>
      <p:sp>
        <p:nvSpPr>
          <p:cNvPr id="16" name="Footer Placeholder 15"/>
          <p:cNvSpPr>
            <a:spLocks noGrp="1"/>
          </p:cNvSpPr>
          <p:nvPr>
            <p:ph type="ftr" sz="quarter" idx="16"/>
          </p:nvPr>
        </p:nvSpPr>
        <p:spPr/>
        <p:txBody>
          <a:bodyPr/>
          <a:lstStyle/>
          <a:p>
            <a:endParaRPr lang="en-US"/>
          </a:p>
        </p:txBody>
      </p:sp>
      <p:sp>
        <p:nvSpPr>
          <p:cNvPr id="17" name="Title 16"/>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4CBEAF9-9E58-4CC8-A6FF-6DD8A58DEEA4}" type="datetimeFigureOut">
              <a:rPr lang="en-US" smtClean="0"/>
              <a:pPr/>
              <a:t>5/2/2019</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CA15C064-DD44-4CAC-873E-2D1F54821676}" type="slidenum">
              <a:rPr kumimoji="0" lang="en-US" smtClean="0"/>
              <a:pPr/>
              <a:t>‹#›</a:t>
            </a:fld>
            <a:endParaRPr kumimoji="0" lang="en-US"/>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851ED41-17E6-3D44-BBE9-8C6D338AB610}" type="datetimeFigureOut">
              <a:rPr lang="en-US" smtClean="0"/>
              <a:pPr/>
              <a:t>5/2/2019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16E2D0-2201-FB47-A7D6-D4540637B07F}" type="slidenum">
              <a:rPr lang="en-US" smtClean="0"/>
              <a:pPr/>
              <a:t>‹#›</a:t>
            </a:fld>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6F16E2D0-2201-FB47-A7D6-D4540637B07F}" type="slidenum">
              <a:rPr lang="en-US" smtClean="0"/>
              <a:pPr/>
              <a:t>‹#›</a:t>
            </a:fld>
            <a:endParaRPr lang="en-US"/>
          </a:p>
        </p:txBody>
      </p:sp>
      <p:sp>
        <p:nvSpPr>
          <p:cNvPr id="8" name="Footer Placeholder 7"/>
          <p:cNvSpPr>
            <a:spLocks noGrp="1"/>
          </p:cNvSpPr>
          <p:nvPr>
            <p:ph type="ftr" sz="quarter" idx="11"/>
          </p:nvPr>
        </p:nvSpPr>
        <p:spPr/>
        <p:txBody>
          <a:bodyPr/>
          <a:lstStyle/>
          <a:p>
            <a:endParaRPr lang="en-US"/>
          </a:p>
        </p:txBody>
      </p:sp>
      <p:sp>
        <p:nvSpPr>
          <p:cNvPr id="7" name="Date Placeholder 6"/>
          <p:cNvSpPr>
            <a:spLocks noGrp="1"/>
          </p:cNvSpPr>
          <p:nvPr>
            <p:ph type="dt" sz="half" idx="10"/>
          </p:nvPr>
        </p:nvSpPr>
        <p:spPr/>
        <p:txBody>
          <a:bodyPr/>
          <a:lstStyle/>
          <a:p>
            <a:fld id="{8851ED41-17E6-3D44-BBE9-8C6D338AB610}" type="datetimeFigureOut">
              <a:rPr lang="en-US" smtClean="0"/>
              <a:pPr/>
              <a:t>5/2/2019</a:t>
            </a:fld>
            <a:endParaRPr lang="en-US"/>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smtClean="0"/>
              <a:t>Click to edit Master title style</a:t>
            </a:r>
            <a:endParaRPr kumimoji="0"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851ED41-17E6-3D44-BBE9-8C6D338AB610}" type="datetimeFigureOut">
              <a:rPr lang="en-US" smtClean="0"/>
              <a:pPr/>
              <a:t>5/2/2019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F16E2D0-2201-FB47-A7D6-D4540637B07F}" type="slidenum">
              <a:rPr lang="en-US" smtClean="0"/>
              <a:pPr/>
              <a:t>‹#›</a:t>
            </a:fld>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51ED41-17E6-3D44-BBE9-8C6D338AB610}" type="datetimeFigureOut">
              <a:rPr lang="en-US" smtClean="0"/>
              <a:pPr/>
              <a:t>5/2/2019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F16E2D0-2201-FB47-A7D6-D4540637B07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8" name="Date Placeholder 7"/>
          <p:cNvSpPr>
            <a:spLocks noGrp="1"/>
          </p:cNvSpPr>
          <p:nvPr>
            <p:ph type="dt" sz="half" idx="14"/>
          </p:nvPr>
        </p:nvSpPr>
        <p:spPr/>
        <p:txBody>
          <a:bodyPr/>
          <a:lstStyle/>
          <a:p>
            <a:fld id="{8851ED41-17E6-3D44-BBE9-8C6D338AB610}" type="datetimeFigureOut">
              <a:rPr lang="en-US" smtClean="0"/>
              <a:pPr/>
              <a:t>5/2/2019</a:t>
            </a:fld>
            <a:endParaRPr lang="en-US"/>
          </a:p>
        </p:txBody>
      </p:sp>
      <p:sp>
        <p:nvSpPr>
          <p:cNvPr id="9" name="Slide Number Placeholder 8"/>
          <p:cNvSpPr>
            <a:spLocks noGrp="1"/>
          </p:cNvSpPr>
          <p:nvPr>
            <p:ph type="sldNum" sz="quarter" idx="15"/>
          </p:nvPr>
        </p:nvSpPr>
        <p:spPr/>
        <p:txBody>
          <a:bodyPr/>
          <a:lstStyle/>
          <a:p>
            <a:fld id="{6F16E2D0-2201-FB47-A7D6-D4540637B07F}" type="slidenum">
              <a:rPr lang="en-US" smtClean="0"/>
              <a:pPr/>
              <a:t>‹#›</a:t>
            </a:fld>
            <a:endParaRPr lang="en-US"/>
          </a:p>
        </p:txBody>
      </p:sp>
      <p:sp>
        <p:nvSpPr>
          <p:cNvPr id="10" name="Footer Placeholder 9"/>
          <p:cNvSpPr>
            <a:spLocks noGrp="1"/>
          </p:cNvSpPr>
          <p:nvPr>
            <p:ph type="ftr" sz="quarter" idx="16"/>
          </p:nvPr>
        </p:nvSpPr>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smtClean="0"/>
              <a:t>Click icon to add picture</a:t>
            </a:r>
            <a:endParaRPr kumimoji="0" lang="en-US"/>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p:txBody>
          <a:bodyPr/>
          <a:lstStyle/>
          <a:p>
            <a:fld id="{8851ED41-17E6-3D44-BBE9-8C6D338AB610}" type="datetimeFigureOut">
              <a:rPr lang="en-US" smtClean="0"/>
              <a:pPr/>
              <a:t>5/2/2019</a:t>
            </a:fld>
            <a:endParaRPr lang="en-US"/>
          </a:p>
        </p:txBody>
      </p:sp>
      <p:sp>
        <p:nvSpPr>
          <p:cNvPr id="9" name="Slide Number Placeholder 8"/>
          <p:cNvSpPr>
            <a:spLocks noGrp="1"/>
          </p:cNvSpPr>
          <p:nvPr>
            <p:ph type="sldNum" sz="quarter" idx="11"/>
          </p:nvPr>
        </p:nvSpPr>
        <p:spPr/>
        <p:txBody>
          <a:bodyPr/>
          <a:lstStyle/>
          <a:p>
            <a:fld id="{6F16E2D0-2201-FB47-A7D6-D4540637B07F}" type="slidenum">
              <a:rPr lang="en-US" smtClean="0"/>
              <a:pPr/>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8851ED41-17E6-3D44-BBE9-8C6D338AB610}" type="datetimeFigureOut">
              <a:rPr lang="en-US" smtClean="0"/>
              <a:pPr/>
              <a:t>5/2/2019</a:t>
            </a:fld>
            <a:endParaRPr lang="en-US"/>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en-US"/>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6F16E2D0-2201-FB47-A7D6-D4540637B07F}" type="slidenum">
              <a:rPr lang="en-US" smtClean="0"/>
              <a:pPr/>
              <a:t>‹#›</a:t>
            </a:fld>
            <a:endParaRPr 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smtClean="0"/>
              <a:t>Click to edit Master title style</a:t>
            </a:r>
            <a:endParaRPr kumimoji="0"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0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05.gif"/><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2.xml"/><Relationship Id="rId5" Type="http://schemas.openxmlformats.org/officeDocument/2006/relationships/image" Target="../media/image117.jpeg"/><Relationship Id="rId4" Type="http://schemas.openxmlformats.org/officeDocument/2006/relationships/image" Target="../media/image116.jpeg"/></Relationships>
</file>

<file path=ppt/slides/_rels/slide111.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20.jpeg"/><Relationship Id="rId7" Type="http://schemas.openxmlformats.org/officeDocument/2006/relationships/image" Target="../media/image124.jpeg"/><Relationship Id="rId2" Type="http://schemas.openxmlformats.org/officeDocument/2006/relationships/image" Target="../media/image119.jpeg"/><Relationship Id="rId1" Type="http://schemas.openxmlformats.org/officeDocument/2006/relationships/slideLayout" Target="../slideLayouts/slideLayout2.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jpeg"/></Relationships>
</file>

<file path=ppt/slides/_rels/slide11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hyperlink" Target="http://www.google.com/url?sa=i&amp;rct=j&amp;q=&amp;esrc=s&amp;source=images&amp;cd=&amp;cad=rja&amp;uact=8&amp;ved=0CAcQjRw&amp;url=http://peter-mulroy.squarespace.com/what-are-the-risks-associated-with-volcanic-eruptions/&amp;ei=8ZQ_VbXUPNeHsQSF6IHgAQ&amp;bvm=bv.91665533,d.cWc&amp;psig=AFQjCNHISdndlsQ4-i4d5OVO3Wr7gmb13g&amp;ust=1430316655463658" TargetMode="Externa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xml"/><Relationship Id="rId5" Type="http://schemas.openxmlformats.org/officeDocument/2006/relationships/image" Target="../media/image145.png"/><Relationship Id="rId4" Type="http://schemas.openxmlformats.org/officeDocument/2006/relationships/image" Target="../media/image144.png"/></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2.xml"/><Relationship Id="rId5" Type="http://schemas.openxmlformats.org/officeDocument/2006/relationships/image" Target="../media/image150.jpeg"/><Relationship Id="rId4" Type="http://schemas.openxmlformats.org/officeDocument/2006/relationships/image" Target="../media/image149.jpeg"/></Relationships>
</file>

<file path=ppt/slides/_rels/slide132.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slideLayout" Target="../slideLayouts/slideLayout2.xml"/><Relationship Id="rId5" Type="http://schemas.openxmlformats.org/officeDocument/2006/relationships/image" Target="../media/image162.jpeg"/><Relationship Id="rId4" Type="http://schemas.openxmlformats.org/officeDocument/2006/relationships/image" Target="../media/image161.jpeg"/></Relationships>
</file>

<file path=ppt/slides/_rels/slide141.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hyperlink" Target="http://www.youtube.com/watch?v=pGImksoOwtU" TargetMode="External"/><Relationship Id="rId2" Type="http://schemas.openxmlformats.org/officeDocument/2006/relationships/hyperlink" Target="http://www.youtube.com/watch?v=DnBggrCdkN0" TargetMode="Externa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hyperlink" Target="http://www.youtube.com/watch?v=VSgB1IWr6O4"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 Id="rId4" Type="http://schemas.openxmlformats.org/officeDocument/2006/relationships/image" Target="../media/image94.jpeg"/></Relationships>
</file>

<file path=ppt/slides/_rels/slide93.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8" Type="http://schemas.openxmlformats.org/officeDocument/2006/relationships/hyperlink" Target="http://www.google.com/url?sa=i&amp;rct=j&amp;q=&amp;esrc=s&amp;frm=1&amp;source=images&amp;cd=&amp;cad=rja&amp;uact=8&amp;docid=v8ssaWbXHK3o2M&amp;tbnid=aH0zBmtAVVVkbM:&amp;ved=0CAUQjRw&amp;url=http://azgreenmagazine.com/wordpress/2011/03/japan-earthquake-and-tsunami-relief-how-you-can-help/&amp;ei=QlpeU_mVL-W_sQTarIKQBQ&amp;bvm=bv.65397613,d.aWw&amp;psig=AFQjCNE-PUgw_51VeLJfEM2riIfherU6Xw&amp;ust=1398778806567317" TargetMode="External"/><Relationship Id="rId3" Type="http://schemas.openxmlformats.org/officeDocument/2006/relationships/image" Target="../media/image98.jpeg"/><Relationship Id="rId7" Type="http://schemas.openxmlformats.org/officeDocument/2006/relationships/image" Target="../media/image100.jpeg"/><Relationship Id="rId2" Type="http://schemas.openxmlformats.org/officeDocument/2006/relationships/hyperlink" Target="http://www.google.com/url?sa=i&amp;rct=j&amp;q=&amp;esrc=s&amp;frm=1&amp;source=images&amp;cd=&amp;cad=rja&amp;uact=8&amp;docid=gN9AKHmJpq8e0M&amp;tbnid=r6saPJDZUZR12M:&amp;ved=0CAUQjRw&amp;url=http://www.sanandreasfault.org/tsunamis.html&amp;ei=6FVeU6avBbHgsASDroKwDA&amp;bvm=bv.65397613,d.aWw&amp;psig=AFQjCNHCETm96yKM-WdhJD6S2u_ZJFyPsQ&amp;ust=1398777690971978" TargetMode="External"/><Relationship Id="rId1" Type="http://schemas.openxmlformats.org/officeDocument/2006/relationships/slideLayout" Target="../slideLayouts/slideLayout2.xml"/><Relationship Id="rId6" Type="http://schemas.openxmlformats.org/officeDocument/2006/relationships/hyperlink" Target="http://www.google.com/url?sa=i&amp;rct=j&amp;q=&amp;esrc=s&amp;frm=1&amp;source=images&amp;cd=&amp;cad=rja&amp;uact=8&amp;docid=4Vmo_DOz2-2g-M&amp;tbnid=iQ5Y3sg9cK9oQM:&amp;ved=0CAUQjRw&amp;url=http://rjapanese.blogspot.com/2012/08/71900-cars-wrecked-by-311-earthquake.html&amp;ei=nFleU8DCGMnisASzs4GABw&amp;bvm=bv.65397613,d.aWw&amp;psig=AFQjCNFnkrQkdDdJYk7-ofIDPQRafpbxZw&amp;ust=1398778620067267" TargetMode="External"/><Relationship Id="rId5" Type="http://schemas.openxmlformats.org/officeDocument/2006/relationships/image" Target="../media/image99.jpeg"/><Relationship Id="rId4" Type="http://schemas.openxmlformats.org/officeDocument/2006/relationships/hyperlink" Target="http://www.google.com/url?sa=i&amp;rct=j&amp;q=&amp;esrc=s&amp;frm=1&amp;source=images&amp;cd=&amp;cad=rja&amp;uact=8&amp;docid=Xqfr3fotIJFuxM&amp;tbnid=yMTsMF4LDS520M:&amp;ved=0CAUQjRw&amp;url=http://www1.american.edu/ted/ice/tsunami-thailand.htm&amp;ei=GVleU8SAIOarsQSLw4CAAw&amp;bvm=bv.65397613,d.aWw&amp;psig=AFQjCNFR64qNIa1PWD8YOPNuuG1Y0OTPbQ&amp;ust=1398778503181939" TargetMode="External"/><Relationship Id="rId9" Type="http://schemas.openxmlformats.org/officeDocument/2006/relationships/image" Target="../media/image101.jpeg"/></Relationships>
</file>

<file path=ppt/slides/_rels/slide96.xml.rels><?xml version="1.0" encoding="UTF-8" standalone="yes"?>
<Relationships xmlns="http://schemas.openxmlformats.org/package/2006/relationships"><Relationship Id="rId2" Type="http://schemas.openxmlformats.org/officeDocument/2006/relationships/hyperlink" Target="http://www.youtube.com/watch?v=chbbiSCczB8" TargetMode="Externa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hyperlink" Target="http://www.youtube.com/watch?v=8Pa3LJ9Cvbo&amp;feature=related" TargetMode="External"/><Relationship Id="rId2" Type="http://schemas.openxmlformats.org/officeDocument/2006/relationships/hyperlink" Target="http://www.youtube.com/watch?v=w3AdFjklR50" TargetMode="Externa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hyperlink" Target="http://www.guardian.co.uk/world/interactive/2012/mar/08/japan-tsunami-recovery-interactive"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905000"/>
            <a:ext cx="8305800" cy="609600"/>
          </a:xfrm>
        </p:spPr>
        <p:txBody>
          <a:bodyPr/>
          <a:lstStyle/>
          <a:p>
            <a:r>
              <a:rPr lang="en-US" sz="2800" dirty="0" smtClean="0"/>
              <a:t>OH MY!</a:t>
            </a:r>
            <a:endParaRPr lang="en-US" sz="2800" dirty="0"/>
          </a:p>
        </p:txBody>
      </p:sp>
      <p:sp>
        <p:nvSpPr>
          <p:cNvPr id="2" name="Title 1"/>
          <p:cNvSpPr>
            <a:spLocks noGrp="1"/>
          </p:cNvSpPr>
          <p:nvPr>
            <p:ph type="ctrTitle"/>
          </p:nvPr>
        </p:nvSpPr>
        <p:spPr>
          <a:xfrm>
            <a:off x="457200" y="381000"/>
            <a:ext cx="8305800" cy="1524000"/>
          </a:xfrm>
        </p:spPr>
        <p:txBody>
          <a:bodyPr/>
          <a:lstStyle/>
          <a:p>
            <a:r>
              <a:rPr dirty="0" smtClean="0"/>
              <a:t>Faults &amp; Earthquakes &amp; Volcanoes</a:t>
            </a:r>
            <a:endParaRPr lang="en-US" dirty="0"/>
          </a:p>
        </p:txBody>
      </p:sp>
      <p:pic>
        <p:nvPicPr>
          <p:cNvPr id="4" name="Picture 3"/>
          <p:cNvPicPr>
            <a:picLocks noChangeAspect="1"/>
          </p:cNvPicPr>
          <p:nvPr/>
        </p:nvPicPr>
        <p:blipFill>
          <a:blip r:embed="rId2" cstate="screen"/>
          <a:stretch>
            <a:fillRect/>
          </a:stretch>
        </p:blipFill>
        <p:spPr>
          <a:xfrm>
            <a:off x="0" y="2514600"/>
            <a:ext cx="2819400" cy="3975100"/>
          </a:xfrm>
          <a:prstGeom prst="rect">
            <a:avLst/>
          </a:prstGeom>
        </p:spPr>
      </p:pic>
      <p:pic>
        <p:nvPicPr>
          <p:cNvPr id="5" name="Picture 4"/>
          <p:cNvPicPr>
            <a:picLocks noChangeAspect="1"/>
          </p:cNvPicPr>
          <p:nvPr/>
        </p:nvPicPr>
        <p:blipFill>
          <a:blip r:embed="rId3" cstate="screen"/>
          <a:stretch>
            <a:fillRect/>
          </a:stretch>
        </p:blipFill>
        <p:spPr>
          <a:xfrm>
            <a:off x="3048000" y="2514600"/>
            <a:ext cx="2949213" cy="3975100"/>
          </a:xfrm>
          <a:prstGeom prst="rect">
            <a:avLst/>
          </a:prstGeom>
        </p:spPr>
      </p:pic>
      <p:pic>
        <p:nvPicPr>
          <p:cNvPr id="6" name="Picture 5"/>
          <p:cNvPicPr>
            <a:picLocks noChangeAspect="1"/>
          </p:cNvPicPr>
          <p:nvPr/>
        </p:nvPicPr>
        <p:blipFill>
          <a:blip r:embed="rId4" cstate="screen"/>
          <a:stretch>
            <a:fillRect/>
          </a:stretch>
        </p:blipFill>
        <p:spPr>
          <a:xfrm>
            <a:off x="6400800" y="2514600"/>
            <a:ext cx="2743200" cy="39751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098" name="Picture 2" descr="C:\Users\spapp\AppData\Local\Microsoft\Windows\Temporary Internet Files\Content.IE5\56TCGIOB\E8E9D056-3C86-4757-B075-949A422997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0640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spapp\AppData\Local\Microsoft\Windows\Temporary Internet Files\Content.IE5\07CS170L\5688D5F5-5FC5-4E76-A016-E7A2E1C0961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711530"/>
            <a:ext cx="4876800" cy="317912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spapp\AppData\Local\Microsoft\Windows\Temporary Internet Files\Content.IE5\S57GQHSU\7E642744-4313-4C00-9D70-D8150D59C6B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119743"/>
            <a:ext cx="4806696" cy="3385457"/>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Users\spapp\AppData\Local\Microsoft\Windows\Temporary Internet Files\Content.IE5\CVV8XXX3\83C41DC1-B20C-48CC-95D0-F5E99D8CB4E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276600"/>
            <a:ext cx="3979333"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973250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solidFill>
                  <a:srgbClr val="FF0000"/>
                </a:solidFill>
              </a:rPr>
              <a:t>Volcano?</a:t>
            </a:r>
          </a:p>
          <a:p>
            <a:r>
              <a:rPr lang="en-US" dirty="0" smtClean="0"/>
              <a:t>Volcano: Opening in the Earth that allows:</a:t>
            </a:r>
          </a:p>
          <a:p>
            <a:r>
              <a:rPr lang="en-US" dirty="0" smtClean="0"/>
              <a:t>Lava, ash and gas to escape.</a:t>
            </a:r>
          </a:p>
        </p:txBody>
      </p:sp>
      <p:sp>
        <p:nvSpPr>
          <p:cNvPr id="3" name="Title 2"/>
          <p:cNvSpPr>
            <a:spLocks noGrp="1"/>
          </p:cNvSpPr>
          <p:nvPr>
            <p:ph type="title"/>
          </p:nvPr>
        </p:nvSpPr>
        <p:spPr/>
        <p:txBody>
          <a:bodyPr/>
          <a:lstStyle/>
          <a:p>
            <a:r>
              <a:rPr lang="en-US" dirty="0" smtClean="0"/>
              <a:t>Volcanoes </a:t>
            </a:r>
            <a:endParaRPr lang="en-US" dirty="0"/>
          </a:p>
        </p:txBody>
      </p:sp>
      <p:pic>
        <p:nvPicPr>
          <p:cNvPr id="2050" name="Picture 2" descr="http://indoflick.com/wp-content/uploads/2011/02/krakatauerrupt.jpg"/>
          <p:cNvPicPr>
            <a:picLocks noChangeAspect="1" noChangeArrowheads="1"/>
          </p:cNvPicPr>
          <p:nvPr/>
        </p:nvPicPr>
        <p:blipFill>
          <a:blip r:embed="rId2" cstate="screen"/>
          <a:srcRect/>
          <a:stretch>
            <a:fillRect/>
          </a:stretch>
        </p:blipFill>
        <p:spPr bwMode="auto">
          <a:xfrm>
            <a:off x="304799" y="3200401"/>
            <a:ext cx="3153229" cy="3314699"/>
          </a:xfrm>
          <a:prstGeom prst="rect">
            <a:avLst/>
          </a:prstGeom>
          <a:noFill/>
        </p:spPr>
      </p:pic>
      <p:pic>
        <p:nvPicPr>
          <p:cNvPr id="2052" name="Picture 4" descr="http://images.volcanodiscovery.com/fileadmin/photos/indonesia/bromo/bromo_0708/tengger_g5070.jpg"/>
          <p:cNvPicPr>
            <a:picLocks noChangeAspect="1" noChangeArrowheads="1"/>
          </p:cNvPicPr>
          <p:nvPr/>
        </p:nvPicPr>
        <p:blipFill>
          <a:blip r:embed="rId3" cstate="screen"/>
          <a:srcRect/>
          <a:stretch>
            <a:fillRect/>
          </a:stretch>
        </p:blipFill>
        <p:spPr bwMode="auto">
          <a:xfrm>
            <a:off x="3707385" y="3200401"/>
            <a:ext cx="4979415" cy="33147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2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20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050"/>
                                        </p:tgtEl>
                                        <p:attrNameLst>
                                          <p:attrName>style.visibility</p:attrName>
                                        </p:attrNameLst>
                                      </p:cBhvr>
                                      <p:to>
                                        <p:strVal val="visible"/>
                                      </p:to>
                                    </p:set>
                                    <p:anim calcmode="lin" valueType="num">
                                      <p:cBhvr additive="base">
                                        <p:cTn id="22" dur="500" fill="hold"/>
                                        <p:tgtEl>
                                          <p:spTgt spid="2050"/>
                                        </p:tgtEl>
                                        <p:attrNameLst>
                                          <p:attrName>ppt_x</p:attrName>
                                        </p:attrNameLst>
                                      </p:cBhvr>
                                      <p:tavLst>
                                        <p:tav tm="0">
                                          <p:val>
                                            <p:strVal val="#ppt_x"/>
                                          </p:val>
                                        </p:tav>
                                        <p:tav tm="100000">
                                          <p:val>
                                            <p:strVal val="#ppt_x"/>
                                          </p:val>
                                        </p:tav>
                                      </p:tavLst>
                                    </p:anim>
                                    <p:anim calcmode="lin" valueType="num">
                                      <p:cBhvr additive="base">
                                        <p:cTn id="23"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2052"/>
                                        </p:tgtEl>
                                        <p:attrNameLst>
                                          <p:attrName>style.visibility</p:attrName>
                                        </p:attrNameLst>
                                      </p:cBhvr>
                                      <p:to>
                                        <p:strVal val="visible"/>
                                      </p:to>
                                    </p:set>
                                    <p:anim calcmode="lin" valueType="num">
                                      <p:cBhvr additive="base">
                                        <p:cTn id="28" dur="500" fill="hold"/>
                                        <p:tgtEl>
                                          <p:spTgt spid="2052"/>
                                        </p:tgtEl>
                                        <p:attrNameLst>
                                          <p:attrName>ppt_x</p:attrName>
                                        </p:attrNameLst>
                                      </p:cBhvr>
                                      <p:tavLst>
                                        <p:tav tm="0">
                                          <p:val>
                                            <p:strVal val="#ppt_x"/>
                                          </p:val>
                                        </p:tav>
                                        <p:tav tm="100000">
                                          <p:val>
                                            <p:strVal val="#ppt_x"/>
                                          </p:val>
                                        </p:tav>
                                      </p:tavLst>
                                    </p:anim>
                                    <p:anim calcmode="lin" valueType="num">
                                      <p:cBhvr additive="base">
                                        <p:cTn id="29"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93188" name="Picture 4" descr="http://www.pacificislandtravel.com/nature_gallery/volcanoes1.gif"/>
          <p:cNvPicPr>
            <a:picLocks noChangeAspect="1" noChangeArrowheads="1"/>
          </p:cNvPicPr>
          <p:nvPr/>
        </p:nvPicPr>
        <p:blipFill>
          <a:blip r:embed="rId2" cstate="screen"/>
          <a:srcRect/>
          <a:stretch>
            <a:fillRect/>
          </a:stretch>
        </p:blipFill>
        <p:spPr bwMode="auto">
          <a:xfrm>
            <a:off x="277364" y="609600"/>
            <a:ext cx="8409436" cy="6477000"/>
          </a:xfrm>
          <a:prstGeom prst="rect">
            <a:avLst/>
          </a:prstGeom>
          <a:noFill/>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94209" name="Picture 1"/>
          <p:cNvPicPr>
            <a:picLocks noGrp="1" noChangeAspect="1" noChangeArrowheads="1"/>
          </p:cNvPicPr>
          <p:nvPr>
            <p:ph idx="1"/>
          </p:nvPr>
        </p:nvPicPr>
        <p:blipFill>
          <a:blip r:embed="rId2" cstate="screen"/>
          <a:srcRect/>
          <a:stretch>
            <a:fillRect/>
          </a:stretch>
        </p:blipFill>
        <p:spPr bwMode="auto">
          <a:xfrm>
            <a:off x="1366837" y="1752600"/>
            <a:ext cx="6410325" cy="4114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95233" name="Picture 1"/>
          <p:cNvPicPr>
            <a:picLocks noGrp="1" noChangeAspect="1" noChangeArrowheads="1"/>
          </p:cNvPicPr>
          <p:nvPr>
            <p:ph idx="1"/>
          </p:nvPr>
        </p:nvPicPr>
        <p:blipFill>
          <a:blip r:embed="rId2" cstate="screen"/>
          <a:srcRect/>
          <a:stretch>
            <a:fillRect/>
          </a:stretch>
        </p:blipFill>
        <p:spPr bwMode="auto">
          <a:xfrm>
            <a:off x="1385180" y="1524000"/>
            <a:ext cx="6373640" cy="457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96259" name="Picture 3"/>
          <p:cNvPicPr>
            <a:picLocks noGrp="1" noChangeAspect="1" noChangeArrowheads="1"/>
          </p:cNvPicPr>
          <p:nvPr>
            <p:ph idx="1"/>
          </p:nvPr>
        </p:nvPicPr>
        <p:blipFill>
          <a:blip r:embed="rId2" cstate="screen"/>
          <a:srcRect/>
          <a:stretch>
            <a:fillRect/>
          </a:stretch>
        </p:blipFill>
        <p:spPr bwMode="auto">
          <a:xfrm>
            <a:off x="1152217" y="1524000"/>
            <a:ext cx="6839565" cy="457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97283" name="Picture 3"/>
          <p:cNvPicPr>
            <a:picLocks noGrp="1" noChangeAspect="1" noChangeArrowheads="1"/>
          </p:cNvPicPr>
          <p:nvPr>
            <p:ph idx="1"/>
          </p:nvPr>
        </p:nvPicPr>
        <p:blipFill>
          <a:blip r:embed="rId2" cstate="screen"/>
          <a:srcRect/>
          <a:stretch>
            <a:fillRect/>
          </a:stretch>
        </p:blipFill>
        <p:spPr bwMode="auto">
          <a:xfrm>
            <a:off x="1223962" y="1590675"/>
            <a:ext cx="6696075" cy="4438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98308" name="Picture 4"/>
          <p:cNvPicPr>
            <a:picLocks noGrp="1" noChangeAspect="1" noChangeArrowheads="1"/>
          </p:cNvPicPr>
          <p:nvPr>
            <p:ph idx="1"/>
          </p:nvPr>
        </p:nvPicPr>
        <p:blipFill>
          <a:blip r:embed="rId2" cstate="screen"/>
          <a:srcRect/>
          <a:stretch>
            <a:fillRect/>
          </a:stretch>
        </p:blipFill>
        <p:spPr bwMode="auto">
          <a:xfrm>
            <a:off x="1319212" y="1566862"/>
            <a:ext cx="6505575" cy="4486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5410200"/>
            <a:ext cx="8229600" cy="685800"/>
          </a:xfrm>
        </p:spPr>
        <p:txBody>
          <a:bodyPr/>
          <a:lstStyle/>
          <a:p>
            <a:r>
              <a:rPr lang="en-US" dirty="0" smtClean="0">
                <a:solidFill>
                  <a:srgbClr val="FF0000"/>
                </a:solidFill>
              </a:rPr>
              <a:t>Caldera</a:t>
            </a:r>
            <a:endParaRPr lang="en-US" dirty="0">
              <a:solidFill>
                <a:srgbClr val="FF0000"/>
              </a:solidFill>
            </a:endParaRPr>
          </a:p>
        </p:txBody>
      </p:sp>
      <p:sp>
        <p:nvSpPr>
          <p:cNvPr id="3" name="Title 2"/>
          <p:cNvSpPr>
            <a:spLocks noGrp="1"/>
          </p:cNvSpPr>
          <p:nvPr>
            <p:ph type="title"/>
          </p:nvPr>
        </p:nvSpPr>
        <p:spPr>
          <a:xfrm>
            <a:off x="3200400" y="762000"/>
            <a:ext cx="5486400" cy="609600"/>
          </a:xfrm>
        </p:spPr>
        <p:txBody>
          <a:bodyPr>
            <a:normAutofit fontScale="90000"/>
          </a:bodyPr>
          <a:lstStyle/>
          <a:p>
            <a:r>
              <a:rPr lang="en-US" dirty="0" smtClean="0">
                <a:solidFill>
                  <a:srgbClr val="FF0000"/>
                </a:solidFill>
              </a:rPr>
              <a:t>Crater</a:t>
            </a:r>
            <a:endParaRPr lang="en-US" dirty="0">
              <a:solidFill>
                <a:srgbClr val="FF0000"/>
              </a:solidFill>
            </a:endParaRPr>
          </a:p>
        </p:txBody>
      </p:sp>
      <p:pic>
        <p:nvPicPr>
          <p:cNvPr id="99330" name="Picture 2" descr="http://upload.wikimedia.org/wikipedia/commons/7/78/SP_Crater.jpg"/>
          <p:cNvPicPr>
            <a:picLocks noChangeAspect="1" noChangeArrowheads="1"/>
          </p:cNvPicPr>
          <p:nvPr/>
        </p:nvPicPr>
        <p:blipFill>
          <a:blip r:embed="rId2" cstate="screen"/>
          <a:srcRect/>
          <a:stretch>
            <a:fillRect/>
          </a:stretch>
        </p:blipFill>
        <p:spPr bwMode="auto">
          <a:xfrm>
            <a:off x="228600" y="304800"/>
            <a:ext cx="2857500" cy="3362326"/>
          </a:xfrm>
          <a:prstGeom prst="rect">
            <a:avLst/>
          </a:prstGeom>
          <a:noFill/>
        </p:spPr>
      </p:pic>
      <p:pic>
        <p:nvPicPr>
          <p:cNvPr id="99332" name="Picture 4" descr="http://frobinett.edublogs.org/files/2011/05/Mt.-St.-Helens-After-1jdr2r4.jpg"/>
          <p:cNvPicPr>
            <a:picLocks noChangeAspect="1" noChangeArrowheads="1"/>
          </p:cNvPicPr>
          <p:nvPr/>
        </p:nvPicPr>
        <p:blipFill>
          <a:blip r:embed="rId3" cstate="screen"/>
          <a:srcRect/>
          <a:stretch>
            <a:fillRect/>
          </a:stretch>
        </p:blipFill>
        <p:spPr bwMode="auto">
          <a:xfrm>
            <a:off x="3200400" y="2600325"/>
            <a:ext cx="5715000" cy="425767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9330"/>
                                        </p:tgtEl>
                                        <p:attrNameLst>
                                          <p:attrName>style.visibility</p:attrName>
                                        </p:attrNameLst>
                                      </p:cBhvr>
                                      <p:to>
                                        <p:strVal val="visible"/>
                                      </p:to>
                                    </p:set>
                                    <p:animEffect transition="in" filter="wipe(down)">
                                      <p:cBhvr>
                                        <p:cTn id="7" dur="500"/>
                                        <p:tgtEl>
                                          <p:spTgt spid="993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9332"/>
                                        </p:tgtEl>
                                        <p:attrNameLst>
                                          <p:attrName>style.visibility</p:attrName>
                                        </p:attrNameLst>
                                      </p:cBhvr>
                                      <p:to>
                                        <p:strVal val="visible"/>
                                      </p:to>
                                    </p:set>
                                    <p:animEffect transition="in" filter="wipe(down)">
                                      <p:cBhvr>
                                        <p:cTn id="17" dur="500"/>
                                        <p:tgtEl>
                                          <p:spTgt spid="9933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wipe(down)">
                                      <p:cBhvr>
                                        <p:cTn id="2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1026" name="Picture 2" descr="http://www.traveldee.com/wp-content/uploads/2012/03/Crater-Lake-Oregon-0.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solidFill>
                  <a:srgbClr val="FF0000"/>
                </a:solidFill>
              </a:rPr>
              <a:t>Magma Chamber?</a:t>
            </a:r>
          </a:p>
          <a:p>
            <a:r>
              <a:rPr lang="en-US" dirty="0" smtClean="0"/>
              <a:t>Magma Chamber: Stores Magma underground.</a:t>
            </a:r>
          </a:p>
          <a:p>
            <a:r>
              <a:rPr lang="en-US" dirty="0" smtClean="0">
                <a:solidFill>
                  <a:srgbClr val="FF0000"/>
                </a:solidFill>
              </a:rPr>
              <a:t>Vent?</a:t>
            </a:r>
          </a:p>
          <a:p>
            <a:r>
              <a:rPr lang="en-US" dirty="0" smtClean="0"/>
              <a:t>Vent: Brings Magma to the surface</a:t>
            </a:r>
          </a:p>
          <a:p>
            <a:r>
              <a:rPr lang="en-US" dirty="0" smtClean="0">
                <a:solidFill>
                  <a:srgbClr val="FF0000"/>
                </a:solidFill>
              </a:rPr>
              <a:t>Crater?</a:t>
            </a:r>
          </a:p>
          <a:p>
            <a:r>
              <a:rPr lang="en-US" dirty="0" smtClean="0"/>
              <a:t>Crater: Depression left behind where Lava erupts.</a:t>
            </a:r>
          </a:p>
          <a:p>
            <a:r>
              <a:rPr lang="en-US" dirty="0" smtClean="0">
                <a:solidFill>
                  <a:srgbClr val="FF0000"/>
                </a:solidFill>
              </a:rPr>
              <a:t>Caldera?</a:t>
            </a:r>
          </a:p>
          <a:p>
            <a:r>
              <a:rPr lang="en-US" dirty="0" smtClean="0"/>
              <a:t>Caldera: Large collapse of a crater.</a:t>
            </a:r>
          </a:p>
        </p:txBody>
      </p:sp>
      <p:sp>
        <p:nvSpPr>
          <p:cNvPr id="3" name="Title 2"/>
          <p:cNvSpPr>
            <a:spLocks noGrp="1"/>
          </p:cNvSpPr>
          <p:nvPr>
            <p:ph type="title"/>
          </p:nvPr>
        </p:nvSpPr>
        <p:spPr/>
        <p:txBody>
          <a:bodyPr/>
          <a:lstStyle/>
          <a:p>
            <a:r>
              <a:rPr lang="en-US" dirty="0" smtClean="0"/>
              <a:t>Parts of a Volcano</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2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20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20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20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20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20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fade">
                                      <p:cBhvr>
                                        <p:cTn id="42" dur="20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sp>
        <p:nvSpPr>
          <p:cNvPr id="2" name="Title 1"/>
          <p:cNvSpPr>
            <a:spLocks noGrp="1"/>
          </p:cNvSpPr>
          <p:nvPr>
            <p:ph type="ctrTitle"/>
          </p:nvPr>
        </p:nvSpPr>
        <p:spPr/>
        <p:txBody>
          <a:bodyPr/>
          <a:lstStyle/>
          <a:p>
            <a:r>
              <a:rPr lang="en-US" dirty="0" smtClean="0"/>
              <a:t>Fault – A break in a rock with movement</a:t>
            </a:r>
            <a:endParaRPr lang="en-US" dirty="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lava vent.jpg"/>
          <p:cNvPicPr>
            <a:picLocks noGrp="1" noChangeAspect="1"/>
          </p:cNvPicPr>
          <p:nvPr>
            <p:ph idx="1"/>
          </p:nvPr>
        </p:nvPicPr>
        <p:blipFill>
          <a:blip r:embed="rId2"/>
          <a:stretch>
            <a:fillRect/>
          </a:stretch>
        </p:blipFill>
        <p:spPr>
          <a:xfrm>
            <a:off x="228600" y="152400"/>
            <a:ext cx="5029200" cy="2634343"/>
          </a:xfrm>
        </p:spPr>
      </p:pic>
      <p:pic>
        <p:nvPicPr>
          <p:cNvPr id="5" name="Picture 4" descr="lava vent tony.jpg"/>
          <p:cNvPicPr>
            <a:picLocks noChangeAspect="1"/>
          </p:cNvPicPr>
          <p:nvPr/>
        </p:nvPicPr>
        <p:blipFill>
          <a:blip r:embed="rId3"/>
          <a:stretch>
            <a:fillRect/>
          </a:stretch>
        </p:blipFill>
        <p:spPr>
          <a:xfrm>
            <a:off x="5486400" y="152400"/>
            <a:ext cx="3174606" cy="3429000"/>
          </a:xfrm>
          <a:prstGeom prst="rect">
            <a:avLst/>
          </a:prstGeom>
        </p:spPr>
      </p:pic>
      <p:pic>
        <p:nvPicPr>
          <p:cNvPr id="6" name="Picture 5" descr="lava vent from inside.jpg"/>
          <p:cNvPicPr>
            <a:picLocks noChangeAspect="1"/>
          </p:cNvPicPr>
          <p:nvPr/>
        </p:nvPicPr>
        <p:blipFill>
          <a:blip r:embed="rId4"/>
          <a:stretch>
            <a:fillRect/>
          </a:stretch>
        </p:blipFill>
        <p:spPr>
          <a:xfrm>
            <a:off x="228600" y="2895600"/>
            <a:ext cx="4648200" cy="3660648"/>
          </a:xfrm>
          <a:prstGeom prst="rect">
            <a:avLst/>
          </a:prstGeom>
        </p:spPr>
      </p:pic>
      <p:pic>
        <p:nvPicPr>
          <p:cNvPr id="7" name="Picture 6" descr="lava neck group shot.jpg"/>
          <p:cNvPicPr>
            <a:picLocks noChangeAspect="1"/>
          </p:cNvPicPr>
          <p:nvPr/>
        </p:nvPicPr>
        <p:blipFill>
          <a:blip r:embed="rId5"/>
          <a:stretch>
            <a:fillRect/>
          </a:stretch>
        </p:blipFill>
        <p:spPr>
          <a:xfrm>
            <a:off x="5029200" y="3889248"/>
            <a:ext cx="3961444" cy="266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r>
              <a:rPr lang="en-US" dirty="0" smtClean="0">
                <a:solidFill>
                  <a:srgbClr val="FF0000"/>
                </a:solidFill>
              </a:rPr>
              <a:t>What else can Volcanoes erupt besides lava?</a:t>
            </a:r>
          </a:p>
          <a:p>
            <a:r>
              <a:rPr lang="en-US" dirty="0" smtClean="0"/>
              <a:t>Other materials ejected from Volcanoes:</a:t>
            </a:r>
          </a:p>
          <a:p>
            <a:r>
              <a:rPr lang="en-US" dirty="0" err="1" smtClean="0"/>
              <a:t>Pyroclastic</a:t>
            </a:r>
            <a:r>
              <a:rPr lang="en-US" dirty="0" smtClean="0"/>
              <a:t> material: debris, rock and ash</a:t>
            </a:r>
          </a:p>
          <a:p>
            <a:r>
              <a:rPr lang="en-US" dirty="0" smtClean="0">
                <a:solidFill>
                  <a:srgbClr val="FF0000"/>
                </a:solidFill>
              </a:rPr>
              <a:t>Types:</a:t>
            </a:r>
          </a:p>
          <a:p>
            <a:r>
              <a:rPr lang="en-US" dirty="0" smtClean="0">
                <a:solidFill>
                  <a:srgbClr val="FF0000"/>
                </a:solidFill>
              </a:rPr>
              <a:t>Dust: Smallest particles ejected </a:t>
            </a:r>
          </a:p>
          <a:p>
            <a:r>
              <a:rPr lang="en-US" dirty="0" smtClean="0">
                <a:solidFill>
                  <a:srgbClr val="FF0000"/>
                </a:solidFill>
              </a:rPr>
              <a:t>Ash: Rice size particles</a:t>
            </a:r>
          </a:p>
          <a:p>
            <a:r>
              <a:rPr lang="en-US" dirty="0" smtClean="0">
                <a:solidFill>
                  <a:srgbClr val="FF0000"/>
                </a:solidFill>
              </a:rPr>
              <a:t>Cinder: Golf ball sized particles</a:t>
            </a:r>
          </a:p>
          <a:p>
            <a:r>
              <a:rPr lang="en-US" dirty="0" smtClean="0">
                <a:solidFill>
                  <a:srgbClr val="FF0000"/>
                </a:solidFill>
              </a:rPr>
              <a:t>Bombs: Large volcanic debris</a:t>
            </a:r>
          </a:p>
          <a:p>
            <a:endParaRPr lang="en-US" dirty="0" smtClean="0">
              <a:solidFill>
                <a:srgbClr val="FF0000"/>
              </a:solidFill>
            </a:endParaRPr>
          </a:p>
          <a:p>
            <a:r>
              <a:rPr lang="en-US" dirty="0" smtClean="0">
                <a:solidFill>
                  <a:srgbClr val="FF0000"/>
                </a:solidFill>
              </a:rPr>
              <a:t>Dust and Ash can get into the </a:t>
            </a:r>
          </a:p>
          <a:p>
            <a:r>
              <a:rPr lang="en-US" dirty="0" smtClean="0">
                <a:solidFill>
                  <a:srgbClr val="FF0000"/>
                </a:solidFill>
              </a:rPr>
              <a:t>Atmosphere, block out sunlight</a:t>
            </a:r>
          </a:p>
          <a:p>
            <a:r>
              <a:rPr lang="en-US" dirty="0" smtClean="0">
                <a:solidFill>
                  <a:srgbClr val="FF0000"/>
                </a:solidFill>
              </a:rPr>
              <a:t>And lower global temperature.</a:t>
            </a:r>
          </a:p>
          <a:p>
            <a:endParaRPr lang="en-US" dirty="0" smtClean="0"/>
          </a:p>
        </p:txBody>
      </p:sp>
      <p:sp>
        <p:nvSpPr>
          <p:cNvPr id="3" name="Title 2"/>
          <p:cNvSpPr>
            <a:spLocks noGrp="1"/>
          </p:cNvSpPr>
          <p:nvPr>
            <p:ph type="title"/>
          </p:nvPr>
        </p:nvSpPr>
        <p:spPr/>
        <p:txBody>
          <a:bodyPr/>
          <a:lstStyle/>
          <a:p>
            <a:endParaRPr lang="en-US"/>
          </a:p>
        </p:txBody>
      </p:sp>
      <p:pic>
        <p:nvPicPr>
          <p:cNvPr id="113666" name="Picture 2" descr="http://t2.gstatic.com/images?q=tbn:ANd9GcSIjUaaIfz2PimgyuLpAnmcpP22m6bTopp81xXE1Ra9Gyrdrzjd"/>
          <p:cNvPicPr>
            <a:picLocks noChangeAspect="1" noChangeArrowheads="1"/>
          </p:cNvPicPr>
          <p:nvPr/>
        </p:nvPicPr>
        <p:blipFill>
          <a:blip r:embed="rId2" cstate="screen"/>
          <a:srcRect/>
          <a:stretch>
            <a:fillRect/>
          </a:stretch>
        </p:blipFill>
        <p:spPr bwMode="auto">
          <a:xfrm>
            <a:off x="5410200" y="2895600"/>
            <a:ext cx="3276600" cy="360766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2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20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20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20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20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20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fade">
                                      <p:cBhvr>
                                        <p:cTn id="42" dur="2000"/>
                                        <p:tgtEl>
                                          <p:spTgt spid="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
                                            <p:txEl>
                                              <p:pRg st="9" end="9"/>
                                            </p:txEl>
                                          </p:spTgt>
                                        </p:tgtEl>
                                        <p:attrNameLst>
                                          <p:attrName>style.visibility</p:attrName>
                                        </p:attrNameLst>
                                      </p:cBhvr>
                                      <p:to>
                                        <p:strVal val="visible"/>
                                      </p:to>
                                    </p:set>
                                    <p:animEffect transition="in" filter="fade">
                                      <p:cBhvr>
                                        <p:cTn id="47" dur="2000"/>
                                        <p:tgtEl>
                                          <p:spTgt spid="2">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
                                            <p:txEl>
                                              <p:pRg st="10" end="10"/>
                                            </p:txEl>
                                          </p:spTgt>
                                        </p:tgtEl>
                                        <p:attrNameLst>
                                          <p:attrName>style.visibility</p:attrName>
                                        </p:attrNameLst>
                                      </p:cBhvr>
                                      <p:to>
                                        <p:strVal val="visible"/>
                                      </p:to>
                                    </p:set>
                                    <p:animEffect transition="in" filter="fade">
                                      <p:cBhvr>
                                        <p:cTn id="52" dur="2000"/>
                                        <p:tgtEl>
                                          <p:spTgt spid="2">
                                            <p:txEl>
                                              <p:pRg st="10" end="1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
                                            <p:txEl>
                                              <p:pRg st="11" end="11"/>
                                            </p:txEl>
                                          </p:spTgt>
                                        </p:tgtEl>
                                        <p:attrNameLst>
                                          <p:attrName>style.visibility</p:attrName>
                                        </p:attrNameLst>
                                      </p:cBhvr>
                                      <p:to>
                                        <p:strVal val="visible"/>
                                      </p:to>
                                    </p:set>
                                    <p:animEffect transition="in" filter="fade">
                                      <p:cBhvr>
                                        <p:cTn id="57" dur="200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None/>
            </a:pPr>
            <a:endParaRPr lang="en-US" dirty="0"/>
          </a:p>
        </p:txBody>
      </p:sp>
      <p:sp>
        <p:nvSpPr>
          <p:cNvPr id="3" name="Title 2"/>
          <p:cNvSpPr>
            <a:spLocks noGrp="1"/>
          </p:cNvSpPr>
          <p:nvPr>
            <p:ph type="title"/>
          </p:nvPr>
        </p:nvSpPr>
        <p:spPr/>
        <p:txBody>
          <a:bodyPr/>
          <a:lstStyle/>
          <a:p>
            <a:endParaRPr lang="en-US"/>
          </a:p>
        </p:txBody>
      </p:sp>
      <p:pic>
        <p:nvPicPr>
          <p:cNvPr id="112642" name="Picture 2" descr="http://t2.gstatic.com/images?q=tbn:ANd9GcTR9JjtS2LLMw0Zl86HXXOMYaKdJXVsa5sJ5mCYmvPQuag4KCMk"/>
          <p:cNvPicPr>
            <a:picLocks noChangeAspect="1" noChangeArrowheads="1"/>
          </p:cNvPicPr>
          <p:nvPr/>
        </p:nvPicPr>
        <p:blipFill>
          <a:blip r:embed="rId2" cstate="screen"/>
          <a:srcRect/>
          <a:stretch>
            <a:fillRect/>
          </a:stretch>
        </p:blipFill>
        <p:spPr bwMode="auto">
          <a:xfrm>
            <a:off x="266700" y="457200"/>
            <a:ext cx="2705100" cy="2400300"/>
          </a:xfrm>
          <a:prstGeom prst="rect">
            <a:avLst/>
          </a:prstGeom>
          <a:noFill/>
        </p:spPr>
      </p:pic>
      <p:pic>
        <p:nvPicPr>
          <p:cNvPr id="112644" name="Picture 4" descr="http://t1.gstatic.com/images?q=tbn:ANd9GcSxHzq2eAlIoPPpuQ6YpTK6ofm_d5y8dn8A5dEz0GQenWRi9zHRmGHcNk1d"/>
          <p:cNvPicPr>
            <a:picLocks noChangeAspect="1" noChangeArrowheads="1"/>
          </p:cNvPicPr>
          <p:nvPr/>
        </p:nvPicPr>
        <p:blipFill>
          <a:blip r:embed="rId3" cstate="screen"/>
          <a:srcRect/>
          <a:stretch>
            <a:fillRect/>
          </a:stretch>
        </p:blipFill>
        <p:spPr bwMode="auto">
          <a:xfrm>
            <a:off x="3352800" y="514350"/>
            <a:ext cx="2514600" cy="2343150"/>
          </a:xfrm>
          <a:prstGeom prst="rect">
            <a:avLst/>
          </a:prstGeom>
          <a:noFill/>
        </p:spPr>
      </p:pic>
      <p:pic>
        <p:nvPicPr>
          <p:cNvPr id="112646" name="Picture 6" descr="http://www.blm.gov/pgdata/etc/medialib/blm/id/community_pits/owinza_butte.Par.89635.Image.-1.-1.1.gif"/>
          <p:cNvPicPr>
            <a:picLocks noChangeAspect="1" noChangeArrowheads="1"/>
          </p:cNvPicPr>
          <p:nvPr/>
        </p:nvPicPr>
        <p:blipFill>
          <a:blip r:embed="rId4" cstate="screen"/>
          <a:srcRect/>
          <a:stretch>
            <a:fillRect/>
          </a:stretch>
        </p:blipFill>
        <p:spPr bwMode="auto">
          <a:xfrm>
            <a:off x="6057900" y="514350"/>
            <a:ext cx="2857500" cy="2343150"/>
          </a:xfrm>
          <a:prstGeom prst="rect">
            <a:avLst/>
          </a:prstGeom>
          <a:noFill/>
        </p:spPr>
      </p:pic>
      <p:pic>
        <p:nvPicPr>
          <p:cNvPr id="112648" name="Picture 8" descr="http://www.lcc.ctc.edu/departments/natural_sciences/pictures/archive/im_wk_pics/p7313600ccbombs.jpg"/>
          <p:cNvPicPr>
            <a:picLocks noChangeAspect="1" noChangeArrowheads="1"/>
          </p:cNvPicPr>
          <p:nvPr/>
        </p:nvPicPr>
        <p:blipFill>
          <a:blip r:embed="rId5" cstate="screen"/>
          <a:srcRect/>
          <a:stretch>
            <a:fillRect/>
          </a:stretch>
        </p:blipFill>
        <p:spPr bwMode="auto">
          <a:xfrm>
            <a:off x="228600" y="4419600"/>
            <a:ext cx="2743200" cy="2143125"/>
          </a:xfrm>
          <a:prstGeom prst="rect">
            <a:avLst/>
          </a:prstGeom>
          <a:noFill/>
        </p:spPr>
      </p:pic>
      <p:pic>
        <p:nvPicPr>
          <p:cNvPr id="112650" name="Picture 10" descr="http://t3.gstatic.com/images?q=tbn:ANd9GcRRnFZH40OqMst5LvNIug6F69nyW1i5y3SPm7b3LqRrB74bxYYc"/>
          <p:cNvPicPr>
            <a:picLocks noChangeAspect="1" noChangeArrowheads="1"/>
          </p:cNvPicPr>
          <p:nvPr/>
        </p:nvPicPr>
        <p:blipFill>
          <a:blip r:embed="rId6" cstate="screen"/>
          <a:srcRect/>
          <a:stretch>
            <a:fillRect/>
          </a:stretch>
        </p:blipFill>
        <p:spPr bwMode="auto">
          <a:xfrm>
            <a:off x="6172200" y="4410075"/>
            <a:ext cx="2743200" cy="2143125"/>
          </a:xfrm>
          <a:prstGeom prst="rect">
            <a:avLst/>
          </a:prstGeom>
          <a:noFill/>
        </p:spPr>
      </p:pic>
      <p:pic>
        <p:nvPicPr>
          <p:cNvPr id="112652" name="Picture 12" descr="http://www.terradevelopment.org/multimedia/slideshow/CultureLandscape/Photos/P3_VolcanicBombs.jpg"/>
          <p:cNvPicPr>
            <a:picLocks noChangeAspect="1" noChangeArrowheads="1"/>
          </p:cNvPicPr>
          <p:nvPr/>
        </p:nvPicPr>
        <p:blipFill>
          <a:blip r:embed="rId7" cstate="screen"/>
          <a:srcRect/>
          <a:stretch>
            <a:fillRect/>
          </a:stretch>
        </p:blipFill>
        <p:spPr bwMode="auto">
          <a:xfrm>
            <a:off x="3352800" y="4419600"/>
            <a:ext cx="2514600" cy="2133600"/>
          </a:xfrm>
          <a:prstGeom prst="rect">
            <a:avLst/>
          </a:prstGeom>
          <a:noFill/>
        </p:spPr>
      </p:pic>
      <p:sp>
        <p:nvSpPr>
          <p:cNvPr id="10" name="TextBox 9"/>
          <p:cNvSpPr txBox="1"/>
          <p:nvPr/>
        </p:nvSpPr>
        <p:spPr>
          <a:xfrm>
            <a:off x="457200" y="2971800"/>
            <a:ext cx="2362200" cy="461665"/>
          </a:xfrm>
          <a:prstGeom prst="rect">
            <a:avLst/>
          </a:prstGeom>
          <a:noFill/>
        </p:spPr>
        <p:txBody>
          <a:bodyPr wrap="square" rtlCol="0">
            <a:spAutoFit/>
          </a:bodyPr>
          <a:lstStyle/>
          <a:p>
            <a:r>
              <a:rPr lang="en-US" sz="2400" dirty="0" smtClean="0">
                <a:solidFill>
                  <a:srgbClr val="FF0000"/>
                </a:solidFill>
              </a:rPr>
              <a:t>Volcanic Dust</a:t>
            </a:r>
            <a:endParaRPr lang="en-US" sz="2400" dirty="0">
              <a:solidFill>
                <a:srgbClr val="FF0000"/>
              </a:solidFill>
            </a:endParaRPr>
          </a:p>
        </p:txBody>
      </p:sp>
      <p:sp>
        <p:nvSpPr>
          <p:cNvPr id="12" name="TextBox 11"/>
          <p:cNvSpPr txBox="1"/>
          <p:nvPr/>
        </p:nvSpPr>
        <p:spPr>
          <a:xfrm>
            <a:off x="3581400" y="2971800"/>
            <a:ext cx="1895775" cy="461665"/>
          </a:xfrm>
          <a:prstGeom prst="rect">
            <a:avLst/>
          </a:prstGeom>
          <a:noFill/>
        </p:spPr>
        <p:txBody>
          <a:bodyPr wrap="none" rtlCol="0">
            <a:spAutoFit/>
          </a:bodyPr>
          <a:lstStyle/>
          <a:p>
            <a:r>
              <a:rPr lang="en-US" sz="2400" dirty="0" smtClean="0">
                <a:solidFill>
                  <a:srgbClr val="FF0000"/>
                </a:solidFill>
              </a:rPr>
              <a:t>Volcanic Ash</a:t>
            </a:r>
            <a:endParaRPr lang="en-US" sz="2400" dirty="0">
              <a:solidFill>
                <a:srgbClr val="FF0000"/>
              </a:solidFill>
            </a:endParaRPr>
          </a:p>
        </p:txBody>
      </p:sp>
      <p:sp>
        <p:nvSpPr>
          <p:cNvPr id="13" name="TextBox 12"/>
          <p:cNvSpPr txBox="1"/>
          <p:nvPr/>
        </p:nvSpPr>
        <p:spPr>
          <a:xfrm>
            <a:off x="6388991" y="2971800"/>
            <a:ext cx="2297809" cy="461665"/>
          </a:xfrm>
          <a:prstGeom prst="rect">
            <a:avLst/>
          </a:prstGeom>
          <a:noFill/>
        </p:spPr>
        <p:txBody>
          <a:bodyPr wrap="none" rtlCol="0">
            <a:spAutoFit/>
          </a:bodyPr>
          <a:lstStyle/>
          <a:p>
            <a:r>
              <a:rPr lang="en-US" sz="2400" dirty="0" smtClean="0">
                <a:solidFill>
                  <a:srgbClr val="FF0000"/>
                </a:solidFill>
              </a:rPr>
              <a:t>Volcanic Cinder</a:t>
            </a:r>
            <a:endParaRPr lang="en-US" sz="2400" dirty="0">
              <a:solidFill>
                <a:srgbClr val="FF0000"/>
              </a:solidFill>
            </a:endParaRPr>
          </a:p>
        </p:txBody>
      </p:sp>
      <p:sp>
        <p:nvSpPr>
          <p:cNvPr id="14" name="TextBox 13"/>
          <p:cNvSpPr txBox="1"/>
          <p:nvPr/>
        </p:nvSpPr>
        <p:spPr>
          <a:xfrm>
            <a:off x="3352800" y="3886200"/>
            <a:ext cx="2304221" cy="461665"/>
          </a:xfrm>
          <a:prstGeom prst="rect">
            <a:avLst/>
          </a:prstGeom>
          <a:noFill/>
        </p:spPr>
        <p:txBody>
          <a:bodyPr wrap="none" rtlCol="0">
            <a:spAutoFit/>
          </a:bodyPr>
          <a:lstStyle/>
          <a:p>
            <a:r>
              <a:rPr lang="en-US" sz="2400" dirty="0" smtClean="0">
                <a:solidFill>
                  <a:srgbClr val="FF0000"/>
                </a:solidFill>
              </a:rPr>
              <a:t>Volcanic Bombs</a:t>
            </a:r>
            <a:endParaRPr lang="en-US" sz="2400" dirty="0">
              <a:solidFill>
                <a:srgbClr val="FF0000"/>
              </a:solidFill>
            </a:endParaRP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4" name="Rectangle 3"/>
          <p:cNvSpPr/>
          <p:nvPr/>
        </p:nvSpPr>
        <p:spPr>
          <a:xfrm>
            <a:off x="457200" y="1861066"/>
            <a:ext cx="4495800" cy="461665"/>
          </a:xfrm>
          <a:prstGeom prst="rect">
            <a:avLst/>
          </a:prstGeom>
        </p:spPr>
        <p:txBody>
          <a:bodyPr wrap="square">
            <a:spAutoFit/>
          </a:bodyPr>
          <a:lstStyle/>
          <a:p>
            <a:r>
              <a:rPr lang="en-US" sz="2400" dirty="0" smtClean="0"/>
              <a:t>Poisonous gas is also ejected.</a:t>
            </a:r>
            <a:endParaRPr lang="en-US" sz="2400" dirty="0"/>
          </a:p>
        </p:txBody>
      </p:sp>
      <p:sp>
        <p:nvSpPr>
          <p:cNvPr id="1026" name="AutoShape 2" descr="data:image/jpeg;base64,/9j/4AAQSkZJRgABAQAAAQABAAD/2wCEAAkGBxQTEhUTExQWFhQXFhcYGBgXGBgYFxgYFhgXGBccFhwYHSggHRolHBwXITEiJyksLi4uFx8zODMsNygtLiwBCgoKDg0OGxAQGywkHCQsLCwsLCwsLCwsLCwsLCwsLCwsLCwsLCwsLCwsLCwsLCwsLCwsLCwsLCwsLCwsLCwsNv/AABEIAKgBLAMBIgACEQEDEQH/xAAcAAACAgMBAQAAAAAAAAAAAAAEBQMGAAECBwj/xAA7EAABAwIEAwYFAwMDBAMAAAABAAIRAyEEEjFBBVFhBhMicYGRMqGxwfBC0eEUUvEHYoIVIzNyJKKy/8QAGQEAAwEBAQAAAAAAAAAAAAAAAAECAwQF/8QAIxEAAgICAwACAwEBAAAAAAAAAAECESExAxJBE1EiYXEyBP/aAAwDAQACEQMRAD8A9CocLpkCQDIH0QeP4Gxollj8lFQxhEciAnOFrBwggLlbAQYRgAggJjhmg2gewXdbAAEkey64dRm5sVDKQzweAm8AeiPp4MDl7LvCvsEQFSimFg3dAbD2ClFIch7BSELCjpQWcd03kPYLO7byHsF3CyFSi0xEeRvIewWxTbyHsFjmLpQnJPIzO7byHsFX+1OBa1orsZ4g4ZiIu02uNzMdVYQVj2A6iV0/6RJXuE4xtQQYzNMGQJHMLXEcCAJAF9LJrV4XTJLgMrjuNzzPNAms0O7pzpuBA1DunRYy/HZaKDxZuQuMTG33SDimDzZarWiCIdHMaW5R9F6vX4RLpI+iqvaXhPdgFgLQXXAOt7+X8KSijChOgXX9GJyukTNwAQD1TltYHQ36nbnIXGKyg+OOko7B1AHcLAGs+gUmHwbZIGv5dS1HwJBt05fsoA8ameY8uiLAGx/DyG5xf0S6syItcXVjbiL9NSOhHz1QPFsDPiYJHIbeXRXGXjJcRPiKQd4tJ1FtR+fJQ1WAXCkc+LfVQg6hamZlCpGqMpPE9COmqXSps4sokhpjEt/IXOUafbT+FC50rfeKEimOeAY8UK9OqRPduBIESWmzgPMSvbeFY2liKTatOC1w5CQdweoXz6zZei/6WcZa0uwrzd7s1PlOXxCfIA+61434RL7PRKtEbAewQ5wg/tHsEfC2tbFQCygOQ9giW02/2j2C6LVsNTbCma7pvIewQWNYMwsNOXUpggcd8Q8vuVJR5vhWuBjaB7o9lV9spg7TpK3QweVon09ku4nUe2zYjWYkztF/yV5sm3KkWlgeUuIOFnajXl6IrD1ybqvYVznNa46nVOMH8MpqQ6H+ExKZNxAVboPUv9VCfagosRqhcmuEkbi10MQjuHUctrKQOSmliEdTqA2lNTYOITKwqIvgSuW1JTfJeGLqEBbXLSul0cbtEs2q5xrgJLjVo2efiBm/UHb0ViW1c4KapgnRUMFjsQwkPALWnxZi20nnqp+K12ZBLYLtGmCOc9fNN8Zwlr3ZpIMfmu6V8d4KTTmmBmBmBadiOV/suCcOSH8NU0xHhqQBEANbyba33SLj2AaDo1zCRBFocRJEbbwn2CJgg6i0HUQsqUQWuZYt0vqMwj5fbouaHI4ys0q0UulhmiJJ8M2nUbTHKUUMG39BI5XkFH4TsfWFNz6mYm4Y1gzSbgGR+kqtYXiLqdjIvBBHLUCeRkLvpvRlYXVZkJJt7Da6DxHFGtBLTI06fyhKneYpznCW0WkwNC88ggOIBtOe8dlB0YLn259Voo/ZLYfXqYaq273UquxLC5jj/wAbt9kpZgqI/wDJiWg/7ZcR7EpPi8SHOkCGgREz6nquKELVImy24bAYep4aWKpF5sBVzUr9HOGWZ5kIHG4N9F7qdRpa9uoPyjmDqCLFKatUZQ9liDfoevRWTgPaBlbLTxNNrw34CZlnNogzkOuXQEW1Q8IGrAO8stscIiV6CODYZzSO4aAd2lwPvM/Nd0KFOkAGU2AaQWh0mNTm1OlyuX519FdCiYNryQA1x5AAmd7fJO6HC8SC1zWOaRBaSQwjcRJBlW1uIdlkkiRAAgdBA2stVMQ0CZBdG8mP5U/M28IfRFt4Vx55pDvqZFUAA5S0teebSDb1jpKgx3aGof8AxtDQNSYPpG26q9PFGB9rfRQtrkyJOvP6ofNNgootdLtFVBlzQRpEQepsmA7R04BLXdQIMeXMKjtxTmiQeet4RdPGZgScugvFyN46ojzTQnEv9HGNe3MwyPzXkUNjDceX3KqGA4r3bw5jjG7TBBH7p5X4/SJGYlpi41XXDmi1nBlKLBsSwlg9FVOI4JtR1QMqHM0w0EEB5ESGu0mZturjXqs7sWmBohBw2i5vdh2UktcRMmAQczdxv6rzJcsYPLOjqxDhgW+F0yOYumdB9rpjjMDBszMA3UviY9F0OHsLQW5mncSHgA7wLkLGPMinEAp14GqjdXUWOdlflNiPYjmFCXyt+1okLbXU1PEpXnWzUi82UqWaGOm10XRxKr4xPWyJp4myqwLCcYCAJUtHFclXKda6NpVkOYUWSk+VOEmw2KTSjVBC24ppPJE4nbnLoFasVzUC1cpRuSyiSSVp7ZEKNpUivj5O6doTVFf45woyKlMSf1jcxoQOaRzHiGm4PzV7e2Ujx3DA8kiA79TdiNiOpXF/0cPV2tGsJ/YIOMvo4d+VneOYWhrROjp1gaC915ljceRUfVfSIFRxccswCdYnb916NhKT2VHNMFpGUibx1G4kj3CQdo+D5WVHMaMzW5mwYEAy4ECx8En0VcPL+KTG4nmXaDjlSzaXgpAAEts6evIeSq7qvO/U6q18Ww4EOAs4XG3UfdVvF4ItcQNNR5Lvi1Ri07BhUIUrHeG38hDkLdJ8FUSSUqp02OqkonK6d1BoV24TcIA9m7N4nvcNSfzYAfNvhP0R7KSr/YIn+iZrZz/rNlY6dTX8uF5fImpM6IvAFi3ERY67KN1UFsdUTUeJEoPFU4FlURMkaVumNTzQ9AGYP4ETUpjZUI2R1XWYtE7hRGp1Wn1JHVKmBtr5dMDy69FLUqG0ubpuf4KFDtdiuX0nGCSNOYVklyGDqCwsQ0GYkBKuH4w1i0klxmbAtktB8LMxsLTtpKvndAtadwBz5Kt8RYaFUOpQ3OZII8MyM295kmNlzShTkvtYLUtDSlI8YfmEDMCbDrbT6eS6psEwRBGh2Oum2iWtxUv8JOcNe0j+0tm5jUE/Zd4J9VrnNqNEEAAtiOhv+aWXElg0aZF2iwAcxzpGZtxOsauA5jcciqmxxGivrabK1M6i+kQWka228kj7S8PospurZmtDIDrgC5sbnW+m66OOXjIZXqmJ9lWu0tc1g006jcjAS5oIzkncDWw+pWu0+Ma+k3I/wl7Q4Rq03DgeWnqDyUlKp/8ACrDJLCAIAmJMOdznUyV6HFxrfpLf2T8D4lRZSbT7wAgwAZE5riJ2lP8ADYwHRwMGLGbjZeSvxDnVHOYCBOhJiNLk8/urP2ZzszSDldlcCZvI1nyj2RycSrsJSsvlDEXTBtTkqtSxBTKlioC5mjQf0cVGqKpY6N1UX8YDTDkP/wBd8YaTl0N9CDcfJLrIaaPRaHEtkwo4oFUVmMtIKP4ZxxpdAcJHVJTkmJxTLg9wC7a5Iq/EQ4gC8ctERh+IDdbx56lgj48DMuQnFMb3dMuiToOU9eikZiwdx7qLFeOi9ustMRz2+abneE8MXUXtxDKga8QHghpG8SD7WVK7edo4c6nTaIALXuvJEkW5WKZCq+mTFntzWOxDXH7Kh8XfLzzup4IXsqWAPi2HigPMfMJJiQCGEgm0WVg4nWDqM/7hPsq89hOUNMQTGmnVdcdCf+sHVDDsykkDfVLMZw+2dogckVi3uYRm0PLdL8ViXvsJy+acbuxycaoF2RfC8E6tUaxmpIE8lxTwwPxWH5qrDwTFtwlTMQDAsJjUa3urlrBikejcK4eKFFrNwL8p3j6eiMpDUHdIOH9pm1jkgAxMTNutrHondNwOhXmyjJP8joVeHGMZIgIAFw8JTOqyQIQmKp79VUGtCYK0mdTbRGB51QzmmYCyi+DBWjRJM9g8lzlg3/Ap2OBsuKjbqL8A4BDiOihxLL+i6cyDIPoo8STNuW8/ZMR6/T+EeQ+igx9Br2EOANrdPJT0/hHkPoosU4BrieR+icxRKd/XNNiBqSToTLpMnqFYH1S9odTdcEEiNQdj+bKnYcgk79FZ+E41gMCA2AeUEmN9f5XnNHQ9B7KZa7MNCR5kRBnadPZUf/VOuGNpeOWvquOX+0sYWz5S75r0ANyafD9OoGyR9t+zbcZhixpa14cHtcZiQCDMXiCfWFrxJKSb0ZNng2IxrTQEnxNERvZ0j86p3wzjAFMsafC4HO2SJBBG0Hc7oPtF2Or0g2o7uy1xIljnmSBqQ5jb+SF4PSFJ27nHYxl9t4XpR69bTJbdjbiJoVMryX0nNAaMga5rr2JESXdVc+E8O76k0kFo+EklpNt/CTqL8+iDocCbiWk07GhQp93M+KsSXvBBFh4aYt/eQn3ZTH0nvfRY4uBp06zJMlrXjK9nUteJ/wCcbLKbuOPC0gTF9mXsgse17TufCfutN4LUE5nsAHUk+ghWPGYVwIIgxqCTroNBcJTQpPzQ8fssbY6BKfCaBH/cD3A7ggH0A9Oa3S7O4J7jPeBwyt8T4EC1ssFWGm0QGlog9LGfuu6mEadGgHnF/VPP2Auq8Jp0mw0CNASHOI9STPqFEHtDg1lOmCf1BjM3vlt7LOLViAG7k35QPutPouEPaQJgRlMOm0ExHRLqFhffvDQH5Q4bSb/KJ8vZSDHB0OzAyLDQxHVoE9CgsXQYLOeM+V1pBEQSSDGo1jogaVSoHNDXMaLeLMIt+ctk1ELLKysQ0nL4gYguH+IW3uPxXaeh9YOyBd3pZJeMwM/CYc0iIB0O9r7aJfjuJmlTdcTGVoJ0cNwPmhIayC47tXScCcs1WPeybQ62USRE7qi4yoTV2U7zME65j9UtxLi14PVdEKTwEoVEH4i57WEa+KeSWmsQJAk87q0V8KK1ODGlvz9lWe4cxxaZt9Oa2vBjWSGt4rm56/sthrRqAPMImm66kcwFT2K6AZxjG7geQv8AIJbicRnqFzZvGuuiKx2D3CWlh5ELWLTM5Joc08QAA4nxEEG8EgEa/mytPZ3j9JtnEzAg3AEWAI003XnzdNfRGYRx1Nr69UpwUlkakez4TEh4kGR0WYh1vVVXsoSw1GT+ljwZtBBt1To1jK4nx1LBp2wGlgIlQVqd7arltTRdvAOh6opoDnP5EKOq4jqES1nRYaQIIRaEDd9Ol1xWpXHkpHMjxTfp+XQ9Z19dk/4I9jw/wjyH0S7j+Iysm+h9UThqvhHkPoknaetNMjfZR2tFKOSpYWuGuJmJ56ehRzKoG99fzokcc1v+oAd5aclzVbNi4cN44+QHQW+Ua6XVnonM2HDoRqF5nR4iYcARB28k44b2gdTEOuANENNEtWRdsqA/o3ZWwKbgRM6zBi8aEry5hzXAuCvT+1PGKbsHXmczso2kuLgYtFhqvNeCYN9Rz8jZIDQB1qPa1u45nXl0XZwYgZy2egdg+JBwfTmHRIvuPO3P2SniFV2CxwdBIkuGURLKhkggbB5cABNsyE4FTfRrObEVGPgidxtbZOOP8CxNSk6vVxDXOphzmNZRyw03c2Q6TAmLTc81TpSt6Y7wXrD1BUaHB0yAR5G66FEdCef+VXexvEAaWSZy3vY5X3BAGm9uo5pz/WMnKD4onTnpeIlZONOigguuRH1/Zc1XQYbN9roSnjHZf8Onlpt0Q+MqVZZkeA7dvhgjWx1580UI3WZ3hOamdwNs0XsZ5jmswQaR3RYTBgtcG+EC89R+6kw+Jlji5wInxWsAdrKJrv8AuBzHCwIG8NKpAc411JggQIIiIESIjKdeohLRw6m9xyvzEzaWkg3OggEQmHE4qT3hAA2ILbxaCDJ5W9UpwdAU3ZmAmYBcTpebTbrM3toqSEMmZGgFwaQBqLAkaCP5hV3tIS7uyBabGZJ6nl+apu6kTMF8iCSQJIEiBoR5xtuk/HOIGqMoEBuhOp5zt8kUOLyV2syBHWUBxC6Lqug3QdUTKcXk1loK4ZiCQOR5/k/RD8aoCWu3QjJabG24UXFMdkbLrnbda+4Oeq2cVGgOJHw7ShcRxNjdLnp+6j4xXy0mMnxEX8v8pGrjG8sUp1hBlfiLnaQ1DNJmdVlOnNzojqIAiG+9lqlRm23sAc0jUGEZgHWLecXOybNohwuEqx+E7twjQ6IYFlwXEnGq2nRdIJaC6AM1722ACOpYl5x7g7QZmt5AW/b5pP2frBkOEBw3jXzjZWjg9IXqSHF9TMY2kZQFzydM02h1SdGsLt45KIHZSMM+awZRlOsVK0oarrpdbbVUtAESNIQGMoHNaIjnCJzFCY1zs2+iasR6RQxMMHkPoq92gxdtZnadk7wtMwAQJDQTJA1A9lulw+k4XZYzqJ9JBg/l1wvlOlJHnRMgi7ev3ULqMncgbzvsvQcTwWk2D3eZpsS2bE8hy9eSSVuz1xLsrQ42FswJtJJhu6rjnnITSatAfC8G17gDt6lNsVhKdMHMZbtaCPVqLwvC20wMuQZriXZnOjlGsdF1WpEz4XEX1gTzgKuyTyxKDeiodsGt/piabCAXNk9CDH5G6Wdh6Ze7KH5MrjUcRqcjQ1g6/G8jycrH2potODqwbhofz0IJuLaKqdjeMOpOc1lEvc6AcvJsxNjrJuY0C7I/lDBg8SGFZ+XGVbm723JEk2JPvKt9LipkjK6I/VAG8mBfT7aLz3thLMV4WWIafEAQTAkaRPRWLs9VxdWO9oAU4u57cvkRz9lUo2kEWS4kDCtpVaWfIwltS7nHK5+YXI0Djp5C8JvXxFWowBr3NMzIAIPKx36So8TiqTW91UqWeC2wDbaETG3TSUT3DRS7tjjAa0DK6CGwLteNbbpUOzMD3rQ4VHAuJ1gzBNiQI6++q771x8RNwYkW9YcSFFiMSBlAMxpNztbkVyyg8/C5rQYJ8QLz9gfY+yKALPhZ4yQTJLYBN4ggNEz+yDqY0gWaRsCWgu0Gg221KDr8QFJ3hJ1Mw25gwZJuR1KKw2MYZktYI2i2hsTuUVQWTU6eYZsxcTFzFj+/VCY/BuFScxgD4Yt9fkELXyE5WGw0lwawHUkk/crqpxuoBlaGWPxBrTfeDEG6EFhlEFt3mwtcNBEC1/L6pNj8a0y1rWhupcGgE+qExnEC74nZjtyHoLBBveecq1ElsExouDzCV1X3KccRMgeSQY8WUxibN4IMZWIAIFnTB8tSEjxVYlwJ0F0w4viySGbMGUemvzS2oJudNF0xikc0pNkNZ5cZNytMYtuK5LlZDCCANXAdG3PusZVYP0Zv/Y/shoWJhY5wmNbsI6beiNrUxVplv6hceYVdpvhNeH1rpDTD+z1UZgCIzeEjrfK4e0eqs1HwNaIvaY3H+VXeGcONSoSP0yT0uYHmrPRwZaBLi7LMDXbqueezVaGYOkaypwUvoVpa0jcAwdRIm/VEU3HWfz1WDQG3uINzY6Lh9QbarmpUH6r+SjL7fwmkASx+6jxBbO+nVapVQosSb8rcylQHolbiVJoBL2xAhpIM8jHv8kn4rxykARSzOJIMhzmgHc5tZ0tEIFnZ5rS1rqrgXCQY1jUXOuh9+SMZ2apATme7mfDHoIXN8PH6X3l4aq9r5pwWuzERqMoPyn5eSrb6uGqumqYeeTqdBnqWtkz1Vxp8KolopkGNYk5TtJAsfPVSUqNKkIYGsmCRqLX381SjFYiO36U014OWhTqMYLGA4h95MPLZI33CjOErVRlqGtqCA2drwS6AfZXR+JaSACXAm1jGkzm5deq1mItlIM8plaqP6FbKnUwD8pb3dZzTNnOAbHUC2myP4Zw13dNh7aTNQxoyiD/dvN9Pmm9XFta6MwJ5Nlx9m6eqx2KeXSwAOjVxOnRoNt9VQjptJtOzWCRuYk77X3CrdXGuqFzS90h7gW7kZtRI1bHw2+qcVsO8uBzzDgQ2S1sXJs0wTMXVT40SK9Xnmn1dL7z5/JUgWxnisCcmVzABzEtOdxkvaYLSCZEa+uvHZ3ibHPGHeXg3toA7eDNv5SnD4w2kk3Iudj6c024JkzEgeJwIJAIuDB2HnGtlXbBXW2Wilh6Ykw1wmJsZI1zTvJWYamAZk+IDqLaIDhnEPFUoOu+mRBEeJjvhPnseoRVSsSMo8NtdgOR+azyJmuL0opODQHcm/I77XKp2aoX5WtcXCZbF7AgjzVgxOKy5f13+GQcw6bfZV7EcYcMzhlaSZZlaBlboNQDsbKrpFw4+2bDqT/DeBJv029NFHinw0kaz9kJR4+14/wC8PFJktaQRyIizhzFijzhakiWEtt4gCR8tPVNY2TPjrWhMGHVSNhFYo+0n0QwZeAtbMTWP+yrnE3WKf8Rcq1xF1ipgbS0InmTdRPcunKI3XScpysXWVahAGALS2CtFAGwmOAFwl9PVMcE7xtHMwgC+cFwpa0GbOAPysmFUaELKVhGkW9FzVXI9mpHQPhjTUW1sSF35X5So6I1/9j+6IFkNCMFSdbLNLjXrouKro29l2GB8ZTfkdEhmNg67rmsIMCNN0d/QMDRNQ5t/CS0eZUz+HNtBDraiPulgB5xGHMaAYeMrmHbMNPQ6HzUuExheJiLkEf2uGx5fQ7LijVcQMrCbC5ho06yf/qsFA5i4w0mJLRsJiSSZ84GqxopC7tFxAt7tjS4F5JPMN5W2kx6IHh9EubmJDspeCCLXbecp+s9BKUdqKxfWLQ90saGzcGTcxJnfZDcMxrmw2f1DccoW8aUaCO7LE6rkcCQ0RLMrPECNWHQBoi1/KNEyZTFQNc4vcCASCQGjzDSGkzaLpHhnEmT/AG8j+k9CinV8QazaNLKKZbmcXiIEwbwTpfbTVJ50W0PmVGNMMZ8sv1SziXGxRqZHNs5ssDR4iQYIgDXe07oTF1aY1qPqEH4aQhp8zMz5H0Q+JwlaoWuDWYfISRlGaoczcpmTNwYuRFkkktknPE6+IcAXZcNTc4NkumoJ/VrYeZCrTGtDQ5j31HFs1iQ7wvB5nUbT0nezTib6LQR46lQXkmR5ToL9HKFvaOpkyltNsgCGNhsX2nqr8F6Lc45p5wrHta4EkXynyO5J8lV6jiDvH2Ww+14GqKKsufDKuapWrNIc90NABtlbMCTq43MwmjmAQSHZssW6c76fsUq7MYctpkukAgFuxgbmfkI3TJlbNcbz73EOF49CpbBizjdZgORzHCx8Q2HXzGnoqpiKs9B9ALAeysPaerGVg+HWJ1cdZS/hvZ6rWAf8FP8Audv5DdQ9nRBqMbF2DxJpva8hvhMhrrz5p5T7SVs4qSIH6RZTv7INuRUk7gt9dZt6qCr2bLQPGL9DaeavBHyfsPb2hw9QnPSF9bQfOQkbOPUDiHUmMdBJDTmmDG8i49UPxfhjqIjKXSJaWgkGesJP2ewLxXzPBFnaiDKtVTZnJ20h5xAqu8RNirJjG2Vd4i2xVQCZXaxWmiFjjdaJXQcrMK5WLEAbWLFsCUAYE04FhjUrs5A5j5BLdF6T/ppwYd27EVGgh5ytkSIb8RHLxf8A5UzlSsaVsJpVDuuswIN9E14vwRzHZqbS5u4Fy0mdtcvVKu5d/afYrDD0WRUneJw2kH5QiqVTqlgYRVcToWtERuJ69U54fwx9U2GVu7jp/PohoVmqZkxl9v2XdXAtpMJDznkZW2i5AIMwU0/6JUpODqbw4REmx5kRy/ZSVKD3CXAHlEeszcjyUFCnD0nEeIuH+20mPMgwpcRRIIgHTr84t7Keph6hJkCSLbX3mSTcWS/E0K4IEOsNj/KKAtecMaDGokRJFhfQfVT1atgRHrv80PTYMoibj82/IXFaqGg5nBu4JNwT5mPksqKKTxGkRWq3u6oTcnQm3pEIJjSHAzv91YOPGhU8XfeNrYADfCbzcgfNVe40P+fJaDiWjhRAiY1dfwm2qYcVYCxzjGWGDcGzw58+jdbwqhg+JuYdGyJg5QTfzET11TJ/EC6hUlxJNJxkmbiW/dMvaGdfjlOk3LQa0nmAcvpuUjxvE6jx43z0Fh7BJ8Niy65Ecv5UhI1KpQSZj2s7zAnlrt7KNzRNthquqNJ7jDQ53kJ94Cb0OAPiahy/7RBMa+QTbSATUsA6s4husfnQeqt/C+yTKdIVRNWoQPEWkhh3gR81xhaQY2aZLGgjQSdrn1lFcO44G03MJc4PHgdmezIQTIhtg6RNgJne6w5Oz0aRpbCK9JwcXGIOkuGaJI01sOm3kh3VyHAFpIgeJrbz/ujf8hTUW6/qJMklxPW5190RSxIE3FtjOuvKOfshYAFx2BZUH/cAmBzk/lkVQEtymRlsGgAfDaw0iwUlOuKnxXGxMOFt9COS6wpLRHQxJs6TMwZIN9jF0AQZw6wkQfKbnc/TksmSRGmh8+cdFJXw5ffM0R685mw22Q9IvH6Mrb3BIM+WnPVMQRQwjXS0OyjaMoP5pdLON8KYwZ2ukyZkyRewJB1g/wCEZiMAHw8lwtccx66G63xHDBtF1tuZkxrqnY1spuL0VU43VAEblNON8bayWt8TvkFUsTXLzJ1W/FF7YuWS0iArSkp05MLmo2DC3Oc5WwtBdhvNAGABYTyXJK2EAT4WiXODWiXEgAcybAL3ThbKdGhTw7RIawAOGhdvciASZN15z/pnwcVsQXvHgpMJ/wCbrN+WY+i9acDOSJHuDNxoDPmufmeaNIL0BZXiQQNPzbXTmjWVAQJF9ZGm/qonYFwhzbbiRmHpoI6fILVNpG/oPtGyywWTeDdrS4f3NH1HrzXdQAiALGPbpZa7vQkXiefuuWtbyjoeuup80mBsGowgtEjcOkT6/wAKWriA64br+WO4XL3g7g22vPt6IZz8pGWOnL5JAd1WTcbfl0txbCHc7dE3FcOHiGVw/CJnQpdizfVpt/d+6aYiqYrtDUdAa4MbGjbT5nX6JWa/MzvO/qsWLakRZFUqdbdN0NWq5d1pYigTo3hXOqOimxzz0G/noFZ+Hdm3uaW1qjKbYLcrTLjm1g2vI06LSxYTk1KkaRyhhS7PYdgAuepdA9YiCmVLAUGgZGsvGkE38/y60sStsdIlNWBFvSLR91FiGMIk2H9oIj/lrIvHtosWJ0BA1sjWZtGljyEx9EXTw+HLG+BzXCM2YNgkXvMkGZuOSxYk0CZNQqNccthsBI0G/LqpWCDBIcNxIB+ixYp9GadTBmIHrf5evsuNruN73fztzssWJjOnETMtHMyL8vRdB2/hJAABEc7T16jksWJiNUhHiLjlGoERtd3+Us7VYicJWyuh2QwWkaATt05LFiaWRPR4dUKiK2sXejnNBaK2sQBtYXLFiBnIUjFixAj2H/T7BClhATGaoc7pdl8P6NDpAB9VZTDYIcATydAtzjZYsXFLbN46JhWiJIidLG567FcPqgGQRZYsUoZpuPNxkaREh2YAg7j1Whig69gQdOXqdfosWJiJG1M2sDqFyHibEesfO6xYkBk9W+6gxbvFtpzHVYsQI//Z">
            <a:hlinkClick r:id="rId2"/>
          </p:cNvPr>
          <p:cNvSpPr>
            <a:spLocks noChangeAspect="1" noChangeArrowheads="1"/>
          </p:cNvSpPr>
          <p:nvPr/>
        </p:nvSpPr>
        <p:spPr bwMode="auto">
          <a:xfrm>
            <a:off x="57150" y="-1646238"/>
            <a:ext cx="6096000" cy="34290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8" name="AutoShape 4" descr="data:image/jpeg;base64,/9j/4AAQSkZJRgABAQAAAQABAAD/2wCEAAkGBxQTEhUTExQWFhQXFhcYGBgXGBgYFxgYFhgXGBccFhwYHSggHRolHBwXITEiJyksLi4uFx8zODMsNygtLiwBCgoKDg0OGxAQGywkHCQsLCwsLCwsLCwsLCwsLCwsLCwsLCwsLCwsLCwsLCwsLCwsLCwsLCwsLCwsLCwsLCwsNv/AABEIAKgBLAMBIgACEQEDEQH/xAAcAAACAgMBAQAAAAAAAAAAAAAEBQMGAAECBwj/xAA7EAABAwIEAwYFAwMDBAMAAAABAAIRAyEEEjFBBVFhBhMicYGRMqGxwfBC0eEUUvEHYoIVIzNyJKKy/8QAGQEAAwEBAQAAAAAAAAAAAAAAAAECAwQF/8QAIxEAAgICAwACAwEBAAAAAAAAAAECESExAxJBE1EiYXEyBP/aAAwDAQACEQMRAD8A9CocLpkCQDIH0QeP4Gxollj8lFQxhEciAnOFrBwggLlbAQYRgAggJjhmg2gewXdbAAEkey64dRm5sVDKQzweAm8AeiPp4MDl7LvCvsEQFSimFg3dAbD2ClFIch7BSELCjpQWcd03kPYLO7byHsF3CyFSi0xEeRvIewWxTbyHsFjmLpQnJPIzO7byHsFX+1OBa1orsZ4g4ZiIu02uNzMdVYQVj2A6iV0/6RJXuE4xtQQYzNMGQJHMLXEcCAJAF9LJrV4XTJLgMrjuNzzPNAms0O7pzpuBA1DunRYy/HZaKDxZuQuMTG33SDimDzZarWiCIdHMaW5R9F6vX4RLpI+iqvaXhPdgFgLQXXAOt7+X8KSijChOgXX9GJyukTNwAQD1TltYHQ36nbnIXGKyg+OOko7B1AHcLAGs+gUmHwbZIGv5dS1HwJBt05fsoA8ameY8uiLAGx/DyG5xf0S6syItcXVjbiL9NSOhHz1QPFsDPiYJHIbeXRXGXjJcRPiKQd4tJ1FtR+fJQ1WAXCkc+LfVQg6hamZlCpGqMpPE9COmqXSps4sokhpjEt/IXOUafbT+FC50rfeKEimOeAY8UK9OqRPduBIESWmzgPMSvbeFY2liKTatOC1w5CQdweoXz6zZei/6WcZa0uwrzd7s1PlOXxCfIA+61434RL7PRKtEbAewQ5wg/tHsEfC2tbFQCygOQ9giW02/2j2C6LVsNTbCma7pvIewQWNYMwsNOXUpggcd8Q8vuVJR5vhWuBjaB7o9lV9spg7TpK3QweVon09ku4nUe2zYjWYkztF/yV5sm3KkWlgeUuIOFnajXl6IrD1ybqvYVznNa46nVOMH8MpqQ6H+ExKZNxAVboPUv9VCfagosRqhcmuEkbi10MQjuHUctrKQOSmliEdTqA2lNTYOITKwqIvgSuW1JTfJeGLqEBbXLSul0cbtEs2q5xrgJLjVo2efiBm/UHb0ViW1c4KapgnRUMFjsQwkPALWnxZi20nnqp+K12ZBLYLtGmCOc9fNN8Zwlr3ZpIMfmu6V8d4KTTmmBmBmBadiOV/suCcOSH8NU0xHhqQBEANbyba33SLj2AaDo1zCRBFocRJEbbwn2CJgg6i0HUQsqUQWuZYt0vqMwj5fbouaHI4ys0q0UulhmiJJ8M2nUbTHKUUMG39BI5XkFH4TsfWFNz6mYm4Y1gzSbgGR+kqtYXiLqdjIvBBHLUCeRkLvpvRlYXVZkJJt7Da6DxHFGtBLTI06fyhKneYpznCW0WkwNC88ggOIBtOe8dlB0YLn259Voo/ZLYfXqYaq273UquxLC5jj/wAbt9kpZgqI/wDJiWg/7ZcR7EpPi8SHOkCGgREz6nquKELVImy24bAYep4aWKpF5sBVzUr9HOGWZ5kIHG4N9F7qdRpa9uoPyjmDqCLFKatUZQ9liDfoevRWTgPaBlbLTxNNrw34CZlnNogzkOuXQEW1Q8IGrAO8stscIiV6CODYZzSO4aAd2lwPvM/Nd0KFOkAGU2AaQWh0mNTm1OlyuX519FdCiYNryQA1x5AAmd7fJO6HC8SC1zWOaRBaSQwjcRJBlW1uIdlkkiRAAgdBA2stVMQ0CZBdG8mP5U/M28IfRFt4Vx55pDvqZFUAA5S0teebSDb1jpKgx3aGof8AxtDQNSYPpG26q9PFGB9rfRQtrkyJOvP6ofNNgootdLtFVBlzQRpEQepsmA7R04BLXdQIMeXMKjtxTmiQeet4RdPGZgScugvFyN46ojzTQnEv9HGNe3MwyPzXkUNjDceX3KqGA4r3bw5jjG7TBBH7p5X4/SJGYlpi41XXDmi1nBlKLBsSwlg9FVOI4JtR1QMqHM0w0EEB5ESGu0mZturjXqs7sWmBohBw2i5vdh2UktcRMmAQczdxv6rzJcsYPLOjqxDhgW+F0yOYumdB9rpjjMDBszMA3UviY9F0OHsLQW5mncSHgA7wLkLGPMinEAp14GqjdXUWOdlflNiPYjmFCXyt+1okLbXU1PEpXnWzUi82UqWaGOm10XRxKr4xPWyJp4myqwLCcYCAJUtHFclXKda6NpVkOYUWSk+VOEmw2KTSjVBC24ppPJE4nbnLoFasVzUC1cpRuSyiSSVp7ZEKNpUivj5O6doTVFf45woyKlMSf1jcxoQOaRzHiGm4PzV7e2Ujx3DA8kiA79TdiNiOpXF/0cPV2tGsJ/YIOMvo4d+VneOYWhrROjp1gaC915ljceRUfVfSIFRxccswCdYnb916NhKT2VHNMFpGUibx1G4kj3CQdo+D5WVHMaMzW5mwYEAy4ECx8En0VcPL+KTG4nmXaDjlSzaXgpAAEts6evIeSq7qvO/U6q18Ww4EOAs4XG3UfdVvF4ItcQNNR5Lvi1Ri07BhUIUrHeG38hDkLdJ8FUSSUqp02OqkonK6d1BoV24TcIA9m7N4nvcNSfzYAfNvhP0R7KSr/YIn+iZrZz/rNlY6dTX8uF5fImpM6IvAFi3ERY67KN1UFsdUTUeJEoPFU4FlURMkaVumNTzQ9AGYP4ETUpjZUI2R1XWYtE7hRGp1Wn1JHVKmBtr5dMDy69FLUqG0ubpuf4KFDtdiuX0nGCSNOYVklyGDqCwsQ0GYkBKuH4w1i0klxmbAtktB8LMxsLTtpKvndAtadwBz5Kt8RYaFUOpQ3OZII8MyM295kmNlzShTkvtYLUtDSlI8YfmEDMCbDrbT6eS6psEwRBGh2Oum2iWtxUv8JOcNe0j+0tm5jUE/Zd4J9VrnNqNEEAAtiOhv+aWXElg0aZF2iwAcxzpGZtxOsauA5jcciqmxxGivrabK1M6i+kQWka228kj7S8PospurZmtDIDrgC5sbnW+m66OOXjIZXqmJ9lWu0tc1g006jcjAS5oIzkncDWw+pWu0+Ma+k3I/wl7Q4Rq03DgeWnqDyUlKp/8ACrDJLCAIAmJMOdznUyV6HFxrfpLf2T8D4lRZSbT7wAgwAZE5riJ2lP8ADYwHRwMGLGbjZeSvxDnVHOYCBOhJiNLk8/urP2ZzszSDldlcCZvI1nyj2RycSrsJSsvlDEXTBtTkqtSxBTKlioC5mjQf0cVGqKpY6N1UX8YDTDkP/wBd8YaTl0N9CDcfJLrIaaPRaHEtkwo4oFUVmMtIKP4ZxxpdAcJHVJTkmJxTLg9wC7a5Iq/EQ4gC8ctERh+IDdbx56lgj48DMuQnFMb3dMuiToOU9eikZiwdx7qLFeOi9ustMRz2+abneE8MXUXtxDKga8QHghpG8SD7WVK7edo4c6nTaIALXuvJEkW5WKZCq+mTFntzWOxDXH7Kh8XfLzzup4IXsqWAPi2HigPMfMJJiQCGEgm0WVg4nWDqM/7hPsq89hOUNMQTGmnVdcdCf+sHVDDsykkDfVLMZw+2dogckVi3uYRm0PLdL8ViXvsJy+acbuxycaoF2RfC8E6tUaxmpIE8lxTwwPxWH5qrDwTFtwlTMQDAsJjUa3urlrBikejcK4eKFFrNwL8p3j6eiMpDUHdIOH9pm1jkgAxMTNutrHondNwOhXmyjJP8joVeHGMZIgIAFw8JTOqyQIQmKp79VUGtCYK0mdTbRGB51QzmmYCyi+DBWjRJM9g8lzlg3/Ap2OBsuKjbqL8A4BDiOihxLL+i6cyDIPoo8STNuW8/ZMR6/T+EeQ+igx9Br2EOANrdPJT0/hHkPoosU4BrieR+icxRKd/XNNiBqSToTLpMnqFYH1S9odTdcEEiNQdj+bKnYcgk79FZ+E41gMCA2AeUEmN9f5XnNHQ9B7KZa7MNCR5kRBnadPZUf/VOuGNpeOWvquOX+0sYWz5S75r0ANyafD9OoGyR9t+zbcZhixpa14cHtcZiQCDMXiCfWFrxJKSb0ZNng2IxrTQEnxNERvZ0j86p3wzjAFMsafC4HO2SJBBG0Hc7oPtF2Or0g2o7uy1xIljnmSBqQ5jb+SF4PSFJ27nHYxl9t4XpR69bTJbdjbiJoVMryX0nNAaMga5rr2JESXdVc+E8O76k0kFo+EklpNt/CTqL8+iDocCbiWk07GhQp93M+KsSXvBBFh4aYt/eQn3ZTH0nvfRY4uBp06zJMlrXjK9nUteJ/wCcbLKbuOPC0gTF9mXsgse17TufCfutN4LUE5nsAHUk+ghWPGYVwIIgxqCTroNBcJTQpPzQ8fssbY6BKfCaBH/cD3A7ggH0A9Oa3S7O4J7jPeBwyt8T4EC1ssFWGm0QGlog9LGfuu6mEadGgHnF/VPP2Auq8Jp0mw0CNASHOI9STPqFEHtDg1lOmCf1BjM3vlt7LOLViAG7k35QPutPouEPaQJgRlMOm0ExHRLqFhffvDQH5Q4bSb/KJ8vZSDHB0OzAyLDQxHVoE9CgsXQYLOeM+V1pBEQSSDGo1jogaVSoHNDXMaLeLMIt+ctk1ELLKysQ0nL4gYguH+IW3uPxXaeh9YOyBd3pZJeMwM/CYc0iIB0O9r7aJfjuJmlTdcTGVoJ0cNwPmhIayC47tXScCcs1WPeybQ62USRE7qi4yoTV2U7zME65j9UtxLi14PVdEKTwEoVEH4i57WEa+KeSWmsQJAk87q0V8KK1ODGlvz9lWe4cxxaZt9Oa2vBjWSGt4rm56/sthrRqAPMImm66kcwFT2K6AZxjG7geQv8AIJbicRnqFzZvGuuiKx2D3CWlh5ELWLTM5Joc08QAA4nxEEG8EgEa/mytPZ3j9JtnEzAg3AEWAI003XnzdNfRGYRx1Nr69UpwUlkakez4TEh4kGR0WYh1vVVXsoSw1GT+ljwZtBBt1To1jK4nx1LBp2wGlgIlQVqd7arltTRdvAOh6opoDnP5EKOq4jqES1nRYaQIIRaEDd9Ol1xWpXHkpHMjxTfp+XQ9Z19dk/4I9jw/wjyH0S7j+Iysm+h9UThqvhHkPoknaetNMjfZR2tFKOSpYWuGuJmJ56ehRzKoG99fzokcc1v+oAd5aclzVbNi4cN44+QHQW+Ua6XVnonM2HDoRqF5nR4iYcARB28k44b2gdTEOuANENNEtWRdsqA/o3ZWwKbgRM6zBi8aEry5hzXAuCvT+1PGKbsHXmczso2kuLgYtFhqvNeCYN9Rz8jZIDQB1qPa1u45nXl0XZwYgZy2egdg+JBwfTmHRIvuPO3P2SniFV2CxwdBIkuGURLKhkggbB5cABNsyE4FTfRrObEVGPgidxtbZOOP8CxNSk6vVxDXOphzmNZRyw03c2Q6TAmLTc81TpSt6Y7wXrD1BUaHB0yAR5G66FEdCef+VXexvEAaWSZy3vY5X3BAGm9uo5pz/WMnKD4onTnpeIlZONOigguuRH1/Zc1XQYbN9roSnjHZf8Onlpt0Q+MqVZZkeA7dvhgjWx1580UI3WZ3hOamdwNs0XsZ5jmswQaR3RYTBgtcG+EC89R+6kw+Jlji5wInxWsAdrKJrv8AuBzHCwIG8NKpAc411JggQIIiIESIjKdeohLRw6m9xyvzEzaWkg3OggEQmHE4qT3hAA2ILbxaCDJ5W9UpwdAU3ZmAmYBcTpebTbrM3toqSEMmZGgFwaQBqLAkaCP5hV3tIS7uyBabGZJ6nl+apu6kTMF8iCSQJIEiBoR5xtuk/HOIGqMoEBuhOp5zt8kUOLyV2syBHWUBxC6Lqug3QdUTKcXk1loK4ZiCQOR5/k/RD8aoCWu3QjJabG24UXFMdkbLrnbda+4Oeq2cVGgOJHw7ShcRxNjdLnp+6j4xXy0mMnxEX8v8pGrjG8sUp1hBlfiLnaQ1DNJmdVlOnNzojqIAiG+9lqlRm23sAc0jUGEZgHWLecXOybNohwuEqx+E7twjQ6IYFlwXEnGq2nRdIJaC6AM1722ACOpYl5x7g7QZmt5AW/b5pP2frBkOEBw3jXzjZWjg9IXqSHF9TMY2kZQFzydM02h1SdGsLt45KIHZSMM+awZRlOsVK0oarrpdbbVUtAESNIQGMoHNaIjnCJzFCY1zs2+iasR6RQxMMHkPoq92gxdtZnadk7wtMwAQJDQTJA1A9lulw+k4XZYzqJ9JBg/l1wvlOlJHnRMgi7ev3ULqMncgbzvsvQcTwWk2D3eZpsS2bE8hy9eSSVuz1xLsrQ42FswJtJJhu6rjnnITSatAfC8G17gDt6lNsVhKdMHMZbtaCPVqLwvC20wMuQZriXZnOjlGsdF1WpEz4XEX1gTzgKuyTyxKDeiodsGt/piabCAXNk9CDH5G6Wdh6Ze7KH5MrjUcRqcjQ1g6/G8jycrH2potODqwbhofz0IJuLaKqdjeMOpOc1lEvc6AcvJsxNjrJuY0C7I/lDBg8SGFZ+XGVbm723JEk2JPvKt9LipkjK6I/VAG8mBfT7aLz3thLMV4WWIafEAQTAkaRPRWLs9VxdWO9oAU4u57cvkRz9lUo2kEWS4kDCtpVaWfIwltS7nHK5+YXI0Djp5C8JvXxFWowBr3NMzIAIPKx36So8TiqTW91UqWeC2wDbaETG3TSUT3DRS7tjjAa0DK6CGwLteNbbpUOzMD3rQ4VHAuJ1gzBNiQI6++q771x8RNwYkW9YcSFFiMSBlAMxpNztbkVyyg8/C5rQYJ8QLz9gfY+yKALPhZ4yQTJLYBN4ggNEz+yDqY0gWaRsCWgu0Gg221KDr8QFJ3hJ1Mw25gwZJuR1KKw2MYZktYI2i2hsTuUVQWTU6eYZsxcTFzFj+/VCY/BuFScxgD4Yt9fkELXyE5WGw0lwawHUkk/crqpxuoBlaGWPxBrTfeDEG6EFhlEFt3mwtcNBEC1/L6pNj8a0y1rWhupcGgE+qExnEC74nZjtyHoLBBveecq1ElsExouDzCV1X3KccRMgeSQY8WUxibN4IMZWIAIFnTB8tSEjxVYlwJ0F0w4viySGbMGUemvzS2oJudNF0xikc0pNkNZ5cZNytMYtuK5LlZDCCANXAdG3PusZVYP0Zv/Y/shoWJhY5wmNbsI6beiNrUxVplv6hceYVdpvhNeH1rpDTD+z1UZgCIzeEjrfK4e0eqs1HwNaIvaY3H+VXeGcONSoSP0yT0uYHmrPRwZaBLi7LMDXbqueezVaGYOkaypwUvoVpa0jcAwdRIm/VEU3HWfz1WDQG3uINzY6Lh9QbarmpUH6r+SjL7fwmkASx+6jxBbO+nVapVQosSb8rcylQHolbiVJoBL2xAhpIM8jHv8kn4rxykARSzOJIMhzmgHc5tZ0tEIFnZ5rS1rqrgXCQY1jUXOuh9+SMZ2apATme7mfDHoIXN8PH6X3l4aq9r5pwWuzERqMoPyn5eSrb6uGqumqYeeTqdBnqWtkz1Vxp8KolopkGNYk5TtJAsfPVSUqNKkIYGsmCRqLX381SjFYiO36U014OWhTqMYLGA4h95MPLZI33CjOErVRlqGtqCA2drwS6AfZXR+JaSACXAm1jGkzm5deq1mItlIM8plaqP6FbKnUwD8pb3dZzTNnOAbHUC2myP4Zw13dNh7aTNQxoyiD/dvN9Pmm9XFta6MwJ5Nlx9m6eqx2KeXSwAOjVxOnRoNt9VQjptJtOzWCRuYk77X3CrdXGuqFzS90h7gW7kZtRI1bHw2+qcVsO8uBzzDgQ2S1sXJs0wTMXVT40SK9Xnmn1dL7z5/JUgWxnisCcmVzABzEtOdxkvaYLSCZEa+uvHZ3ibHPGHeXg3toA7eDNv5SnD4w2kk3Iudj6c024JkzEgeJwIJAIuDB2HnGtlXbBXW2Wilh6Ykw1wmJsZI1zTvJWYamAZk+IDqLaIDhnEPFUoOu+mRBEeJjvhPnseoRVSsSMo8NtdgOR+azyJmuL0opODQHcm/I77XKp2aoX5WtcXCZbF7AgjzVgxOKy5f13+GQcw6bfZV7EcYcMzhlaSZZlaBlboNQDsbKrpFw4+2bDqT/DeBJv029NFHinw0kaz9kJR4+14/wC8PFJktaQRyIizhzFijzhakiWEtt4gCR8tPVNY2TPjrWhMGHVSNhFYo+0n0QwZeAtbMTWP+yrnE3WKf8Rcq1xF1ipgbS0InmTdRPcunKI3XScpysXWVahAGALS2CtFAGwmOAFwl9PVMcE7xtHMwgC+cFwpa0GbOAPysmFUaELKVhGkW9FzVXI9mpHQPhjTUW1sSF35X5So6I1/9j+6IFkNCMFSdbLNLjXrouKro29l2GB8ZTfkdEhmNg67rmsIMCNN0d/QMDRNQ5t/CS0eZUz+HNtBDraiPulgB5xGHMaAYeMrmHbMNPQ6HzUuExheJiLkEf2uGx5fQ7LijVcQMrCbC5ho06yf/qsFA5i4w0mJLRsJiSSZ84GqxopC7tFxAt7tjS4F5JPMN5W2kx6IHh9EubmJDspeCCLXbecp+s9BKUdqKxfWLQ90saGzcGTcxJnfZDcMxrmw2f1DccoW8aUaCO7LE6rkcCQ0RLMrPECNWHQBoi1/KNEyZTFQNc4vcCASCQGjzDSGkzaLpHhnEmT/AG8j+k9CinV8QazaNLKKZbmcXiIEwbwTpfbTVJ50W0PmVGNMMZ8sv1SziXGxRqZHNs5ssDR4iQYIgDXe07oTF1aY1qPqEH4aQhp8zMz5H0Q+JwlaoWuDWYfISRlGaoczcpmTNwYuRFkkktknPE6+IcAXZcNTc4NkumoJ/VrYeZCrTGtDQ5j31HFs1iQ7wvB5nUbT0nezTib6LQR46lQXkmR5ToL9HKFvaOpkyltNsgCGNhsX2nqr8F6Lc45p5wrHta4EkXynyO5J8lV6jiDvH2Ww+14GqKKsufDKuapWrNIc90NABtlbMCTq43MwmjmAQSHZssW6c76fsUq7MYctpkukAgFuxgbmfkI3TJlbNcbz73EOF49CpbBizjdZgORzHCx8Q2HXzGnoqpiKs9B9ALAeysPaerGVg+HWJ1cdZS/hvZ6rWAf8FP8Audv5DdQ9nRBqMbF2DxJpva8hvhMhrrz5p5T7SVs4qSIH6RZTv7INuRUk7gt9dZt6qCr2bLQPGL9DaeavBHyfsPb2hw9QnPSF9bQfOQkbOPUDiHUmMdBJDTmmDG8i49UPxfhjqIjKXSJaWgkGesJP2ewLxXzPBFnaiDKtVTZnJ20h5xAqu8RNirJjG2Vd4i2xVQCZXaxWmiFjjdaJXQcrMK5WLEAbWLFsCUAYE04FhjUrs5A5j5BLdF6T/ppwYd27EVGgh5ytkSIb8RHLxf8A5UzlSsaVsJpVDuuswIN9E14vwRzHZqbS5u4Fy0mdtcvVKu5d/afYrDD0WRUneJw2kH5QiqVTqlgYRVcToWtERuJ69U54fwx9U2GVu7jp/PohoVmqZkxl9v2XdXAtpMJDznkZW2i5AIMwU0/6JUpODqbw4REmx5kRy/ZSVKD3CXAHlEeszcjyUFCnD0nEeIuH+20mPMgwpcRRIIgHTr84t7Keph6hJkCSLbX3mSTcWS/E0K4IEOsNj/KKAtecMaDGokRJFhfQfVT1atgRHrv80PTYMoibj82/IXFaqGg5nBu4JNwT5mPksqKKTxGkRWq3u6oTcnQm3pEIJjSHAzv91YOPGhU8XfeNrYADfCbzcgfNVe40P+fJaDiWjhRAiY1dfwm2qYcVYCxzjGWGDcGzw58+jdbwqhg+JuYdGyJg5QTfzET11TJ/EC6hUlxJNJxkmbiW/dMvaGdfjlOk3LQa0nmAcvpuUjxvE6jx43z0Fh7BJ8Niy65Ecv5UhI1KpQSZj2s7zAnlrt7KNzRNthquqNJ7jDQ53kJ94Cb0OAPiahy/7RBMa+QTbSATUsA6s4husfnQeqt/C+yTKdIVRNWoQPEWkhh3gR81xhaQY2aZLGgjQSdrn1lFcO44G03MJc4PHgdmezIQTIhtg6RNgJne6w5Oz0aRpbCK9JwcXGIOkuGaJI01sOm3kh3VyHAFpIgeJrbz/ujf8hTUW6/qJMklxPW5190RSxIE3FtjOuvKOfshYAFx2BZUH/cAmBzk/lkVQEtymRlsGgAfDaw0iwUlOuKnxXGxMOFt9COS6wpLRHQxJs6TMwZIN9jF0AQZw6wkQfKbnc/TksmSRGmh8+cdFJXw5ffM0R685mw22Q9IvH6Mrb3BIM+WnPVMQRQwjXS0OyjaMoP5pdLON8KYwZ2ukyZkyRewJB1g/wCEZiMAHw8lwtccx66G63xHDBtF1tuZkxrqnY1spuL0VU43VAEblNON8bayWt8TvkFUsTXLzJ1W/FF7YuWS0iArSkp05MLmo2DC3Oc5WwtBdhvNAGABYTyXJK2EAT4WiXODWiXEgAcybAL3ThbKdGhTw7RIawAOGhdvciASZN15z/pnwcVsQXvHgpMJ/wCbrN+WY+i9acDOSJHuDNxoDPmufmeaNIL0BZXiQQNPzbXTmjWVAQJF9ZGm/qonYFwhzbbiRmHpoI6fILVNpG/oPtGyywWTeDdrS4f3NH1HrzXdQAiALGPbpZa7vQkXiefuuWtbyjoeuup80mBsGowgtEjcOkT6/wAKWriA64br+WO4XL3g7g22vPt6IZz8pGWOnL5JAd1WTcbfl0txbCHc7dE3FcOHiGVw/CJnQpdizfVpt/d+6aYiqYrtDUdAa4MbGjbT5nX6JWa/MzvO/qsWLakRZFUqdbdN0NWq5d1pYigTo3hXOqOimxzz0G/noFZ+Hdm3uaW1qjKbYLcrTLjm1g2vI06LSxYTk1KkaRyhhS7PYdgAuepdA9YiCmVLAUGgZGsvGkE38/y60sStsdIlNWBFvSLR91FiGMIk2H9oIj/lrIvHtosWJ0BA1sjWZtGljyEx9EXTw+HLG+BzXCM2YNgkXvMkGZuOSxYk0CZNQqNccthsBI0G/LqpWCDBIcNxIB+ixYp9GadTBmIHrf5evsuNruN73fztzssWJjOnETMtHMyL8vRdB2/hJAABEc7T16jksWJiNUhHiLjlGoERtd3+Us7VYicJWyuh2QwWkaATt05LFiaWRPR4dUKiK2sXejnNBaK2sQBtYXLFiBnIUjFixAj2H/T7BClhATGaoc7pdl8P6NDpAB9VZTDYIcATydAtzjZYsXFLbN46JhWiJIidLG567FcPqgGQRZYsUoZpuPNxkaREh2YAg7j1Whig69gQdOXqdfosWJiJG1M2sDqFyHibEesfO6xYkBk9W+6gxbvFtpzHVYsQI//Z">
            <a:hlinkClick r:id="rId2"/>
          </p:cNvPr>
          <p:cNvSpPr>
            <a:spLocks noChangeAspect="1" noChangeArrowheads="1"/>
          </p:cNvSpPr>
          <p:nvPr/>
        </p:nvSpPr>
        <p:spPr bwMode="auto">
          <a:xfrm>
            <a:off x="57150" y="-1646238"/>
            <a:ext cx="6096000" cy="34290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 name="Picture 6" descr="poison volcanic gas.png"/>
          <p:cNvPicPr>
            <a:picLocks noChangeAspect="1"/>
          </p:cNvPicPr>
          <p:nvPr/>
        </p:nvPicPr>
        <p:blipFill>
          <a:blip r:embed="rId3"/>
          <a:stretch>
            <a:fillRect/>
          </a:stretch>
        </p:blipFill>
        <p:spPr>
          <a:xfrm>
            <a:off x="1295400" y="2895600"/>
            <a:ext cx="6395357" cy="3581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solidFill>
                  <a:srgbClr val="FF0000"/>
                </a:solidFill>
              </a:rPr>
              <a:t>How many types of Volcanoes are there?</a:t>
            </a:r>
          </a:p>
          <a:p>
            <a:r>
              <a:rPr lang="en-US" dirty="0" smtClean="0"/>
              <a:t>There are 3 common types of Volcanoes:</a:t>
            </a:r>
          </a:p>
          <a:p>
            <a:r>
              <a:rPr lang="en-US" dirty="0" smtClean="0"/>
              <a:t>1) Shield (ooze lava)</a:t>
            </a:r>
          </a:p>
          <a:p>
            <a:r>
              <a:rPr lang="en-US" dirty="0" smtClean="0"/>
              <a:t>2) Cinder Cone (explode rock and debris)</a:t>
            </a:r>
          </a:p>
          <a:p>
            <a:r>
              <a:rPr lang="en-US" dirty="0" smtClean="0"/>
              <a:t>3) Composite (alternate between oozing and debris.  Creates a plug that holds until a major blast happens  These are the biggest and most powerful)</a:t>
            </a:r>
          </a:p>
        </p:txBody>
      </p:sp>
      <p:sp>
        <p:nvSpPr>
          <p:cNvPr id="3" name="Title 2"/>
          <p:cNvSpPr>
            <a:spLocks noGrp="1"/>
          </p:cNvSpPr>
          <p:nvPr>
            <p:ph type="title"/>
          </p:nvPr>
        </p:nvSpPr>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2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20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20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20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103426" name="Picture 2" descr="http://www.etap.org/newsletter/volcano/shield.jpg"/>
          <p:cNvPicPr>
            <a:picLocks noChangeAspect="1" noChangeArrowheads="1"/>
          </p:cNvPicPr>
          <p:nvPr/>
        </p:nvPicPr>
        <p:blipFill>
          <a:blip r:embed="rId2" cstate="screen"/>
          <a:srcRect/>
          <a:stretch>
            <a:fillRect/>
          </a:stretch>
        </p:blipFill>
        <p:spPr bwMode="auto">
          <a:xfrm>
            <a:off x="685800" y="762000"/>
            <a:ext cx="7620000" cy="5715000"/>
          </a:xfrm>
          <a:prstGeom prst="rect">
            <a:avLst/>
          </a:prstGeom>
          <a:noFill/>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r>
              <a:rPr lang="en-US" dirty="0" smtClean="0"/>
              <a:t>Types of Volcanoes</a:t>
            </a:r>
            <a:endParaRPr lang="en-US" dirty="0"/>
          </a:p>
        </p:txBody>
      </p:sp>
      <p:pic>
        <p:nvPicPr>
          <p:cNvPr id="2050" name="Picture 2" descr="http://1.bp.blogspot.com/-ovhWmlwyWD4/TaouaykXdiI/AAAAAAAAAEI/y287vwwVvz0/s640/eruption1.jpg"/>
          <p:cNvPicPr>
            <a:picLocks noChangeAspect="1" noChangeArrowheads="1"/>
          </p:cNvPicPr>
          <p:nvPr/>
        </p:nvPicPr>
        <p:blipFill>
          <a:blip r:embed="rId2" cstate="screen"/>
          <a:srcRect/>
          <a:stretch>
            <a:fillRect/>
          </a:stretch>
        </p:blipFill>
        <p:spPr bwMode="auto">
          <a:xfrm>
            <a:off x="155575" y="152400"/>
            <a:ext cx="4225925" cy="3048000"/>
          </a:xfrm>
          <a:prstGeom prst="rect">
            <a:avLst/>
          </a:prstGeom>
          <a:noFill/>
        </p:spPr>
      </p:pic>
      <p:pic>
        <p:nvPicPr>
          <p:cNvPr id="12292" name="Picture 4" descr="http://farm4.static.flickr.com/3049/3097861730_b2675bcf62_o.jpg"/>
          <p:cNvPicPr>
            <a:picLocks noChangeAspect="1" noChangeArrowheads="1"/>
          </p:cNvPicPr>
          <p:nvPr/>
        </p:nvPicPr>
        <p:blipFill>
          <a:blip r:embed="rId3" cstate="screen"/>
          <a:srcRect/>
          <a:stretch>
            <a:fillRect/>
          </a:stretch>
        </p:blipFill>
        <p:spPr bwMode="auto">
          <a:xfrm>
            <a:off x="3057525" y="3200400"/>
            <a:ext cx="6086475" cy="3657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914400"/>
            <a:ext cx="8229600" cy="1219200"/>
          </a:xfrm>
        </p:spPr>
        <p:txBody>
          <a:bodyPr>
            <a:normAutofit fontScale="90000"/>
          </a:bodyPr>
          <a:lstStyle/>
          <a:p>
            <a:r>
              <a:rPr lang="en-US" dirty="0"/>
              <a:t>Shield Volcano</a:t>
            </a:r>
            <a:br>
              <a:rPr lang="en-US" dirty="0"/>
            </a:br>
            <a:endParaRPr lang="en-US" dirty="0"/>
          </a:p>
        </p:txBody>
      </p:sp>
      <p:pic>
        <p:nvPicPr>
          <p:cNvPr id="104450" name="Picture 2"/>
          <p:cNvPicPr>
            <a:picLocks noGrp="1" noChangeAspect="1" noChangeArrowheads="1"/>
          </p:cNvPicPr>
          <p:nvPr>
            <p:ph idx="1"/>
          </p:nvPr>
        </p:nvPicPr>
        <p:blipFill>
          <a:blip r:embed="rId2" cstate="screen"/>
          <a:srcRect/>
          <a:stretch>
            <a:fillRect/>
          </a:stretch>
        </p:blipFill>
        <p:spPr bwMode="auto">
          <a:xfrm>
            <a:off x="2119312" y="3014662"/>
            <a:ext cx="4905375" cy="1590675"/>
          </a:xfrm>
          <a:prstGeom prst="rect">
            <a:avLst/>
          </a:prstGeom>
          <a:noFill/>
          <a:ln w="9525">
            <a:noFill/>
            <a:miter lim="800000"/>
            <a:headEnd/>
            <a:tailEnd/>
          </a:ln>
        </p:spPr>
      </p:pic>
      <p:sp>
        <p:nvSpPr>
          <p:cNvPr id="5" name="TextBox 4"/>
          <p:cNvSpPr txBox="1"/>
          <p:nvPr/>
        </p:nvSpPr>
        <p:spPr>
          <a:xfrm>
            <a:off x="2971800" y="4605337"/>
            <a:ext cx="3200400" cy="646331"/>
          </a:xfrm>
          <a:prstGeom prst="rect">
            <a:avLst/>
          </a:prstGeom>
          <a:noFill/>
        </p:spPr>
        <p:txBody>
          <a:bodyPr wrap="square" rtlCol="0">
            <a:spAutoFit/>
          </a:bodyPr>
          <a:lstStyle/>
          <a:p>
            <a:r>
              <a:rPr lang="en-US" sz="3600" dirty="0" smtClean="0"/>
              <a:t>Shield Volcano</a:t>
            </a:r>
            <a:endParaRPr lang="en-US" sz="3600" dirty="0"/>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914400"/>
            <a:ext cx="8229600" cy="1219200"/>
          </a:xfrm>
        </p:spPr>
        <p:txBody>
          <a:bodyPr>
            <a:normAutofit fontScale="90000"/>
          </a:bodyPr>
          <a:lstStyle/>
          <a:p>
            <a:r>
              <a:rPr lang="en-US" dirty="0"/>
              <a:t>Shield Volcano</a:t>
            </a:r>
            <a:br>
              <a:rPr lang="en-US" dirty="0"/>
            </a:br>
            <a:endParaRPr lang="en-US" dirty="0"/>
          </a:p>
        </p:txBody>
      </p:sp>
      <p:pic>
        <p:nvPicPr>
          <p:cNvPr id="105474" name="Picture 2"/>
          <p:cNvPicPr>
            <a:picLocks noGrp="1" noChangeAspect="1" noChangeArrowheads="1"/>
          </p:cNvPicPr>
          <p:nvPr>
            <p:ph idx="1"/>
          </p:nvPr>
        </p:nvPicPr>
        <p:blipFill>
          <a:blip r:embed="rId2" cstate="screen"/>
          <a:srcRect/>
          <a:stretch>
            <a:fillRect/>
          </a:stretch>
        </p:blipFill>
        <p:spPr bwMode="auto">
          <a:xfrm>
            <a:off x="2114550" y="2514600"/>
            <a:ext cx="4914900" cy="1943100"/>
          </a:xfrm>
          <a:prstGeom prst="rect">
            <a:avLst/>
          </a:prstGeom>
          <a:noFill/>
          <a:ln w="9525">
            <a:noFill/>
            <a:miter lim="800000"/>
            <a:headEnd/>
            <a:tailEnd/>
          </a:ln>
        </p:spPr>
      </p:pic>
      <p:sp>
        <p:nvSpPr>
          <p:cNvPr id="5" name="TextBox 4"/>
          <p:cNvSpPr txBox="1"/>
          <p:nvPr/>
        </p:nvSpPr>
        <p:spPr>
          <a:xfrm>
            <a:off x="1752600" y="4648200"/>
            <a:ext cx="5822300" cy="646331"/>
          </a:xfrm>
          <a:prstGeom prst="rect">
            <a:avLst/>
          </a:prstGeom>
          <a:noFill/>
        </p:spPr>
        <p:txBody>
          <a:bodyPr wrap="none" rtlCol="0">
            <a:spAutoFit/>
          </a:bodyPr>
          <a:lstStyle/>
          <a:p>
            <a:r>
              <a:rPr lang="en-US" sz="3600" dirty="0" smtClean="0"/>
              <a:t>Layers of building lava flows</a:t>
            </a:r>
            <a:endParaRPr lang="en-US" sz="3600" dirty="0"/>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838200"/>
            <a:ext cx="8229600" cy="5257800"/>
          </a:xfrm>
        </p:spPr>
        <p:txBody>
          <a:bodyPr>
            <a:normAutofit lnSpcReduction="10000"/>
          </a:bodyPr>
          <a:lstStyle/>
          <a:p>
            <a:r>
              <a:rPr lang="en-US" dirty="0" smtClean="0">
                <a:solidFill>
                  <a:srgbClr val="FF0000"/>
                </a:solidFill>
              </a:rPr>
              <a:t>Shield Volcano</a:t>
            </a:r>
          </a:p>
          <a:p>
            <a:r>
              <a:rPr lang="en-US" dirty="0" smtClean="0"/>
              <a:t>Shield Volcano: </a:t>
            </a:r>
          </a:p>
          <a:p>
            <a:r>
              <a:rPr lang="en-US" dirty="0" smtClean="0"/>
              <a:t>Quiet eruptions </a:t>
            </a:r>
          </a:p>
          <a:p>
            <a:r>
              <a:rPr lang="en-US" dirty="0" smtClean="0"/>
              <a:t>Lava flows build on top of each other </a:t>
            </a:r>
          </a:p>
          <a:p>
            <a:pPr>
              <a:buNone/>
            </a:pPr>
            <a:r>
              <a:rPr lang="en-US" dirty="0" smtClean="0"/>
              <a:t>   (can continually erupt)</a:t>
            </a:r>
          </a:p>
          <a:p>
            <a:r>
              <a:rPr lang="en-US" dirty="0" smtClean="0"/>
              <a:t>Gentle sloped sides</a:t>
            </a:r>
          </a:p>
          <a:p>
            <a:r>
              <a:rPr lang="en-US" dirty="0" smtClean="0"/>
              <a:t>Dome shaped (Shield on its side)</a:t>
            </a:r>
          </a:p>
          <a:p>
            <a:endParaRPr lang="en-US" dirty="0" smtClean="0"/>
          </a:p>
          <a:p>
            <a:r>
              <a:rPr lang="en-US" dirty="0" smtClean="0"/>
              <a:t>Hawaiian </a:t>
            </a:r>
            <a:r>
              <a:rPr lang="en-US" dirty="0" smtClean="0"/>
              <a:t>Islands</a:t>
            </a:r>
          </a:p>
          <a:p>
            <a:r>
              <a:rPr lang="en-US" dirty="0">
                <a:solidFill>
                  <a:schemeClr val="accent5">
                    <a:lumMod val="75000"/>
                  </a:schemeClr>
                </a:solidFill>
              </a:rPr>
              <a:t>https://www.cnn.com/videos/world/2018/06/15/hawaii-volcano-lava-ocean-lon-orig-bks.cnn</a:t>
            </a:r>
            <a:endParaRPr lang="en-US" dirty="0" smtClean="0">
              <a:solidFill>
                <a:schemeClr val="accent5">
                  <a:lumMod val="75000"/>
                </a:schemeClr>
              </a:solidFill>
            </a:endParaRPr>
          </a:p>
          <a:p>
            <a:r>
              <a:rPr lang="en-US" dirty="0" smtClean="0">
                <a:solidFill>
                  <a:schemeClr val="accent5">
                    <a:lumMod val="75000"/>
                  </a:schemeClr>
                </a:solidFill>
              </a:rPr>
              <a:t>https://www.youtube.com/watch?v=BAURcQr6LA4</a:t>
            </a:r>
          </a:p>
        </p:txBody>
      </p:sp>
      <p:sp>
        <p:nvSpPr>
          <p:cNvPr id="3" name="Title 2"/>
          <p:cNvSpPr>
            <a:spLocks noGrp="1"/>
          </p:cNvSpPr>
          <p:nvPr>
            <p:ph type="title"/>
          </p:nvPr>
        </p:nvSpPr>
        <p:spPr>
          <a:xfrm>
            <a:off x="457200" y="152400"/>
            <a:ext cx="8229600" cy="685800"/>
          </a:xfrm>
        </p:spPr>
        <p:txBody>
          <a:bodyPr>
            <a:normAutofit fontScale="90000"/>
          </a:bodyPr>
          <a:lstStyle/>
          <a:p>
            <a:r>
              <a:rPr lang="en-US" dirty="0" smtClean="0"/>
              <a:t>Types of Volcanoes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2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20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20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20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20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20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txEl>
                                              <p:pRg st="8" end="8"/>
                                            </p:txEl>
                                          </p:spTgt>
                                        </p:tgtEl>
                                        <p:attrNameLst>
                                          <p:attrName>style.visibility</p:attrName>
                                        </p:attrNameLst>
                                      </p:cBhvr>
                                      <p:to>
                                        <p:strVal val="visible"/>
                                      </p:to>
                                    </p:set>
                                    <p:animEffect transition="in" filter="fade">
                                      <p:cBhvr>
                                        <p:cTn id="42" dur="2000"/>
                                        <p:tgtEl>
                                          <p:spTgt spid="2">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
                                            <p:txEl>
                                              <p:pRg st="9" end="9"/>
                                            </p:txEl>
                                          </p:spTgt>
                                        </p:tgtEl>
                                        <p:attrNameLst>
                                          <p:attrName>style.visibility</p:attrName>
                                        </p:attrNameLst>
                                      </p:cBhvr>
                                      <p:to>
                                        <p:strVal val="visible"/>
                                      </p:to>
                                    </p:set>
                                    <p:animEffect transition="in" filter="fade">
                                      <p:cBhvr>
                                        <p:cTn id="47" dur="2000"/>
                                        <p:tgtEl>
                                          <p:spTgt spid="2">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
                                            <p:txEl>
                                              <p:pRg st="10" end="10"/>
                                            </p:txEl>
                                          </p:spTgt>
                                        </p:tgtEl>
                                        <p:attrNameLst>
                                          <p:attrName>style.visibility</p:attrName>
                                        </p:attrNameLst>
                                      </p:cBhvr>
                                      <p:to>
                                        <p:strVal val="visible"/>
                                      </p:to>
                                    </p:set>
                                    <p:animEffect transition="in" filter="fade">
                                      <p:cBhvr>
                                        <p:cTn id="52" dur="20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6" name="Picture 5"/>
          <p:cNvPicPr>
            <a:picLocks noChangeAspect="1"/>
          </p:cNvPicPr>
          <p:nvPr/>
        </p:nvPicPr>
        <p:blipFill>
          <a:blip r:embed="rId2" cstate="screen"/>
          <a:stretch>
            <a:fillRect/>
          </a:stretch>
        </p:blipFill>
        <p:spPr>
          <a:xfrm>
            <a:off x="1822450" y="2051050"/>
            <a:ext cx="5499100" cy="2755900"/>
          </a:xfrm>
          <a:prstGeom prst="rect">
            <a:avLst/>
          </a:prstGeom>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lava Pahoehoe.jpg"/>
          <p:cNvPicPr>
            <a:picLocks noGrp="1" noChangeAspect="1"/>
          </p:cNvPicPr>
          <p:nvPr>
            <p:ph idx="1"/>
          </p:nvPr>
        </p:nvPicPr>
        <p:blipFill>
          <a:blip r:embed="rId2"/>
          <a:stretch>
            <a:fillRect/>
          </a:stretch>
        </p:blipFill>
        <p:spPr>
          <a:xfrm>
            <a:off x="422031" y="4082950"/>
            <a:ext cx="3311769" cy="2394050"/>
          </a:xfrm>
        </p:spPr>
      </p:pic>
      <p:sp>
        <p:nvSpPr>
          <p:cNvPr id="3" name="Title 2"/>
          <p:cNvSpPr>
            <a:spLocks noGrp="1"/>
          </p:cNvSpPr>
          <p:nvPr>
            <p:ph type="title"/>
          </p:nvPr>
        </p:nvSpPr>
        <p:spPr/>
        <p:txBody>
          <a:bodyPr/>
          <a:lstStyle/>
          <a:p>
            <a:r>
              <a:rPr lang="en-US" dirty="0" err="1" smtClean="0">
                <a:solidFill>
                  <a:srgbClr val="FF0000"/>
                </a:solidFill>
              </a:rPr>
              <a:t>Pahoehoe</a:t>
            </a:r>
            <a:endParaRPr lang="en-US" dirty="0">
              <a:solidFill>
                <a:srgbClr val="FF0000"/>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304800"/>
            <a:ext cx="5562600" cy="3701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2050" name="Picture 2" descr="http://www.sciencewithmrmilstid.com/media/cinderCone.jpg"/>
          <p:cNvPicPr>
            <a:picLocks noChangeAspect="1" noChangeArrowheads="1"/>
          </p:cNvPicPr>
          <p:nvPr/>
        </p:nvPicPr>
        <p:blipFill>
          <a:blip r:embed="rId2" cstate="screen"/>
          <a:srcRect/>
          <a:stretch>
            <a:fillRect/>
          </a:stretch>
        </p:blipFill>
        <p:spPr bwMode="auto">
          <a:xfrm>
            <a:off x="381000" y="1124473"/>
            <a:ext cx="5276850" cy="5276851"/>
          </a:xfrm>
          <a:prstGeom prst="rect">
            <a:avLst/>
          </a:prstGeom>
          <a:noFill/>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2286000"/>
            <a:ext cx="2057400" cy="328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r>
              <a:rPr lang="en-US" dirty="0" smtClean="0"/>
              <a:t>Types of Volcanoes</a:t>
            </a:r>
            <a:endParaRPr lang="en-US" dirty="0"/>
          </a:p>
        </p:txBody>
      </p:sp>
      <p:pic>
        <p:nvPicPr>
          <p:cNvPr id="1026" name="Picture 2" descr="http://skywalker.cochise.edu/wellerr/students/volcano-types/project_files/image006.jpg"/>
          <p:cNvPicPr>
            <a:picLocks noChangeAspect="1" noChangeArrowheads="1"/>
          </p:cNvPicPr>
          <p:nvPr/>
        </p:nvPicPr>
        <p:blipFill>
          <a:blip r:embed="rId2" cstate="screen"/>
          <a:srcRect/>
          <a:stretch>
            <a:fillRect/>
          </a:stretch>
        </p:blipFill>
        <p:spPr bwMode="auto">
          <a:xfrm>
            <a:off x="4638675" y="1828798"/>
            <a:ext cx="4505325" cy="3352801"/>
          </a:xfrm>
          <a:prstGeom prst="rect">
            <a:avLst/>
          </a:prstGeom>
          <a:noFill/>
        </p:spPr>
      </p:pic>
      <p:pic>
        <p:nvPicPr>
          <p:cNvPr id="1028" name="Picture 4" descr="http://images.volcanodiscovery.com/fileadmin/photos/indonesia/bromo/bromo_0708/tengger_g5066.jpg"/>
          <p:cNvPicPr>
            <a:picLocks noChangeAspect="1" noChangeArrowheads="1"/>
          </p:cNvPicPr>
          <p:nvPr/>
        </p:nvPicPr>
        <p:blipFill>
          <a:blip r:embed="rId3" cstate="screen"/>
          <a:srcRect/>
          <a:stretch>
            <a:fillRect/>
          </a:stretch>
        </p:blipFill>
        <p:spPr bwMode="auto">
          <a:xfrm>
            <a:off x="155575" y="304800"/>
            <a:ext cx="4419600" cy="6296026"/>
          </a:xfrm>
          <a:prstGeom prst="rect">
            <a:avLst/>
          </a:prstGeom>
          <a:noFill/>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Cinder Cone Volcano</a:t>
            </a:r>
            <a:endParaRPr lang="en-US" dirty="0"/>
          </a:p>
        </p:txBody>
      </p:sp>
      <p:pic>
        <p:nvPicPr>
          <p:cNvPr id="3073" name="Picture 1"/>
          <p:cNvPicPr>
            <a:picLocks noGrp="1" noChangeAspect="1" noChangeArrowheads="1"/>
          </p:cNvPicPr>
          <p:nvPr>
            <p:ph idx="1"/>
          </p:nvPr>
        </p:nvPicPr>
        <p:blipFill>
          <a:blip r:embed="rId2" cstate="screen"/>
          <a:srcRect/>
          <a:stretch>
            <a:fillRect/>
          </a:stretch>
        </p:blipFill>
        <p:spPr bwMode="auto">
          <a:xfrm>
            <a:off x="2500312" y="1614487"/>
            <a:ext cx="4143375" cy="4391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cstate="screen"/>
          <a:srcRect/>
          <a:stretch>
            <a:fillRect/>
          </a:stretch>
        </p:blipFill>
        <p:spPr bwMode="auto">
          <a:xfrm>
            <a:off x="1690884" y="1524000"/>
            <a:ext cx="5762231" cy="457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Cinder Cone Volcano</a:t>
            </a:r>
            <a:endParaRPr lang="en-US" dirty="0"/>
          </a:p>
        </p:txBody>
      </p:sp>
      <p:pic>
        <p:nvPicPr>
          <p:cNvPr id="5121" name="Picture 1"/>
          <p:cNvPicPr>
            <a:picLocks noGrp="1" noChangeAspect="1" noChangeArrowheads="1"/>
          </p:cNvPicPr>
          <p:nvPr>
            <p:ph idx="1"/>
          </p:nvPr>
        </p:nvPicPr>
        <p:blipFill>
          <a:blip r:embed="rId2" cstate="screen"/>
          <a:srcRect/>
          <a:stretch>
            <a:fillRect/>
          </a:stretch>
        </p:blipFill>
        <p:spPr bwMode="auto">
          <a:xfrm>
            <a:off x="1727200" y="1524000"/>
            <a:ext cx="5689600" cy="457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solidFill>
                  <a:srgbClr val="FF0000"/>
                </a:solidFill>
              </a:rPr>
              <a:t>Cinder cone:</a:t>
            </a:r>
          </a:p>
          <a:p>
            <a:r>
              <a:rPr lang="en-US" dirty="0" smtClean="0"/>
              <a:t>Cinder cone</a:t>
            </a:r>
          </a:p>
          <a:p>
            <a:r>
              <a:rPr lang="en-US" dirty="0" smtClean="0"/>
              <a:t>Loud explosive eruptions</a:t>
            </a:r>
          </a:p>
          <a:p>
            <a:r>
              <a:rPr lang="en-US" dirty="0" smtClean="0"/>
              <a:t>Falling debris piles up</a:t>
            </a:r>
          </a:p>
          <a:p>
            <a:r>
              <a:rPr lang="en-US" dirty="0" smtClean="0"/>
              <a:t>Steep sides</a:t>
            </a:r>
          </a:p>
          <a:p>
            <a:r>
              <a:rPr lang="en-US" dirty="0" smtClean="0"/>
              <a:t>Cone shaped</a:t>
            </a:r>
            <a:endParaRPr lang="en-US" dirty="0"/>
          </a:p>
        </p:txBody>
      </p:sp>
      <p:sp>
        <p:nvSpPr>
          <p:cNvPr id="3" name="Title 2"/>
          <p:cNvSpPr>
            <a:spLocks noGrp="1"/>
          </p:cNvSpPr>
          <p:nvPr>
            <p:ph type="title"/>
          </p:nvPr>
        </p:nvSpPr>
        <p:spPr/>
        <p:txBody>
          <a:bodyPr/>
          <a:lstStyle/>
          <a:p>
            <a:r>
              <a:rPr lang="en-US" dirty="0" smtClean="0"/>
              <a:t>Types of Volcanoes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2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20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20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20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20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r>
              <a:rPr lang="en-US" dirty="0" err="1" smtClean="0"/>
              <a:t>A’a</a:t>
            </a:r>
            <a:endParaRPr lang="en-US" dirty="0"/>
          </a:p>
        </p:txBody>
      </p:sp>
      <p:pic>
        <p:nvPicPr>
          <p:cNvPr id="4" name="Picture 3" descr="Lava A'a.jpg"/>
          <p:cNvPicPr>
            <a:picLocks noChangeAspect="1"/>
          </p:cNvPicPr>
          <p:nvPr/>
        </p:nvPicPr>
        <p:blipFill>
          <a:blip r:embed="rId2"/>
          <a:stretch>
            <a:fillRect/>
          </a:stretch>
        </p:blipFill>
        <p:spPr>
          <a:xfrm>
            <a:off x="762000" y="1523999"/>
            <a:ext cx="7543800" cy="5037681"/>
          </a:xfrm>
          <a:prstGeom prst="rect">
            <a:avLst/>
          </a:prstGeom>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1028" name="Picture 4"/>
          <p:cNvPicPr>
            <a:picLocks noChangeAspect="1" noChangeArrowheads="1"/>
          </p:cNvPicPr>
          <p:nvPr/>
        </p:nvPicPr>
        <p:blipFill>
          <a:blip r:embed="rId2" cstate="screen"/>
          <a:srcRect/>
          <a:stretch>
            <a:fillRect/>
          </a:stretch>
        </p:blipFill>
        <p:spPr bwMode="auto">
          <a:xfrm>
            <a:off x="762000" y="2286000"/>
            <a:ext cx="7620000" cy="3295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cstate="screen"/>
          <a:srcRect/>
          <a:stretch>
            <a:fillRect/>
          </a:stretch>
        </p:blipFill>
        <p:spPr bwMode="auto">
          <a:xfrm>
            <a:off x="0" y="0"/>
            <a:ext cx="5257800" cy="2819400"/>
          </a:xfrm>
          <a:prstGeom prst="rect">
            <a:avLst/>
          </a:prstGeom>
          <a:noFill/>
          <a:ln w="9525">
            <a:noFill/>
            <a:miter lim="800000"/>
            <a:headEnd/>
            <a:tailEnd/>
          </a:ln>
        </p:spPr>
      </p:pic>
      <p:pic>
        <p:nvPicPr>
          <p:cNvPr id="2051" name="Picture 3"/>
          <p:cNvPicPr>
            <a:picLocks noChangeAspect="1" noChangeArrowheads="1"/>
          </p:cNvPicPr>
          <p:nvPr/>
        </p:nvPicPr>
        <p:blipFill>
          <a:blip r:embed="rId3" cstate="screen"/>
          <a:srcRect/>
          <a:stretch>
            <a:fillRect/>
          </a:stretch>
        </p:blipFill>
        <p:spPr bwMode="auto">
          <a:xfrm>
            <a:off x="4648201" y="3810001"/>
            <a:ext cx="4495800" cy="3048000"/>
          </a:xfrm>
          <a:prstGeom prst="rect">
            <a:avLst/>
          </a:prstGeom>
          <a:noFill/>
          <a:ln w="9525">
            <a:noFill/>
            <a:miter lim="800000"/>
            <a:headEnd/>
            <a:tailEnd/>
          </a:ln>
        </p:spPr>
      </p:pic>
      <p:pic>
        <p:nvPicPr>
          <p:cNvPr id="2052" name="Picture 4"/>
          <p:cNvPicPr>
            <a:picLocks noChangeAspect="1" noChangeArrowheads="1"/>
          </p:cNvPicPr>
          <p:nvPr/>
        </p:nvPicPr>
        <p:blipFill>
          <a:blip r:embed="rId4" cstate="screen"/>
          <a:srcRect/>
          <a:stretch>
            <a:fillRect/>
          </a:stretch>
        </p:blipFill>
        <p:spPr bwMode="auto">
          <a:xfrm>
            <a:off x="0" y="2993189"/>
            <a:ext cx="4495800" cy="3864811"/>
          </a:xfrm>
          <a:prstGeom prst="rect">
            <a:avLst/>
          </a:prstGeom>
          <a:noFill/>
          <a:ln w="9525">
            <a:noFill/>
            <a:miter lim="800000"/>
            <a:headEnd/>
            <a:tailEnd/>
          </a:ln>
        </p:spPr>
      </p:pic>
      <p:pic>
        <p:nvPicPr>
          <p:cNvPr id="2053" name="Picture 5"/>
          <p:cNvPicPr>
            <a:picLocks noChangeAspect="1" noChangeArrowheads="1"/>
          </p:cNvPicPr>
          <p:nvPr/>
        </p:nvPicPr>
        <p:blipFill>
          <a:blip r:embed="rId5" cstate="screen"/>
          <a:srcRect/>
          <a:stretch>
            <a:fillRect/>
          </a:stretch>
        </p:blipFill>
        <p:spPr bwMode="auto">
          <a:xfrm>
            <a:off x="5486400" y="1"/>
            <a:ext cx="3657601" cy="3581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2" cstate="screen"/>
          <a:stretch>
            <a:fillRect/>
          </a:stretch>
        </p:blipFill>
        <p:spPr>
          <a:xfrm>
            <a:off x="485643" y="1905000"/>
            <a:ext cx="8201157" cy="3429000"/>
          </a:xfrm>
          <a:prstGeom prst="rect">
            <a:avLst/>
          </a:prstGeom>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04800" y="3200400"/>
            <a:ext cx="8534400" cy="3539430"/>
          </a:xfrm>
          <a:prstGeom prst="rect">
            <a:avLst/>
          </a:prstGeom>
        </p:spPr>
        <p:txBody>
          <a:bodyPr wrap="square">
            <a:spAutoFit/>
          </a:bodyPr>
          <a:lstStyle/>
          <a:p>
            <a:r>
              <a:rPr lang="en-US" sz="1400" dirty="0" smtClean="0"/>
              <a:t>At 8:32 a.m. on May 18, 1980, a magnitude 5.1 earthquake triggered the largest landslide in recorded history. Reaching velocities up to 150 mph in only 10 minutes, the avalanche raced 15 miles and covered 25 square miles of the North Fork Toutle River Valley in debris that measured an average depth of 150 feet. Within minutes a lateral blast, equal to an explosion of 10 million tons of TNT, ripped through this sliding avalanche of debris. The blast accelerated to 670 mph and to temperatures of 570 degrees F. impacting 230 square miles. Ash clouds rose to 70,000 feet and on the first day of the explosion 50% of Washington State was covered in ash. Mount St. Helens' summit was left 1314 feet lower and today reaches 8363 feet above sea level. The damage to Washington State included $970 million in economic losses, a great loss of wildlife and 36 known human deaths. Twenty-one people remain missing.</a:t>
            </a:r>
          </a:p>
          <a:p>
            <a:r>
              <a:rPr lang="en-US" sz="1400" dirty="0" smtClean="0"/>
              <a:t>Despite the dramatic effect this historic event had on this region, life is a cycle of death and renewal, and this process is being enacted today on Mount St. Helens. Legislation passed in 1982, authorized the Mount St. Helens National Volcanic Monument and provided guidelines for its management, setting aside 110,000 acres for research, education and recreation. Within the monument's boundaries recovery has begun, both natural and human assisted. Timber has been cleared and trees and other vegetation have been planted and are propagating, beginning a new cycle of life. The animals are returning to the area and the rivers and streams are hosting fish once again.</a:t>
            </a:r>
            <a:endParaRPr lang="en-US" sz="1400" dirty="0"/>
          </a:p>
        </p:txBody>
      </p:sp>
      <p:pic>
        <p:nvPicPr>
          <p:cNvPr id="8" name="Picture 7" descr="mt st helens old and new heights.jpg"/>
          <p:cNvPicPr>
            <a:picLocks noChangeAspect="1"/>
          </p:cNvPicPr>
          <p:nvPr/>
        </p:nvPicPr>
        <p:blipFill>
          <a:blip r:embed="rId2"/>
          <a:stretch>
            <a:fillRect/>
          </a:stretch>
        </p:blipFill>
        <p:spPr>
          <a:xfrm>
            <a:off x="1804416" y="304800"/>
            <a:ext cx="5535168" cy="2756916"/>
          </a:xfrm>
          <a:prstGeom prst="rect">
            <a:avLst/>
          </a:prstGeom>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142338" name="Picture 2" descr="http://inapcache.boston.com/universal/site_graphics/blogs/bigpicture/msh30_05_18/m34_00822054.jpg"/>
          <p:cNvPicPr>
            <a:picLocks noChangeAspect="1" noChangeArrowheads="1"/>
          </p:cNvPicPr>
          <p:nvPr/>
        </p:nvPicPr>
        <p:blipFill>
          <a:blip r:embed="rId2"/>
          <a:srcRect/>
          <a:stretch>
            <a:fillRect/>
          </a:stretch>
        </p:blipFill>
        <p:spPr bwMode="auto">
          <a:xfrm>
            <a:off x="0" y="0"/>
            <a:ext cx="5270778" cy="3657600"/>
          </a:xfrm>
          <a:prstGeom prst="rect">
            <a:avLst/>
          </a:prstGeom>
          <a:noFill/>
        </p:spPr>
      </p:pic>
      <p:sp>
        <p:nvSpPr>
          <p:cNvPr id="142340" name="AutoShape 4" descr="data:image/jpeg;base64,/9j/4AAQSkZJRgABAQEAYABgAAD/2wBDAAoHBwkHBgoJCAkLCwoMDxkQDw4ODx4WFxIZJCAmJSMgIyIoLTkwKCo2KyIjMkQyNjs9QEBAJjBGS0U+Sjk/QD3/2wBDAQsLCw8NDx0QEB09KSMpPT09PT09PT09PT09PT09PT09PT09PT09PT09PT09PT09PT09PT09PT09PT09PT09PT3/wAARCAC8AV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QHjuF7Zdv2ia7mJWOG3kHT1YjoKpw65epDKZ7c/agxMSv0jUfxMvXNcwmvwyxtbm7itrcAkxWUYiWQ+hqOOS1twk8dncMkjEpI7b9x7gfSui7RzWTOm0jU5LFbyaRbcwyOZPMlcKcj2H8utKuq6hdXW6N7WJRkxs8mCV/vMP4VHv1rnJ5ftTKIiFYc4JweTU10sQjWK4jaRQAjHcpYcc80XYWRsDWrmW1ka6uFuEQn5hJ5UUh9AOygfifpSDxQXEaXWyaFCPK2IwTcOQqJ0A7Zrn30ea+RfJWFDtCiINjaPUduaiudMvbZfsc12Idrc7lEhPvx6Cpux6Gv/bV4t/vS2lLLlXKMojXPv7e1X59WhcjzCjy8DEUhbf9WH8q51tO0qwthE2rK83VmaIlvwWpYra0i5k1KWaPP7uMW5jT8R3p3Cx1p1iGBIw9xZRRKQfIhVmH6d/5Vm3XiiRJHbTBIJpXyzhSzFf7vqAB0rHWJ7aVZLe6toDvA3rbIoAPvUk8uos7NpOuyox4kkDDk984p80hcsTZ/wCEiv3sgILWOCKPGxXV5CT1yxPXNVLfWrq1iUXs9wWLFzFZQb8seoJ7VhTW1/Ddxz6l4gbz1PBgLM+Pcn5R+NWjqzSWLRLeXTuwz5kx81gPbsCfalzyHyRNm61/UHgDRRPaxn+O4iZmPpweB9azJPEluIZV/eXtyRgeSg2K3t2/GsmWP7TFGF+2SyFTiSTCqvHcfWs8Q3OwJJY2xcnl9o3cHvSu3uOyOjg1ttQMNuEkBkwSofl/XLnn8q6yxnfT9OC20FhaRqcgCUf17/WvPBNJGgRItrtwZIsA+w4qJZPspw13NIrk7laMu+en0pqTQmkzuJtX/s5Rbvr0cKIeVikXcQecDb3ye9EMlnG0MmoX2oOkv+r88Fyx9lHWuSstQfSzFJCt287AnL2gJUdiPStCC/W5uTLe21yZJPvvcOU3fUDtTu31FZLobV9qFhFIn2aR4NsoJuCN/HOQI+341o2V7plwiumrTajOpIDMNpj5/T8K5G6hskhdofsNshYguJFLkeuW5xWbMNMj3NBdTSKrLlxh0H19aOZhyo9CvPEGlQRsLnVZEO7YEgXznz/vDis4eKrO7mEOkCWaZuGmvJd3l+rbBXMwSSX0ruHgcoOAz7QceijoPWnXP2q4hjSKK1SMNnan8XscdqOeQcqOs06/+ySyySlZ3KhhMIWDY9OecfpVyTxFFhhGs7lT8xEaqAfqa5OBRbWbIun2u4ZJdS6nFNt9VlhwCUgiBBDBXxntyOpqlUkhOmmdUfEUQVi4kjVeryTIFq1Z6xa3Z2xzFjjJ2P5mPTha4yTxFCZA0phNxGx2SeUWLn33c1DdeIDIr+VGqM33jExG40e1kL2aPQJtXgikSJYZCx6mVwgHvgc1Qu9Rkh1iC5kkgZTZn93CGCsN/Xc3ORnvxzXFafqUVs6hnChh1kX7xPUiriahEJtsbztgMrlXUKwOD174xR7SVx8kbHfJdwyABHEsgHzCIE0RXImj3xqzj2IrjRNezooia0iL5DGS4OZPTpx+FWbS51S1fypfKlj6H7PMvJyMcdBVqq+pDpdjqmd1GTGUH+0wFRm7hX780X/AWBrnReMl5JG1s6NHM2+RtrDGfzqymtXEW6VNOYxHhN4EYQ+rE+vp2q1WRPsmbX2qHGV8x/ZIyajWWUzyqsEpBKlQxAwCO4qst/eXDqymARlMs8ZWQA4ziqdvdSahOLiFry4tTF85OIgHB7kdBj1p+2jcXsnY2T5yAGZFiH+01PALEADJNYkOpWVsrxxRx3V0HJ+aVQoBOQd568HtzRNfX11/rlCRk4WOKXYrD3I+Y/jT9tFB7Jm2RtYg8EcGlIrKtpJoV3FWES8+XHsVWJ6ZxyT9auXVzcW1nPctbLtiQudxPT61ammQ4NFjFLg0xPPdA2YMEAg8nNBW47yx49lqkybDiKTGKFSXPzMCPYU4rTASvQK4DFd/XHi+h1YXqfMbzJFf/Z7OOF964cwwAD8cURsiLNF5UqhYnkJMnyhsYyAOh9utbEn+ixybbrUIWOdpufLfd+GadpN4y3Cobu7R2x8z2qnk/wB1e1YmhTtr2QxCBraIRBSy/MX2HbwR6c1Al/GsUUkkcse9SJXMAVR9Gatl71bWL5ryR/PaWNI2RsH2DYxVa01X7RZtALSzuEVFcRNESHI/vZ6GmIq211PcWguFjaeIg+WgQAH3J6Ci2a/eUoLKWNCDtAcFs+g71pnxE0UYEmjaN5anYiwIHdm/u5Hy59u1S3VxdXLCGW0sbG3I8zEboHY/7TKcr9Km7G0jMhskkjMn2UtchsNGrZKn/aYd/brU1w00UaStptsI2kwY7vKjbjrk1ej1YCF4bSa3UNC7AwbiNw6qMjHHrVe5Sxt9sdrDb3E8uG3SwryT/cTPP1P1p3YrER1BmiSS4hFtHIuI4rV1klnx/dX+7/tHinLeRo4e+eTK8JFAhIXPY55ZvU0j3cemWga4spZZZiT5qs0gVsYG5x97/dHFVrfUftM7MsjG42hWfbLnHpjGBS1HoX1uba2myBdqJuUHknJP0qN7xCZW8nUJFY42fZySB9TxUeIreTy/tbqpG4xxuN59cA1Qu4rKSQLb6RdyMSSz3DnYf++adxWLozJZkyS28LZG37SqhwPQheooW3ba32rU7SBSucrGqHHsfSqIjuLdkNro1qu0/MIjvLfnzSSWuunUROuhSQW+MiONMDHrk96L9x2vsaVtBaxIFimtip53t8zn8qr3MFo0nmO0jN0/d5xUccrOWknsY7cR/M8rSINv61PsingE8ckkoR9r+QQdxPYkcUySs8DyvGlrHfMzdpwQh+uKtxWlw8nnQWIkAGEdnKfXPanCzuksyr2moKszYRXkKhuc7VP86hldopXtpE0+F0OAlw+7k9c0ALJbSrGWe1WM55PnIf0Jpc2tunC4lPG4SEEfQDio59J1O8mjMF9pacAD7MwU49OKP7C1DzB9s1yD/da6OR+VDGiKSC2miPk6YGfPBKDJH41CsMiA/wCiFAOpRlB/OrV7pyraiWG9d4ojg8F8n6nmmaebO482G3iuHkbBCKi5Pr1PNAEpgSCFGuJoDIwzhrjpjpuPX8qhe6knlWRbu1ViMBfOXYn0Ga0xp8ctz9pmtH3RjGx2jXJ7jrgGqJ0O3nZ3k0+zjUno+oxjH4KaQylexXUTDzmtwcjmNj/Sq0lusN41uFkMi9WSXhsjP4Vq6lZ6bNdNJPBF50m0FIr7ggADp+FMuoLfUZzcDTNPLnaojFy4BA4ycfhRdoNGVZra5M0cJWdYwmeWz2z+FMWKznt4pFm1BEbgbVHzkex/nWpN5i6hM8d1FAI1Kqix5IOAOvXHFVBbkwgXepo0SPvZord93PBGccUXAb5MMatk3zu33iwUkimW1vFKs7WYvBLGhYs+AqgHk4Herpk09GKaeWmbGAZ4HX8ahMW9SizWkLdNsblT+OaLoNSJr14mSLybmKNH3xgOTyRnJI5z/KpftM105nijSFFJBlnYNGF7gk9aSWxaNWd3l3jnc5IAP1p1gs73S5je5ijGVQy4RW/v479O9MQqXNjHNEIYmuG+8SgMcIPcjuf5U6/vI2CbLWZ4152gBFx0OEHH41lyxahcmFoYpizqWO0noScdKtHTGiUiVL69kKgYUskaknoT14pDN19M8zVJS0MTLEIk2ABmHyDGBVyNpvNa2n2xPu27XBBHsK53xNdX9vrN75C7RvSNmgPdUAIz3FZ0X9qMGdLVd5wSGiwaaYNHcubiO3ntzbRByhwH2s+R0woOfzrRjKrYtHdIse6E7pmBUgY6+lecWYkadmuLAbgP3kruyrH7+59B3qddTit2xDZymLqPO5Mjf33H8h0FWp9yOTsegaRqPmQQrNekutsqnMgGSDjJ/KtJJ9xOLlevU4xXmtj4hgglVXhjkQfKTggnFbtl4usGc28ZuIIwCzbQMAdz7VtCatZmU4u52O+UDI2OOvB60iTeYgYqRmq8F/GHaNiiqp3ZaUDK4yP0rPttYY2Nk9sPMSXUHt2yMkoW4IrXmVzPldjdFd9Xnl3cpZgeZu5OANp5Neh1y4p3sdOGVrnznpsL3NziCW2hjDgGMptZj6A9D+FTaVNA5W51K6uPMO7yJJJyFj7cIOWP06VUMUVpcqbNorYgEj7MyszkDpnOax9PtrZ52llmuvMZiwS1UHA75J6VizRHU21lHDn7HYwXBCllnvFCqBjsvU5PrUVrYau37y4tXkUNuWOBkWMexUGnQRadcQm4gutUlmD7UiQbmyPU9APrV9tTa0tfOuPE8sbjhYlRDIMds5xTEVS1wmw3mn3c7DPInRdo9AM8VDc3SWcqqYdUjVhuKiXzMj8Kkt/Fl1JKYoJZ7yXBZPPdHye2VHGKBqzI7TXxkvbhF3NaRMohU98kdvYUhku6K6MTXFxEgWNlMcu6R3VjnCqoyCPepLPTYrix+zw2zTIwO8qrLtA6BpBxz6A1Sm8Uw3NrsvbBxGrb0WCZY40PsB1Puah/tJr9lez1G8tAD91iHB9uKYiee01TSJI3t/D17bRbcLMr/aAR7L0psdzqUqs8tvqk869GmVU/Je34Uxr25E4hE/ndcu+CvvgE9Kl07Uog0kN1LbRQSAiRYokP4ZzxmgCBdftoZEN5ZXe/Gd3lZwamTxEDBM8UN3lfvFrX5Bn1xzV2bX7iKJ1g0KzuJIQVMtz8xA7fIuePelstXiit5GvL64jYtuEFpHtHPbPYe1Kw7mVbazqF6GitWkVZCBsjhkVSP94Dip1ttrH7ZatvkODvvmz7ABsflVhdRtZr0rJpMcsAVQ8t1dOY7Yc5ZsdSfT8qb5tre3vneTBbKP3ZkEbRSSKOgTPRffqaLhYlgePR5Gjtp0sz96UbRcJn0bbnPuPes6e0MlzLMhCI5DBLSxkhQn124xmtSafS00mf7LGYl2FQEhK5YMD1bqPerH9s3t/CI4rmMRlAD5McaM3HscmgDKbRJJI1nkmnRcctLMse0eo3kfpUcfh7SzE0r2011hiA4kOCeud3StyG/wBhAS0tGfpkxruJ98mh44dehnRkM7B/Ma1hmQN7soz+dNtMVrGHFb6QEUmDSXZckRmSVnH6YrSNs9xHGtxZWMdvgmPcFC4Hcf4mrZ0rTvs0d7b2roqjGWli+XjvtJ9KoNBayXEgjt7V/l2ymdWYgew6D60hlW5tYbVN8V7ols7c9cgD1OOp+lQQT3ktwJ1160lIGNkNs7ZOMelaL39hHbCC1OmARcKJ3Py/TiiDUJoYT/ZsOktKPmzDIU59N3rQBkXeneeqG7S5luM5+SwIX8jSx6FbRxKyWF0Jz/ejCY/4D1rft9W8TEsn2Kwjj7yS3YcH6YOc1BdanrEcqgPbReoRnz/KncVjLuLG8sI1dgJNxA2oSXX6gc4+laMujTtBE3mW4kBBy4IBXrkk96fLpum6jGZbvWdUllOSwTzNo9ulRWtppkMb5v8AWVjIAVkjZunsRRcLFf7HZBt95duHyWk8mFnY5JwMgY/L0pjPpNzbLFHpWpzjduGxdir/ALWepPuavSvYwlpUl1mW3YhcSQ5wR7daWLXbMusdvaXplOQDJIU2/hRcDEu4SrxyTafdvGOUWQs/H06VMzNKUjitI4I06II1B/H8a13trYDe9vLN6gzOCfxquYEm4h0bUogc8reDH47jQBXW11K0ctNbSiLPGG4Jx61Lql4ILOWPbcIVkikDRtjaGjUbSfrk5q4WtNMgy0cDPjJSa9TCn0IzzVeTVVmErvdaSDIo3ojhyAOB170wMaKeRZCUae4ZesckoYY+tW5IGGnLdpZyxXMlysSxK5cbNoO/9afFcQbWji1KSKR/lP2eI8L6YAxTYJoncys2pOYYWIiFucY/vMTSAS4tpo2uopJIsCY4mkKgt77uuKrRySxiSGS4tnGOGRi2PxHehrSwuLjfHaahErndIJocYY9Me1Oa2MAAWyumU8kgYyM+1FwsLLby3PlRi5UxptVY1TIR243fU+tPnYW+s3MEc9wYbfbCzq4AZhwxB92Bq/p8zWt8XlgVI7VGuijE8kcIOe+7im2Hhu4kj3zWcBkIBklYFiW78dzTuKxRguJ5MN9vlZgHZozKHMYHdsdqvpHfPYyNCvmo8DNFE0G9pMDIIPcU5LlNEYO9td3E4OFjEflxIPcn71JqHiSW6JS8eKKLO1IzNGFVOg2jPalcdh2uW8i39lPcXsMbmzjZ42w2WAwQFX0/Sq73lvI0UNrZsz5LeY13tQ/SMd/Y025vdLvDBP8AZrd/ssYjSMuzKR3IxwDVm01jTbKFWhEsQc/OkGFRv+BHmi4DNR1Oxit44NUTUZm6pHDOYlX/AID1r6BrwX+2ImcrHYTW6Dkurqhk44DE8171UTNIHzvY/a450N01oiFgCY4CrH8cVBZ29zHaGC4tb2MoSBEkCKG75JYjdU8dlrt8pSCysgM7cuRHt7+tH/CN62JC0+laU6pxukctn8jWjsZpGcdH1Ce4aRYcRuQWzIi5HoQp6VtReHGms45pNAimYDYIknKBB6/WlMN6rpHcW1nAGAVfJLKv8qjn0dklYy3U2w9EiVT+rECgXUguNBKKVitTaRZYtHDPnJ7Akcn6ms19KgEkUSwzrK5YgCUgnj+8auiwkVpAmnW8xU53T3EbFv8AgIbA/OkXT5ZbdZb2CwswGwqGQByD/FtB6VJVxi2rWsBjW1fy1PO8h/xzUl/DbxXJtpkmyGB+VwBg85qj9qZHdho6SuThSbv5cf7verVpqWrXl15dvp0MUjDI8oIuAPUk07oVmU7iytQHeO5vZZjnbHHFvGfcir0WhSTlgdGupVkVThGCMD6kDtU082ttlbqbVQSMALdR7R9MGo1iuY48yyajJx08w/MfwoAni8OHyBcLpFwQT5YlkWdmGPotNNnMkhlmslkjI2BBHJ5zY7ncBsH+0fwqK6doZvL8zUo2Izgbjt+mKadTnRlSCa+ilIxysh3fhiiwXI7yLVGkEMVpatbxNhIIx8kZHfn7x/2jSB/ELS+c1im4H+8uc/TNTHVtbMgiGpSNxxHIuM/gRVpZ9WO0PDp7Kcbnli5P49aAuVZxeuZJLoQIEXYUaTC8+g9c1FZz6kjL/pVuGzs2pdHdgduBWlIs7rse0tmXk5huGTP4EVC9mZYE23E0e3OE8uNwM+pzmi4CXWpXMaxm7C7U6E6hhh7kDn86bDeRTyxXlsXje1+7LaADDf8AXRsZqYWqGW1SG8VXBzJItmxZz2HAxj6mrdzpeq6jmO4uLVrRXLKl1aYGfUBe/FFwsZ17BFr10zw2KpKVzIsN1hZ39dq8BvXFTPY6ot3M62AtHZVUNMNuSBjqa0xpuoyKlncNbRxJH8q2ZWP5ewwOfzrOv/DsfATTHwg+aV72Qgn3GKV7D3GTxaw0aLeXOk4X5gHYZx7gVUdwRIsniGyhWUADyVYkfQ4rcsdMtrWCKN9OtdrEl8ujPyOQSx4HsauqbK2VDaafFCBn5ooVBX3PYUgOeVzp9hAYdTaRjNIGlMYbdgLxg/WrKT2ksQkmaLPdhaMG/StO6u2F3ZLZyXhlRZNwQqrAHb0z/DUdzLq7x75I7uC3iIaW7mvYwirn+IZz+A5NACWl7YWqqV0+9mQ9DHA+D7DipTrlpKzQpbahBxkJJasWb6DGSKqTavcSXJ2TXtrYLjZID5ckp/vEHlR6CpI5EnAZNXuDJu6z3hVj7cDpTAqzzX8bBbRosnkmfTpQfxyMVBa2PiO9kkFpOc8Fjbw42jPPNbguLjZ5ch02UPkCWW6kZx9OKiggurOFlN1EQQQFgLvn67gKNgMZ9MuoL4wX2sWb7znN3d7dnsUXOTVddJku7x/3tmIYXDEhuJB7DOT+Nb0aQFkjbR5rmVh8o+wRZb1xlsmqklld/aVntNC09IWYqqu0Il477d1ICbT7XUVlZYZIzF2NtaINv1Y0fZNSimeObUjbZ4W4EsagDrgg9KsDTNSMZfV7dLeILhCZliTGehOcVm3Q8HWzD7fcozY6Wv74k/jxTuFiSbULO1Uw3WvyM2OZkusk/ggNZ0XiCwWUww3t9eSy/KvlQ7mJ6AAHkmlg1Tw6LjFhoxkjXkyXcQf8dq5q2niizjmZrOS6gVxtYWFgsBH0YZNIZWGpSQeaWjuZPLx5iXV3sx/vAUye/vJrea4NlotpaxHy2lVN53YyFBJ5Y1Y0yXw557Tf8TGSTq7XILbPXkdPxrZM2m6mEjj1FZVMgK2/26NRk8A8nr+tAGH/AGiknh62+0XMypqF1hmRQpEcQ/h9MtnmmJa2t08rQx6kQrKj3T6gnyZ6ZAPerd+NPm8Q3NpO9w8NjGLWCG3LF3PV+VHPJNPtH0zT7We3utB8q1kcMftt4VyR0JA5P0oAyIrmxtmf/SLhgVx816h59QCeKuWF9bTs6qslyzDaFXbMR9AK0pY9BNu15p9rYxonCmGxlly3opYck/lUU2ox3scSLe6qFxhlhzboD9CBRdhZF2W1vb6FI9QVooU+UNdiCFQvsCwNZt7faZDCiNqMUjhsLBBEpLD/AHhwAPXNWrbwz4auBGLptQmnwfMaa9jwPfAO4/lWofD2mWepWVrozzhrnDskdgMxxkZ3PJ247daLhY582a3bmSKC7uhjhkAVT/wJsCvoKvGL74f3mtajIun3SzQKSWNzDIMZ6D5gM/hXs9TJlQPndtVhuHSOM6ezluXWARqPQZzmpEu79oGNrdaDGgygJn+cD3JPFB8YaVMFt5dDu7UdwmD+JBx0pIzY3pZLCKa2GfmMlmCAfQsueKu9yLWKt3b3hgZE1vTyXxgreD73bFE4m05vK1bUriZ+nlpIJFfjOeeo9xVhtLmtjmPVtHSaYH55WClB6Kp6H3qza+FL1Nlys1pPKRkypEJOfTcDigDMstTtLy3WOPyCyZdhNbZBPrhSc1FfHw/uWa+k3PL8xNuSWC9sA8Ae1bk+ja/I6bbeKO3zuIZ40DY6ckjitSbPkmS6XSo5dowPtijn8KAOAgi8Myu4E10o6gykLn8jV22t/DMMUhbU5Q543I7KwHpwORXRTXNpgqt1YF2H8LrKV+nFOtrPBSVV0+4cNhN1kd2f+Ag0WC5jxXHhmKER2+o3CEHPySyn9NtV5Na0tLsJDfaiVbl5VdiVPspFdJNqaWcjrJbC3JUBiulO5z/vEVTXxJaSysv2y9Qk8tb25U/kV4oeoJFKzvJnaQp4g1kx43ZFgW/M+lK2rxrsVdenUnoTbNwe/atM3drcH914o1xf4SpZBj8DioWs9Uklxaa7eyqezSW4Y/8Aj9K4WIIdR/coH16N2YE7nhbc36UqOZpc3Gs2rBeim2LA1qW+na8U8xlurxQdojbyxt99y5FMuINSt5zH5E4k/uJbs/8ASqEU7aXVrdlNnFoEoXPzGFix+taC6x4oVAv9j6eYz/FDlQP0rGbZNKVmspHmHDeZZKP5sDj8Klj1my0eRUuP7K3Ht9jlUr9c8UrgXo9S1u6uPJm/0EEZMkl2uz/9dUdR1O9tBtPiFp16eVAgkbPp9K3ZPFkcVunmQ2sUbDgrcqu4fQ9KqHxBpl3ayQKJYmflpoJkMh9gfT2oGZ2n3Vj/AGhELjUL+K6JUGIWwYkkcAnOQP1p6y3V9sjit7y9lAfcplwuQSMADrjFTWeozWOqWkb+ILy3hkmQfZpIR5zjPtk4PTJqOxWS7gmspb/7HZpcShYkVwzAuc5cD9BSsBAl+zXRZ7KwldQFMMciebuHd5M4H4ZNVpU1S8nZjp9gUdgwX7QEQHt8ueo9TWtP4eubweRH4gtZLdsgkxKpiHbJOCaqfZLjRcWNxqFvqM8uVjtYCMPjBy7fwgeg5NAiG4gNrplvf6lJpsdukkqEwy+aZB8vyJzy2QeegpItR0ud7aS51OySCPmHT44ZJFhPqTjDv754pb/S9XjNtdwlLq5kZ13pbExwIQAECY45zyKgttLmildpWsRK3ybJUwit/ex60DNuTxToFu7LdQandOvaKMIp+pzUieKNPvLKSS2gOnwwnav25llLk+i/16U2C2gi8uTb4flZAQyJcbQ5/wBpTxx2qG8vIYo2K6Bb/a3O4TRiO42n2TdxQFzRigkvLE3VoNMuIIziSd8W4U4zyWwPyNUroabDB51xby3xfGPscZEP4yHqPdc0LqFqgR7oXMk7r8zXWnmXb9AOFFC+OngkCWN1YGFeCu14CPwxinuIrNfRxwsum2kNqZVO6KBWBIwMEv1P0rKtjrVlE8sKK8Z5eSBzG+T6/wD1q2E8WtLMGm1TyQTt8uC4VuPbjNTnV4pFO3WrpWGMR8lRz7DmkM5ddG8S6pdCQabcXMoJIDN90ehB61r6V4b8TrIIZooLDJ+TzYw+4/3flyRU11qlxav9oOtybF+VkWMkH8Djmq9vqsmpW7pbXeosYVMk1ySVVBnoSeB+dMC3J4d8cRzsFCRoBwVmwp/DGalj8MeMItjG6QhjtOYmccj/AHa5+61W6tmQ2ur3x3jkRvkr9PUVetPENxHvkvdevfK2DYjAgBvc+nsKQzeOg38ekql5LHK8aPG4fKqzk9SuOcDAH0rnNN8LW1rqR1CW8hlisA1w0KqMsV5AxnPJ9qgN1d392sMPiS4aeRl2QxRyOzccYAHNbbyQ+Hbe5HibxBPd302wCys2AkKg5KyNjC5/PFJgip4N0m01TUGug73moLI0rxgjyxnqXPYZz14NaGsazoNjr/l2d3J52fMuJPOLW8LD+CNMEE+/SuY1nxBdXFktusA03TWbdHa28ZSLn+83VmqtZaJphtftGo396oxk+RacL9WbApsDrx420+JUSDUnjRT5hARn3Mep5Henaj8QLLU7IQNcXCyoOGizGPxAHNcvFbeC4mJF3r07pwQYowuffnpWvZaL4dSELdaddzzE8PJcRqMdsgNQgYjeKHjtw1u8zKnXdN1+vFN1PW7+68IjUI7hIfLvjG/lSfeBWtOe20WxjjtYbHSpd53KjPG5z+LCqE+s6tY2721lp2hxRK+TGEiwD6kFuDQBm6fLDe4k1DVopQB/qWuxCM+vXJr6SrwI6h4saLctuyOoGRDbQlVB6cAk8177UyKieITz+GJLWVINJ1u/jlwH8tG7c43MAfyrlppdAiOItFaIHqLu7cH8VIA/Wtj+wfE2gR+dpV5qLEAE7YNwJ9OM1fs9d1W7gzd30DkjDNJasoGOxBSr3I2Mmzu7JW/0L7PCuACsNtGxB9d24mrFzItwwtY/FmoRyNz5DQkce2KsSXE/nnyrTw9dZ9SkDn6EN/OpkMm1jc+FZmjI5e01NZPxBFFguU7Wx063nyb7+0G24eJpCN59CO1Q6hp2iyytJJpD2/P3kmYYP4jpU02q6LAVFxN4k0wZB2yKkiZ+pxVf7T4fuS0p8T3LynjZcbo1x6ZUGj1D0F8qwVFUFtw5DqI3f8SSOKs262aQhbq6kbcflxaRjJx7PVvTr/KGOHxP4cgQDjzg0rfmyrUzR3RmiWbxNotyHBYNGFXgccYouFihDJYwsGW/NuSMgNYMy4+oJFSnULSFwIvFaQE9/spXP5iobXQ/ElggSx8SQqi/dVI2YAfgpqcx+MYnBl8QRMo6l7KRtv8A5DouwshU1VW+/wCKrGZSeRJaxZ/ElqVp7eZ2TzNFuUPH72YRHHqduaYb3XInCyaro02cjdcWoXn6ECkuLq9FnG62uh3sxOSyNFECPbn+dADhp9mbhRDp2l5fjMF6CE9+WFQPp159rMtu07xkH9284y30Kk8VGzag1t9oGnWsDYJ2iaOQn2Az1p1lrN1HJsvbKcYOAP7OyTx3YHimIs28c9g0cb6EizEFtyneR7kk06HXJN7RTW0D7m5EwIC49cA4FSR3ZuZFVNEaQP8AdxEiggdScvkVCZ9EsTNP9jW3fP7wJbnL/gTjFIdjLuvGNgk7r/ZkTITgSqgYfhntVy18T2lzGkscFqsS/K6F9jZ9elQyalpGqyTGJ9Jh2QlvmtXQ7sjBPGMe1WtPV7qQx2Fz4NiV8ZYoMscehNFwsR3OqadPqlvI1qsksUsf7xLhGx83XrnvVAajZRTXNvNKsc0NzK4cIxKgn++M10HkX1jcBZ77ROMHdFYsATkfLuxjPoayB4muG1q408iwMolbMtxEu1gcYB/Wi4rFWTXrhvOSG6kRoIfNQmXeD9Bj3rAtIYb5nlEYYbt0khn2sSfb/CuzkuvNgIuNJ0BlJALLG6g/VgOlVJG0Qz7JdN02J1PS3uJAAT6Arj9aA2MV7PTo2Cza5LA4/gDu/wDSnPbafGjN/aN3dgrkt9hDD891by6JoViy/arrYX+YC5iWb8OucfhVqG00XzgiyeG9w52sJbcn9CM0WGc6bHTzpUupPZSCLISPdGsZlPfABJ/HFQi60OONy0UiCVQNskrFl9gQOK6y68INqqq6wRTRxrhVtNT3gD2XFc9pukxC9kZ7W/Gxyqlti78dtrkfpQFiqdasI7djFbwBU6MjsWY/7WadDqv2hlEcGiwrndjYBgemSetdbFp0DQtEINSRGBZkeKFhj2KsTirSaRC9oI5BMcEZcW/luPc8GgDlZ7LU/IuHltoFkETPG0WG3H+6AM81n6dJqwttv/COJcDGPNlhKk/j613EWjXMLs0HiS5QMwJjNuuB7cmie11W1muXtSt+HUfuWjVB155DdaLAcorXSWYim8KwO2SCzy/e45J561YbVLi40xNNXQoILeI7ljiuyNrevAOTz3rcfWNQjJV9G1yNY8kSWyZUHvgYqxaefeWZvJtV1fSLXBLTXsSAfgDyx+lAHGHT0tWElyq3CyHDDzGUnPQA46/St5tHsdKsRPrkt7o8BOUhacSyyn2jI6e5xTZvF0luRaaW1xK5OTq97as74/6ZoBhfaqyafbm7kvG8Q3ktzIPmNzpLyHHsT0ouFis/jW3W4NppS/2RaPHtlubZFe6mGP4mzx+FX9KuPDU1u0dgyPODlPPt97MxH8bf1q7a20aM6i/Eu48lNDYg/XipH0iJiAl7a+YSSrnTvIY47HBzgHqMUASR6xb3WkhbnVLVouCYpbVUCHuOTg/XNUrnZI260jtJ1/g2xQHafYeZzT4bSfTXlt4rnR7lgFMkkiYG7HTLdDSxlCzPcXFmjtwfJu0jQflzSArSWHkQKq6DM0BTDf6CrjI/3WNQWt9pum3IuoNKaCWLJD/2cQV/M9afb6DJLqh/s6W2uHkPAjuJpmPvjaKlvrrWdK1aCwm8SxtcYb5IRlLfHTdwcmi47Cz6/HcS21zLoENxPc58uVrJC2B1JG7itlNWubaILBptpGJFbeqoic9upqlHfa55QCeJLGeSTJxNYOc464YLVi3l184e4utNSPPLKZY8fX5KYijFYGbzXGmRK03+tP8AaiKX5zzg17hXjZgu7y5Ik12CUdoliR9n1ZiteyVMi4Hg1pctksfF+sMyEZEUYZfXkA5/SmT+Ib9FxpviRZ5QcMjy+Ux9sMoq1pdra6LDLDFf2rs2Tm4tpUA/ELzSLDpWoTKuqR+H74kYDRXjQyD/AL6UD8M07dib9zCu/iBqzuLa4trWVhlWSaJH3fVhirMHiu0VWe50jQsgDIEbRN/wEg4NXZ/COm/aF+w6HLOC4UiLVY8r9QM1bs9G0zTo0a80MwKTjbeXRYcHrjbQkDsVH8X6PLEBAuMjkSAMoxyRz+lFrq9tqKk6XZaLc4P+quIzG/8AIj9a0W/4RGLb/aU9tJCxLRo6MwX12jAzVa6vPh2IVZIA4HB8uzOf/QqA0IFuriR5GfwppeI1zvTDjPoAM/rWXb63dTN5K+ErS5lB7wsD9enSuji1Dw7dMnkwFokAbACIV+oD1Ja/EKCNAthoizCP5SHulR1/A802JGGZdXC/8ivptuOvM4T/ANmp3nagJx9qOl2cceCzG5POfzrpLvxRbX9viONbKUqSzXNsGC/TcQv45rOlaOHy57rVZFcsCslrZxsCg65wx/lS1HoEOs6Uu0Pr9kueNot3dv8A0HFK2veHXvnYazdwFVCArZfJJjv04HtVePxUEl/c6/pFysbHZ9vsXjkGfdVNakOvXWolSmv2cL9Cba4UI3thkBBobYWIl17S3UqdaW5YjAVrfbn9BUrX1kQZYmGVXJaMRnP4FwaYj6lNgLrUUgwd2Wt34+u4Gqt6bgSmCGS1neNwspktUO58E+X8rHIGM5FAGxbTu5Yrb36IUxiC3hYYPbIkzVca9aW6ubvVp7Mg7VM+lN+vFZLWLyzMuLGCIf6qRhPG/v0XFEkU/ntHPO8aHARzfjg9wBgnH4Uai0Hm9nv2ZIPiFpW5/wCF7Hys/mtWNN0TUJJkzrXhi/QDAcMqvnPXp1qs/hSWV3lJc7z6iQEY9SBVaLwdAxdp1t49vODGFY/RgetFmO6Oml0HWLaPfamwncNwsR4P41T1fTJlsFudV0rTp2Z1Ri0YY5JxtyDnj1rJ+wafo2GtrQbgQFlcSSnJ+nFVf7Tv74XUc++MohYQQRFWJBGHXJ5Pt1oEXtU0PTrC3mKWFtbT7GAaKOQfz4qvo3giz1fRrW6aKRJZULFxcOgPPXlcfkai0++1PVppbLWNSF3beUzSW8khLA7SQxGARjFYeneJNds7BILW+MlooO2Fl8xFGentQmO2p2cXwxkUEi6dV6gyTxuT+OePyqvqPgK9haI22o6REAh81ZLhQSew59a5eHxK5uc3mi2M2R837llIHr96tu28RaLPJGtjpiWiMfvFMjPrgn+tGoaDLDwtfCWN7vUvDkMZba6i8DSKPbaSM1fj0u9gvbeW68R6LO0SPGoklZmCE8DG3JNJ/bcKShY9YureMk5KadGAPXB5P44rD16M61HHNHqdrLcA4USy7HI7EEgcmkB0F1oVvqLxyXVzpkmBtWW1+0o36Ia3dM06yt4ArX+rhM7fkEz4+hKCuU0m3ksNDMmp3OqKsbbCIp1CLz2xkn8KludSDII9PsL+/vJSEhjmumZm/wBoIOce/QUwOo8pYL8Tx3lwIQjIVmsZJWY9myQBxREPtEbeVd3ipktJceX5KqPcngD2rmWvl8O7pPElxE94oBGm2TH5T2EkmcAewzXNat4tuvEcnl396LS1P+qgiz5SehIHX8aVwsd3L4stY70Wvhy4vdb1Bf8Alrc3G22jPqRxuqhPoOt+IbmQ69C+qXQ+aIC6aK3UE/wgLzXMW0+mQQpu8RCNV7R2YJ/nz+NdBp01jeIwi1eeQD7vmadIB+JB4oTBo6SKx1nTIDGmmWzyFNiLbx+btUepcrWFb2XjiZ5GKWulwITg+UN5HsuT+pq0NHLb/wDieRxALkBIpMn8Din23hnWbmIPBrhkRjhQVkiP54OaYGXcHxY13bx3GuXttaFh5ty8q/IvrsXofTmote8O6jd6jcNo+qWz2sxRvNublY5C2OeM/nXSP4e1q10y9jeVr24lj2xx+YXZPcZUYPNY8MVt4b0WK38UahLNespUadbSrI6g9MnGFwO+TSA5ofDnXNRuP3E+mTSsMkRXW8n3OM12sVlo/hjSbePxIbYXsUYXyLMedJKe5xjiq0N9q3iG132c9joFiQVV4yrSPjg7mB4p9poPh/TE+TWLa5nfmSWS2aSV/YMM0ajIJ9ZvdXOLV4PDWk42vJAN9xKOgBK+tLb2thp48rR/LdnYebIbaRpZB65wT15zVmSDToYfs9haXRi/ux6fM4Y9uqj+dQvpGp3ICfZPFOBjKQW6WyN7Els4p6IW5Ql0eCLUIru416KKKJiUhkibknqCv3iT9KtebaRQxS31nbxoZ/JkeaIh41I+V8Zxj9afH4GtIJDJqFjq0THkBZvOlP4Yxn6GtFNLtnZo5PDN3FaB0kmu9auVjjUL93ABOT7fnSuOxVtW0S5tWFrDaXylgw89WO73GOa9irx7VvFWmQ3C2Gkal9niI3Mmh24kkbHq54x7DP1r2GlJlRPFpP7RmcR6f4yW7kYf6t7VsdPUKQPxrL1JvENttS8vtJxtw8tyIlGf9kfe49wK1de0yG0s4n1K6uIjI+3YLp4mcdtsQj3E/pWBfaTdWSi60PwrffvPuXd23nyDHUhOin65ptkJHQ2ji2tlvPEFzoCR5+WSGGQu59lwCT79Pes6/wDHUc6CyspI9NhPJvXh8yWQHsqZIT8zWUhutNtf7XnstQ069ZvKjuZSXknk/iBVlwgx7VU1Dxf9qvGTVdF069jBwG2lZAPZ14/SkM66xtvDUtozLBFcQ5G6SaXe+cdcEDH4Vdg0DwuJFe30+B32kHyzkgHrwpY5/CuCNz4T1CNEt0vdElZ/mJ/0mMj8wf0rbt/CqWUMmo6ebfWbCL+MzvaOh9ORhvwNMNjX1DwXo5jEVkYrRm52CYxO3thwC3tgVm3vwtWN1nuNSuY92SzGAvtx78E1Zh8V6cdHeG50Vt8OCsU8/nM477eM/rT4dT0mAGXS5tf0pNgMoibzUXPAJQ5J5wKAuUoPAWkmMtdeJb2WBxwi2Mpzx64IqGb4e6UXLWfiO4CqR8g0+b5fxxXZabapqNv5tjrUMmABMZIntX3dsk5GfaquqWN1ZE3E2usu7KLbxzbZc4ycE9sA8mgDkV8HM7udJ1RdRuWBCxC0KNGuDlsNgsewA9c1KmhJaXyWl9KiGOESP5ti0rk56YXp+NRaz4e8UzNb3qWl/HNAuEnjYyLs6qVZeT75Ga0LTWNY0jWoLjT5vtF7PZgXP2053HcO5xgZpoTIV0TR1mmnR445VUtlbafABGM7dnvVT+y7uyto5I9VDNGm+IR2EzMx6Y+7x+Neg2njry0K+IP7DjdSOLe5bJP02n+dULvWNE8Ts0Nhrd1p8qMctHtP5c5I/CjULI4+ws5rqVbnWru+uSn/ACw+yzj/ANkxW3pml6ZcQH+2PNvpizYEtvIu1PQDbngd61E8LQvZ+fpPiG/1q8TIWEaiIQx9GX09qo2Fh4liuHudW0OUXLDa97LcFhEg6IiL/D/nNK4WL0Ph3w/HLH9ntru3cjKhGmXI+hHvVS/06G1R1s7k2YPC+d5lwzg9WwF4/A1eHizUoEEen2lpNLyN1zcBR/3wuTVWGfxF4mt72FPEVs13DFlLPTUKop773Ck59qdwsRwaM4s0nutYgiiKndJKjRhgOh2tg5rK1RtCuY4ki1rRjLGMvI9vKRnP94d6tWHgm3itobjxLNZNOx+Y3d47s30jABH0q5bad4ehu7jOnRxQxPtimFoSJeOWCgkgfWlcLDdNi0uV5bj/AISjQZr5oTEGWMRkqRjGWIyParNl4euPsFtbWttY3oBAlaBUVCvPOAx9ansdMguJV+y2su1s7RFppAX3LMBzV+ex1O1t9lhYRIwGPMvJwn44FAzAu/DYh1F457GBY5VXYXhfKYJycAHnkUuo+Bbm6QRw3OpzCUBVMdtsRBn0cLxT72LXTuGpeLNEtI+CYra6KMP+BYJzVX7To8F0DJ4naVSoBUXM87BhnJ4TGDxSuBlXvwtvLJnmPiGxiUnkuHDD8FBrQ0PQdC0ezkjvLqbU7iZgUmttNfdF7KzCt7TNVsr/ADKjl7KP793PbNHEv4vgk+wBrOvPGYa5ktfB1o95dHg3c7BFj/3QSAPxosFyXWbDw0NOaTXW1jTbeNAIEklVJJR3CxjO0fWuWvNZu47dLbQbSTRtPcY+0TvtuLhe5Lnn8BWlp/hu+vZhqGpK9/fljmeS6R1Q+irntW9beGpJ2SW+jeVVB2m6ZWUdu5AoA5bQZ/Dl7aA/YdBt9pOZNSnknnlb1IArZlAt/s32K18LFbqUQx406QZc9MbsVu79M0aACK/03TSgywhEJb+ZP4Vy3izVEufEumwz3+pXUNpAbgS28QaXcehwMBQB3oA6FNI1u0fe2r+FLGRvSzRSPzNVE1S/8ol/HllsyeYdPLD8SBwPTNYEd3anyj5fiJpJxi3kkVGLuenycnmrktnLYWRl8T6pJpVq2CljHseecf7ajp9KLBcl/tuOW5FvJ431e/umYbYtP04K3H1/rWpeXGlaNbrca3rOtPOT+7tJ7seY5PqqA4/A1zuoa82kwx22i2kfh22uXG+WX5ruVT1du6j64ra0S18LWrXEtnqb6nqBYl7yVd7ovfk8D60IbKVp4i1PxDPLpOmXC6RYQx7nUKzzMp9X9f19q53wzcxadq+oWV59gQqGJuru2M78cFc54B6109nqelW2rGG2Sd7a4Lb7txtjmbsieuP72fpXO2/hXUP+EpknvtJuJNLTLXEsj+UhXHXceoHt1p2Vidbm7YeJXms/Kt7u6uPn2qmnWCxxCPtknJyfpUx1PVp5RHBLr8aYywt4UaRfxIFRJrngTTp5ALJri9J27bRyIznsrEgYrSOu3Udq0MWo6T4WtXG7iQXU+3t3wDSGQG4lgiMtzpmveRCMPc6nqQgGT32jn8gagN14evCsFu+qatdI4ZotMnkMePSSVsDb71mu3hWa+8+61nWfEd4TxhMLn2ycCuqsJdTu1kTR/C6xowwft11s3H1wq9KBmJBe+Iry5mTw1o0GlIpKyXTyNIV9gW4P4Zpf+EB1zULlLvULqbUpRhg12/7tT7ITzXV/8T20gJ1fV9I0i3Ucx2kW51HszYx+VY8/xJ0mzItdMF/rE4GBIf3hY9ulAFYfD7xSJGa1v9JtQ4BYxwlfw4FeuV5UJ/F/iCIXN7Lb+G9N/hM43SSHt8vp9cV6rSY0eIf2D5N6bu1jlN4mED3M5lwD15PAOOnNWdRvtU0Hy7WNHeB0DyJNPnljyQ3B6dBVKwtNY03zYYbjymnx9oilkVpNp6HrjHYY5rQZLooY73S7y0mwDHfWiCbYOgZlY4GfTNaGZTur6+vrTVLe2gu3t9QSNEW6kG1GA52k/MT7gVWHh/wkbZotVNzBdRYEksaPFFnpgZH60640i7tL23n1G9068iA+Sdpdkw5yCVzWpDr10reVAP7UV0Jb7EPLVQOzK4IJ+hpWHcyZfBnhG11JUu9Su7WNQGWK4G1J/ZZAMY+lN8X6Hr2q/wCl2r2DaTDEkccVtdKI4wOASpI611lnJYXmnG31bSJjBMcBLiBRt45Iw5/SqUfhfwuC0cen3loN3mEidTFIR06k5xSA8omt57VN7E71OC6HcFPuRXW+HvEXhqEw3uoS3yasQUmEKAwyJ0KkZ7jvW5DoNvo+pLeWWq3ah12klYZk+hG4H9K07ix0G6Mc91baBcu3BkEy28n4qCRQM5qfSfCkOivqCzaxdxTF3h23G1S3ZG4OGHfrx0zV7RJvDDaTBA2uFrhsNLa3Ss0a/wB5R8u7p79a0dP0zwvAl3A0s6xSAo9vJOrwt6Fdvcdj1pdNi8P+G4CunE3csqjzFYmQp+BXP60xEcWj2NtOZ9I1O6hh54tdV8oKP9xx29M1UF1KfHkttJbJqW218tIpWDPMuQT04Z+O1acMcGpanbp/ZKJpyq7X/mfIFBGFb5gAB6jNYNzq5v71tK8B6bG1yI/Kl1OFChCDshJ+RcfxE5NIDR1Kbwnbq/neGri2neTybl4wGWDjP3slNwwOM1nx2dvdzXdpDNfJp6IMTSWChQT2Yqc9PTrUekLLoksNhcWlreamqlo4NQvQsSHPJEYyM+7HJqa10bxrLfXE2nTwWsV2d08cDMYwR0xwRRcdjD0vwHeXd46W1y8W1jteWN4QV7Hf2rrfD9jqelGSK98VWiSAEAWkj3Lj6jGKx5/h/wCJL+bZqvia1RmP+re4Zm/75Aq3qPhS50TTzDqvje2s4WX/AFMFt87gdOBhvzpDOnj8S211vtrOKbVblUIef7EpIPv90D86oKNXFsVXw/qTWhIJVbiKziI/2gpJI/4FXI2ev2HhZWXSbe+upWORd6ixRPqsQ6/ia04Rq/ia3+1ajp97qiNzGb26W0t/oseQSPemIsXGp6Jb6nmHTtHvdSfkJbMW8s9BmR2A474rahutTmEUU3iFLRpflKWcQkVWOcDcAcDjrXIok0WsPpFvb+GtNuuCAWLg98BhnJrTn8P+Lf7Mnka/DF5EWOO0Xy0Tn7zFguQBzxTSE2aFx4S1GZF8zxPcxDOXJDYf68jFYuoeBdLQq1340SKQjd5Uo3nr/v8ASrGo+EbG3h3av4yt1bd8zMTIzH2UHqajPh3QdBsze6pqN5HbzKdsT26xzzD/AGVJJUe7YosguZ1v4N8PS6glvaa1LqF07HFva2hk/Ek8AfU4q/JH4f8AC18tvaQvrWtEbRbwj5Af9srnOD2HHvWafEeqarbCw0GzubLSd2wi1QNNIv8AtPxuJ/AVo6FZ3OlTXFvZ6Fq88pG6Rlu44nP+93A+hosFx1/oXjLxNcmfX4YILSLBW3uLgQRqO3AzT/stlYK8J13w5YDj93p9s9zJj3Oau3OkxTTKbrw9pyFgCpvtReRjn/ZXrWtp0ul6cj2dpdWURPDpp+luwz3BfnP50rgcpP4i0m2UW8WoazfzsxKKfLs4x69cmoLCN/ENwsOn6Sbght+66unmwo7HAVcfjXSXHiHSLfUQq6bq95O+QiNZhFfHpkVo2uuTx2Rvb2xsfDtnjLNcSBpZF/2Y1x+tO4WOfGmSo62l9JF+/bDwafaqoCr8x3Mc5HQcHNRabpMkaXuteJrqTSLS4YsLRMLO6gfJjuAPTFasnjHW9ZJj8JaW8NseDqFxCenTcvHP4VjTeHbe21uObxK9/rVxNEQlk/M88pPBVVJ2IPViKm4y/o82p3mnSR+Eoxo+lRkvcavqMgaV/Vhnp+QFUtC0Az3kl3pU013LuPma/fx/Ih7+QrcFv9pulTarpJS2gfX9a0rRLKL7uj2ymY/RhnLN+lWxPcXGH0Pw9q+rOoAjn1VvKgiXttj+UEUtB6l6y8C+H7ueSW5tJL1kbL3EkxlMvrubIUH8ahv7vwlpqNpkOLphLuSx0yPzCB/dcr97n3pkvhPxZrKhtdmgNqDk2zz+RAPqqA5H41Pm20a3jtLbX7a2kbg2uh2IeRj6A8n8TQA1tQ8T6pHv0bwvBZpDl0n1UBXJP9xTgCsW88OXlwn2jxZ4o0+SQgt5LztJHGB1wi8Nit6XwyNRhS51U3Ftbg5E2r3u+Qg9cICAPpmo7nWfAnhcShIra9uCg3lI94YDoBk4FMDjoLHTby6EelWt34hULu2Jb+Su4sRxjICgdia6q18E2drIJntrfRoT8xtLqQXTt77QOD+JpsfxEnvbfy9E0GZLUD7xZbeJRn+9/wDXrNm129luxFceINOsVf70OlQtdT/7uSMZ980WFdHaDVbbR7SP7BpKMFHMzRpAgHcjdiua1bx5PJKVm1+zs1bIEWnobiX2GeADU1j4Nt9UVbi40jULoA5F1rd4UBHqIl5/CtltW8O+FLfy4IdLilj+VniQYJ9up/WhId+5yWlaCNfkN2dNuHtWILX2tTMcnuEiXkn9K69mn0qEr4c0RE7NeXCCGNeP4V61zeq/F8RW8g0yCI3BHEzKcL9BXJz+LvEmukmOWeUodwKg7R9SeKevUV10Oy1LQbG9k+0+MPFdxI78pBbsIwi9s5969dr5cv8ATL5mNxc3C3kzHDLCxlYfXAr6jpSKieJmx1+NcLeaXDGD83kzquPfJBOarHTElWY6r4ktDLn5EN87RqO+QoGTWTHa6NHKUaGxkZh96XUHKL9PkHNXYF8OyzkW9tYSHcEVYkkkAbueF59q0MytPpOh3K7J9eRxwCLSxZmJ/wB4moobbw3b+Yom8Q3SrxhB5Y+lb9r4b0x4WC6ZcwiRfmmuZTCEPqpYj+VWY18OnyI72aK6njGxYrMPOw/3iuAaQXOevL7wtLeCMaXqySBeYo7tgOB6HP41o6HolvrOn/atI8HyXNtuKh7rUD83qAMitgaToen2MzQ+HphFICXlv7gQ8d+7N+lVR4w0y1jjjttT0+ySLComn27yyY9MnH8qAKcq6hosTiLwJa2yTPsPyyTfmRn+dSxx6sAG/srw1ZqqgjzkUN14+Ukt+lP1jxvb2lsGurbV7kvzGL268vcPXy1HA+prH0nxjqt9ceVYvpemFj/rpYfMfnoACGJP0oA6m2XXJlcDVEEYPyiw0kDI92faBUj3D2NkL7V7+8SyBIM0kkaPIR2RFU7vzxWJrkh0iWGPXNcu9f1KTBi0qLMce49PM2nkf7Ix74rEeaS/vZbvxRp97eyIimG0izHFGueAMA/Tb+tK47Can4uk8TS/ZGa5s9ChYuYYFMkj47s3dvrwK1ra9sNK0GTyfCtzJZxneZbq88stnn5gMFh6VqxavqdppStc2OjeHtMkXaBerulZcdox8xP1xS2Xia91h5I/DWl/2rNEAr317GscMfHBVMn+dJjRl2N9rmqQLqGj6ZpGmW8uds3lZKjplmfNRxz3t7P9mvNd1TWLvdgWejLsj/4FLgAD8KpeI9L8U3UZuPEOoWsETsRGnngIfoij271l6HpOqXM7xw39rbWa/wCsM9yYUYd+nJo1DQ7q30DXIJCk1vb+H9PEZZ5LWdJrlz/dLOev0qkPCVkzvNaJdTXJI3vqGqQozL3OBn+lZ/8AYOn2r3b3HibRcTR+Si7pJfJBx8yc/e/xrTtk0BNPt7H7dbXzxqE8yPSZXeUjnJOeaAGPY6LHKy3mgaXLKg5kutc3D8lH6VONS0+GNfs+jeH5EHCg3c0uPp8hrUtriI3cOnw2l5JMUMnlxabErRr6sCTtB7ZOTTbfwYI9TN62n6kpc75GnuYokTHfavb8qQFVtea1QlrPQ7HBwpFtMe3HJj/rVO1hbxJI7NLpdwsYzNPcGeOJfqTgfgK3LTXbcSN/Z95ZwWqyYmu7+7DLL6rEp5/4EcfjRqvibR5o5FnvdMvYlztt7eyeTPtwcfiapCOF1HxLoPh+UR+HrCwfUo2P/EwCbkQ/9M1YkfRjWel9YXdx/aeo6ne32oPgsTArCNh/dJbn8sV3FhPBdusg8O29vZHkzx2i4A9SScc06/8AE3hyzSW0XTPNuCMhbdFOcEZyeg6c89xRawJ3M6z8SeN9UVf7PgSK3zw8yxxZ9Dgc1Zi0nxVPJdXM3iCzsGXEc8uRhjwepHoRxVqPxbNNJf28kFjaSRxgjy4muJkLYK7QBt4Ge9WLE3N9pxi/s7c43PLf6oVSHnjcEUnPABwcUuZDsF1o0RtbCfV/EcaCwPzPb7Q8vfk8+3FM03w/bWWmTXN7rlzBprvJcDAMKvkkgKDg9+tZEXiK2tLsWPhqF/EGrOcG4aEeSh9UQZwB6k1avNEsLW4e8+JeurdXHBgs4ZSceo2AZ60rjsQ2mvv5zw+D7KeZCMG/1CYlR6kE9fwqaw+H2o390dU8R6tEu0ls7Pkj75Bcgfoaim8TXce2Pwn4QniiQYinuIGZvqFPygVkalpmratHDe+I/ElpGDyYZ5CcMDyvlqMYHTrRq9hOyOxi1rRoriODRoNU8SajCcIYXIhj/wCBcKB+Bqrqdt4qu0la5vNE8NWsnyzFJw07D0L4J/I1zpikijXOr3f2ckqqjFlCEbPOPvEDtwazpNb0yxt1Wx05dQmtziO4mRiiN1JCnlj7kCiz6hdHbaP4e0Tw7ZtftqXnyZwZo4gHkJ/23z+gqpqHi2G6dYraBpVjlO0S3JSJW9ducyH67R7VxkcWveJ7rzlF5PcAErF5LBcf7PG2r1l8L9e1RopHNpZRyHJM826Rf+AjvRp1Fr0Nq78d29uyq2nTahes21GumPl7j2CLx+ZrnJNb16fUrxtO0+O0uuVma3Aj8vtjJOB+dd/4f+FtpoGoQXl/rc1wd37qHZsQt6nOf6VXkn8H6BLOtvZqlylwS8lyGfzefmIGefYkU077Idktzg18NeKNbwpimn3FQFM24fnkjHvXVRfCedbwGW5gtIXAYIRll7kfWl1L4qxgPFp6yIRkIUAUAfgK5mXxF4g1qTEdyYY04Ms0gQfix5P4Cna27FddDvF8L+EdHVLjVby4uGUH91dz8L7BBxWZf/E3S9IHkeHNOtrWOMbVcRqCa4h7TSVdn1nWprycHAitVJU+vzt/hVk+LtN01CuheHbK3kA+S4uB5sgPrzxS0C7Zbu/FPirxUFSzhvpY+whiJB/4F0/WoYfBGosTNrF7Z6YpJJE0gZ8+pAPFZ15468Q34bdqU6JwpSDCKM+wFR23h3UtSLTXQbywgdriZsIM9snqfYAmlcdjbj0/wXpEQe51yXUJl6x20BIB9iSBUOoeK9IUJBpOmzGP73mXb7mJ7YVcAD861PC3ga1fTbu51iDymfKWktwWjj/3yCMn24rS0nwd4WZIhqM0+q3FqRGVtEYRyADgnA5/MUahZHJxeOPEV6FtdLItQgztsoBx9eCa+lK8wm1afRLT/QdIstHtHY7TOQjvz17mvT6Tv1KjboeEDR7W1bzI/C9nagHJl1q+GB/wFT0qRdWSBtr+IstjH2fQbE8jsPMxWZe32rWyBn0K0td3QmBpNx9MsSM+1Q22vX00yw3yXgDFUMKOkIOTjI2rniruQaUkj3Ll7PwvfXc3/PxrE5OPQgMVFJFqWpzRCO/8QaNoFugP7u1Cl2P0QH+dY1rBLf68JVsL3UrBJ2RbcSsytjoMk8mu+g1ezsoFjuPAt5CEGCVs0f8AUU9Qsjg9Ru9BhkjKTya9dO4VjcyvsX3VRyaR9fuvDylVFtHdocRQRwr+6HZnPOW9BnjrWx4v1/QXlisND0uxt9Qdv3l15YHkd8Ljjd71QsLfS7XQN2saY0M0ybItu5rq+YnlgD9xPfFS9R7HO2wvZp21K42zDO55Ln5lLHp9T6D8639BvDa20dr4X0+a6166Qi5vWXP2cE8pH2UerHmoLrS9Y1GKB9S+y6Np0QxAt23lqi98JyzMfU1ct72zhtGt9KttS1kYAPlRtBbfiB8xH1IosBd0GJPC14893qlvLfzfegsYzd3ZPdS/3Uz+JrV1Xxf4g+zlVNn4as26yXTiS5k9woGc/gPrWNo0l3q8otvtsemhmI/s/S4VSTjuZD0Hvk11K6H4M0YI12NPN0eZDd3Jmkzj60WYKx59PBFKBf5udTldwpurx9pcnuIwWOB6kite08KwyRGOHxFKHZh5yWFtI4HsMlcH612jeMvDlrB+5QTI5Cj7NYtz7Zxyanh1e+kla8tfCd3GJNu9ppFiDgfdyM9fwotYDj4PC+hJJtuptdvZmcQlZQkQLHnjk4HuK3R4Y8M6aI5X8LlyxwrXF2WJPrgZq7Nf65LqTWbtoGm3SILgpMfMMSk4yxOME56Vcgs9U1OJvO8Q+aqjPmWloIo0+jtxRoGpQGoaZZXjvFoFtbAAAzMpWIfXKdadeeM7KHT7i+aeIw2//Ptc8s5HCD5AM8c46VBf23h+2juIvE+pXV6baMSSRG6MhOThcKoA5+tUprC0vIrefSPC9pZpEcwPq9yI40HXd5QJJJ4656UXQtTIs7W4u9UuNS1PWpZjdBXng02R1ZG/hRnCkZA7VfvINGNmlncSXsFtI5aYtflmOMZ3/Lnv0FLDb6ytzI194ktms4kLLDYw7FVmBXIBC5wCeprKj03wTpd1L/aGtX95KgBOJBlieoAXdn8+KQGhBH4Mjhjg0d7qaaRmRXVIwVK4zlpDgDB4wPwqvc6w0IeKymsbSNTh2ybqVj2HyIoH51HPf6FPo2pro2gS+VB5bRCVfmyc5kBP8Q/rSW3i/U3aDTNB023jljh2hFQSyyMe5woH58D1pXGXLC3XUBLEbPXddnyu9CPIhT2xkADk+vSpdN8FXgdnTSLNbENxNfzlgqjJPyr9ccnnFWJ9Um0bD+LNZkvtQCjZpGn/AHQewkI5P0rP1EeK/FMKtd2kek6UmfkmmFvEB78kmmhM0ZvFMNjNNY6Sh1O6ZstBaRhIkwMcv2XHbP41hz6jbXKBPEd/NfEnI0TSgdqnsHf09hVyDQdPt7F/7Q1SeWxi6x2i/ZLZvYucu/XsKng8R2GjwhfCWgxXMsvy5XAH5ZLn6naKBlRNR8V6haC30XR10LTd3lt9nCwn/gUjc9KqRTWmhXwNtdWZ1AEhzBE17Mx9dx7/AIU2/a61OWMeKtXecohdNOsXA2H0Zvuj65JqW31i0MZtLDULfR7NgPMt9Ntzc3EmP70mBgn2NNegnqT3mp69flWv9WmsoGBYLL/rnX/ZiX/2YiqdvFaJMsalbaRxiOe5AmuHI5yoB2p+Oa1tH8K20139oj0TX7/d/wAtr+cW6bT9Mkj8a7NX03w9aF7ybS9NRR/q7SPzH/76OTmnzPoJRRw1jZXGpXZRdFv718hWvcAZ9eZMY/AV29hoOqfZj5lvY6aoJ2M2JXX07AZxXP3vxPs4FkYASOM4Kg4wOmSTjp1rmv8AhKPE/iyXydFtJ5BnnyQSqn3Y8CizW47p7Hf6teW2msYtS1W6lRUX5o5VijY+mBzmuXn+JVhpCMunxO7Ek7yQAT9Tz+VYV94Ti0pGn8YeIY4J2G4WlofOmz7kkBayH8S6fZlIvDmkQwvtwbm5H2idj/ex0H5UrpBZlvU/Gut6nuk3yRRk8uqkDHpk1zVzdzSv5kkjO7cFicmtFdH8R+IHaQWN/cljnLRlEH54Aq6vgW9WHGo6hpOnyFgSs90Cyj0woNJyb2HZI5wTlCcDqKl8qa+2qIwoHdifz5roF8NaBA6pdeLopHJ/1dnaliT7EkVbW18LWpaRrDXNWZPupM4jQ+/A6UWfUNOhy0dhEHxPfKpz92P5jW5b+Ep9QULp2j6nKpI+cR7cj/ebA/StiLxvJo0SrpXhbStPyMh2UO/5k5qvc/EXxHeq3n62lmD/AAxKM/TtgVXyF8y7ZfDTVrURveTadosW7IM8vmSnvzjg1oynwxp7B9V8VXGoSwZZYolCID7DBGa4S51sam+NW1G/vmX7q+Zhf0zT4ZHlZDpGhruXGXMDOSfqeKAO5PjrR/LP9maLd6nc4+Qyh3Htkk4/SqE/iPxPcwzfZpbTRoWZZJ5GIjIYD7oA5PHasX+xvF2qj5bG7jB7s6wqPwGK3YPh3qUqxPqF26JsRTDbQmVyQuD854H15pbj2Oe1M2eo3QuNY1+5uFGVUQwkkD1JbA5NfSteUQ+H7LRNoi0y18zH+t1O6Ut+CjP8q9XpSVhxZ8xQeJ9dvb6KUaql28LBkS4OFyO+3p+dbsXiae+voW1q00YXI6vNHyQOmAjV18ngjQ9Us99zZjzQ2PMjOwkfhUlp4C8PRyMi6emI9oBLEk56kmrUSHI57RNOs75JGtrWPiZ3RbVpI84HUAt09zWdHLc3mpz6V4c1G4WVgxvLyW8Jht4+4Qcc9v0HrXdyeF9JEFxZxWnlQ7fm8uR1LD0JznH0rmJ7i08PObfTdI06NXkAZmjZmP1JahroNMLu58NeCLGOLSbaPUtUMf7sFPMwx/5avx19FrndNk8Watqct4kF0bu4wJbx4trqn91S3Cj6CvUtJDajbC6lfY3VkijRQ3HfAyfzrn/EHjXUtHeSKwjtogr7QxQsf1JpJajuZtr4N1q3ma6bTrOeXOTeXzNcuo7HBwBWxfeGvFF/AY9Z8Tpa2zrh0ikSBNvoAo5/GuITxnr/AIg1i3srvVJ47eaXYyQYTj24ro9C8D6Zq0WoNqEl5cPG+xHknJKj27UmCMweGvBmibm1DxObtk6xRZGfYAdfzrY0/wAR+G9NthHong26vn7SvbZL+/OTXX2XgPw3okay22k28kucb58yHnr14rD8a+LL/wAOXX2PSUtrdS6w+YseXCn0JOP0pXHYlj1fxrfxgaZ4bs9IjdtySXbhT+C9c49q57WPE174WuH/ALU1ddX1sHCIvFtaZ7n+83p0xWWNb1J/CLazcXs9xqFxK0ImlcnyVBx8g6Lnua4Qu1xeJ5rFi7ck8k0tUGjOos/GA0xJbi3sIrzVLl9093egyFvZU6AU6617xV4tjminvZgqgbLZdsKMMgEY46ZrU8GeCNL1m5YXjXJVRuAWTb/SvS4/Bfh/S5ke30yFpSuDJIzOx4wep7im0JM8UtmtbRJrfzvtcgGZPKcsZWxjk46Dtg+tWRLdXEgOmwX7z7BuEdqxCkcAKW3HGK9E8Ta0PC8hj0rS9LiUKCM2wJFcw3jzxBqMsEX282qSRFyLZFj5+uM00hNkUGh+IJNORYNAmupppCZvPYsVA6bvmG08njAqF/D3iaUGBrfSrCNj8o3xqQc9guWzW74O8MQ+IDd3GoahqbsWLSKt0VEh9Wx1qLWta/4RlHt9G0+wtT084RFpOf8AaYk0LVjehoaT4B1DbJda9ryR2zQlGSJdpI+p9Dg9KdL4h8K+H43sdNknnlYDzZLNP3kxwB8zDkfhgVxmlPc+MNS8vVb67K7sfu5NvGRx3rd1KT+w/EcPhjR0SxsmjDSTQqPPkJ/vO2TRZXC7sSz69faa2NP0y28PwyDLPJD5924PU7RlvzxWLNd6hdXCvp+lXmoXjABLjUW8zac8ttyEXt96u3Twzp2kaTd6jHHJPcxx4LzyFi/OfmPBP515he6/eX9xc+YVjhj4EEWUjx7gHJ/EmnYVzRXRLnV7wtq9/daxdg82lg2UjJ7PKRsQeyg1rNopSD7Cup2WlxE4az0mJridv96TqT+IFbHgHwzbeI9HjfU7m8e3XpaRyiOE/VVAJ/OrfjfWpfA+mWcXh22tLITs6uyRfMQMY5696WgalbSfhpo8G17u2cRn5g+pTjc3/bJSP1Nad54m8MeFYlFilrKwyDHDEADj0x0/HNeTX/inVdVcS3VyWZhyQMVlI+9iZFDgN0PQ07Jbiu3sd9qnxJ1TxFKYdOtJXcnCxxBnwPoOPzptl4C8S60/m61cR6VbKf8Al4cbz7hQf5mqtnPdQaOr2V5NZB+CtthBj64z+tcnealezSyRzXc8g3fxyEmhvQEj1WHwv4K8OwJO9zFqN2mGEl1JlPf5RgY+tVrzxJaXsBtNOutRksIid0OlW4t4QDycyHtWB8OfC2na0HvtSR7g2yF0gdv3RIGeR1I9s1k+J/E2o6rcy2kkiQ2cWQltboI4x/wEdfxqVYp3Fuda0G3b/QPDiyTbsvNqFw0xP4DAp8Hju/EyxwtY6ZCwCs1tZplR3I7k/jXMrMIE3+VHIeg8wE4/WozIZSu4AZPQClzD5TtbzxdpGIkni1bUF/i+03hiQ/RFHQ1ZfV47OyivbDwtp8UMo+V5sk5/4FzXFRahJpyb4Y4TI5xvkTeV+meldh4H0GLxZNL/AGpd3jbgCdsg9fcHH4UcwuUx7nxNqN7K8LCzhikJ3LHCgwPQNjIrOimluUMX2u4kKj90kOW/PFevax4J8PeD9KS4s9Lhu5pWCs16Wk49gCBXI3PjzVLBNmnw6fZhcY8i1VSPxqoq4m7Gbo3ga8v8y39tqCQDG0KmxpD3GW6V19r4S06xjSS40bSLSJl+Q6jcF5eOCSo4Nc/Jqep69pL3GoareyNbrvRRJhcn1AFZWrQxW7TbIwTH0Z2ZjyfUmqsLmO7vPEHhjRrg26T26FeG+xWKsM+zE1mXfxQsLeGRLGzuJHJ4kncAAfQAYNebTTO6ZJxg4GOK09I0S31LUjBM8qqcDKMAenuKlspK50s3xV1ieR3sobSKNeFMuDtH49aztR8a+JpppFudbWJCQNkbED/gIAqTXfDWn6BJAlrGZCz5LTnceP0r0zwt4N0m4skurqEzyMDw+ML7AACheYPyPHdNivbmSSSGzu9QZ/4jG357jX1HWZbWkFsoigiWNEXACjFadS2VFWP/2Q=="/>
          <p:cNvSpPr>
            <a:spLocks noChangeAspect="1" noChangeArrowheads="1"/>
          </p:cNvSpPr>
          <p:nvPr/>
        </p:nvSpPr>
        <p:spPr bwMode="auto">
          <a:xfrm>
            <a:off x="63500" y="-852488"/>
            <a:ext cx="3286125" cy="17907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42342" name="AutoShape 6" descr="data:image/jpeg;base64,/9j/4AAQSkZJRgABAQEAYABgAAD/2wBDAAoHBwkHBgoJCAkLCwoMDxkQDw4ODx4WFxIZJCAmJSMgIyIoLTkwKCo2KyIjMkQyNjs9QEBAJjBGS0U+Sjk/QD3/2wBDAQsLCw8NDx0QEB09KSMpPT09PT09PT09PT09PT09PT09PT09PT09PT09PT09PT09PT09PT09PT09PT09PT09PT3/wAARCAC8AV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QHjuF7Zdv2ia7mJWOG3kHT1YjoKpw65epDKZ7c/agxMSv0jUfxMvXNcwmvwyxtbm7itrcAkxWUYiWQ+hqOOS1twk8dncMkjEpI7b9x7gfSui7RzWTOm0jU5LFbyaRbcwyOZPMlcKcj2H8utKuq6hdXW6N7WJRkxs8mCV/vMP4VHv1rnJ5ftTKIiFYc4JweTU10sQjWK4jaRQAjHcpYcc80XYWRsDWrmW1ka6uFuEQn5hJ5UUh9AOygfifpSDxQXEaXWyaFCPK2IwTcOQqJ0A7Zrn30ea+RfJWFDtCiINjaPUduaiudMvbZfsc12Idrc7lEhPvx6Cpux6Gv/bV4t/vS2lLLlXKMojXPv7e1X59WhcjzCjy8DEUhbf9WH8q51tO0qwthE2rK83VmaIlvwWpYra0i5k1KWaPP7uMW5jT8R3p3Cx1p1iGBIw9xZRRKQfIhVmH6d/5Vm3XiiRJHbTBIJpXyzhSzFf7vqAB0rHWJ7aVZLe6toDvA3rbIoAPvUk8uos7NpOuyox4kkDDk984p80hcsTZ/wCEiv3sgILWOCKPGxXV5CT1yxPXNVLfWrq1iUXs9wWLFzFZQb8seoJ7VhTW1/Ddxz6l4gbz1PBgLM+Pcn5R+NWjqzSWLRLeXTuwz5kx81gPbsCfalzyHyRNm61/UHgDRRPaxn+O4iZmPpweB9azJPEluIZV/eXtyRgeSg2K3t2/GsmWP7TFGF+2SyFTiSTCqvHcfWs8Q3OwJJY2xcnl9o3cHvSu3uOyOjg1ttQMNuEkBkwSofl/XLnn8q6yxnfT9OC20FhaRqcgCUf17/WvPBNJGgRItrtwZIsA+w4qJZPspw13NIrk7laMu+en0pqTQmkzuJtX/s5Rbvr0cKIeVikXcQecDb3ye9EMlnG0MmoX2oOkv+r88Fyx9lHWuSstQfSzFJCt287AnL2gJUdiPStCC/W5uTLe21yZJPvvcOU3fUDtTu31FZLobV9qFhFIn2aR4NsoJuCN/HOQI+341o2V7plwiumrTajOpIDMNpj5/T8K5G6hskhdofsNshYguJFLkeuW5xWbMNMj3NBdTSKrLlxh0H19aOZhyo9CvPEGlQRsLnVZEO7YEgXznz/vDis4eKrO7mEOkCWaZuGmvJd3l+rbBXMwSSX0ruHgcoOAz7QceijoPWnXP2q4hjSKK1SMNnan8XscdqOeQcqOs06/+ySyySlZ3KhhMIWDY9OecfpVyTxFFhhGs7lT8xEaqAfqa5OBRbWbIun2u4ZJdS6nFNt9VlhwCUgiBBDBXxntyOpqlUkhOmmdUfEUQVi4kjVeryTIFq1Z6xa3Z2xzFjjJ2P5mPTha4yTxFCZA0phNxGx2SeUWLn33c1DdeIDIr+VGqM33jExG40e1kL2aPQJtXgikSJYZCx6mVwgHvgc1Qu9Rkh1iC5kkgZTZn93CGCsN/Xc3ORnvxzXFafqUVs6hnChh1kX7xPUiriahEJtsbztgMrlXUKwOD174xR7SVx8kbHfJdwyABHEsgHzCIE0RXImj3xqzj2IrjRNezooia0iL5DGS4OZPTpx+FWbS51S1fypfKlj6H7PMvJyMcdBVqq+pDpdjqmd1GTGUH+0wFRm7hX780X/AWBrnReMl5JG1s6NHM2+RtrDGfzqymtXEW6VNOYxHhN4EYQ+rE+vp2q1WRPsmbX2qHGV8x/ZIyajWWUzyqsEpBKlQxAwCO4qst/eXDqymARlMs8ZWQA4ziqdvdSahOLiFry4tTF85OIgHB7kdBj1p+2jcXsnY2T5yAGZFiH+01PALEADJNYkOpWVsrxxRx3V0HJ+aVQoBOQd568HtzRNfX11/rlCRk4WOKXYrD3I+Y/jT9tFB7Jm2RtYg8EcGlIrKtpJoV3FWES8+XHsVWJ6ZxyT9auXVzcW1nPctbLtiQudxPT61ammQ4NFjFLg0xPPdA2YMEAg8nNBW47yx49lqkybDiKTGKFSXPzMCPYU4rTASvQK4DFd/XHi+h1YXqfMbzJFf/Z7OOF964cwwAD8cURsiLNF5UqhYnkJMnyhsYyAOh9utbEn+ixybbrUIWOdpufLfd+GadpN4y3Cobu7R2x8z2qnk/wB1e1YmhTtr2QxCBraIRBSy/MX2HbwR6c1Al/GsUUkkcse9SJXMAVR9Gatl71bWL5ryR/PaWNI2RsH2DYxVa01X7RZtALSzuEVFcRNESHI/vZ6GmIq211PcWguFjaeIg+WgQAH3J6Ci2a/eUoLKWNCDtAcFs+g71pnxE0UYEmjaN5anYiwIHdm/u5Hy59u1S3VxdXLCGW0sbG3I8zEboHY/7TKcr9Km7G0jMhskkjMn2UtchsNGrZKn/aYd/brU1w00UaStptsI2kwY7vKjbjrk1ej1YCF4bSa3UNC7AwbiNw6qMjHHrVe5Sxt9sdrDb3E8uG3SwryT/cTPP1P1p3YrER1BmiSS4hFtHIuI4rV1klnx/dX+7/tHinLeRo4e+eTK8JFAhIXPY55ZvU0j3cemWga4spZZZiT5qs0gVsYG5x97/dHFVrfUftM7MsjG42hWfbLnHpjGBS1HoX1uba2myBdqJuUHknJP0qN7xCZW8nUJFY42fZySB9TxUeIreTy/tbqpG4xxuN59cA1Qu4rKSQLb6RdyMSSz3DnYf++adxWLozJZkyS28LZG37SqhwPQheooW3ba32rU7SBSucrGqHHsfSqIjuLdkNro1qu0/MIjvLfnzSSWuunUROuhSQW+MiONMDHrk96L9x2vsaVtBaxIFimtip53t8zn8qr3MFo0nmO0jN0/d5xUccrOWknsY7cR/M8rSINv61PsingE8ckkoR9r+QQdxPYkcUySs8DyvGlrHfMzdpwQh+uKtxWlw8nnQWIkAGEdnKfXPanCzuksyr2moKszYRXkKhuc7VP86hldopXtpE0+F0OAlw+7k9c0ALJbSrGWe1WM55PnIf0Jpc2tunC4lPG4SEEfQDio59J1O8mjMF9pacAD7MwU49OKP7C1DzB9s1yD/da6OR+VDGiKSC2miPk6YGfPBKDJH41CsMiA/wCiFAOpRlB/OrV7pyraiWG9d4ojg8F8n6nmmaebO482G3iuHkbBCKi5Pr1PNAEpgSCFGuJoDIwzhrjpjpuPX8qhe6knlWRbu1ViMBfOXYn0Ga0xp8ctz9pmtH3RjGx2jXJ7jrgGqJ0O3nZ3k0+zjUno+oxjH4KaQylexXUTDzmtwcjmNj/Sq0lusN41uFkMi9WSXhsjP4Vq6lZ6bNdNJPBF50m0FIr7ggADp+FMuoLfUZzcDTNPLnaojFy4BA4ycfhRdoNGVZra5M0cJWdYwmeWz2z+FMWKznt4pFm1BEbgbVHzkex/nWpN5i6hM8d1FAI1Kqix5IOAOvXHFVBbkwgXepo0SPvZord93PBGccUXAb5MMatk3zu33iwUkimW1vFKs7WYvBLGhYs+AqgHk4Herpk09GKaeWmbGAZ4HX8ahMW9SizWkLdNsblT+OaLoNSJr14mSLybmKNH3xgOTyRnJI5z/KpftM105nijSFFJBlnYNGF7gk9aSWxaNWd3l3jnc5IAP1p1gs73S5je5ijGVQy4RW/v479O9MQqXNjHNEIYmuG+8SgMcIPcjuf5U6/vI2CbLWZ4152gBFx0OEHH41lyxahcmFoYpizqWO0noScdKtHTGiUiVL69kKgYUskaknoT14pDN19M8zVJS0MTLEIk2ABmHyDGBVyNpvNa2n2xPu27XBBHsK53xNdX9vrN75C7RvSNmgPdUAIz3FZ0X9qMGdLVd5wSGiwaaYNHcubiO3ntzbRByhwH2s+R0woOfzrRjKrYtHdIse6E7pmBUgY6+lecWYkadmuLAbgP3kruyrH7+59B3qddTit2xDZymLqPO5Mjf33H8h0FWp9yOTsegaRqPmQQrNekutsqnMgGSDjJ/KtJJ9xOLlevU4xXmtj4hgglVXhjkQfKTggnFbtl4usGc28ZuIIwCzbQMAdz7VtCatZmU4u52O+UDI2OOvB60iTeYgYqRmq8F/GHaNiiqp3ZaUDK4yP0rPttYY2Nk9sPMSXUHt2yMkoW4IrXmVzPldjdFd9Xnl3cpZgeZu5OANp5Neh1y4p3sdOGVrnznpsL3NziCW2hjDgGMptZj6A9D+FTaVNA5W51K6uPMO7yJJJyFj7cIOWP06VUMUVpcqbNorYgEj7MyszkDpnOax9PtrZ52llmuvMZiwS1UHA75J6VizRHU21lHDn7HYwXBCllnvFCqBjsvU5PrUVrYau37y4tXkUNuWOBkWMexUGnQRadcQm4gutUlmD7UiQbmyPU9APrV9tTa0tfOuPE8sbjhYlRDIMds5xTEVS1wmw3mn3c7DPInRdo9AM8VDc3SWcqqYdUjVhuKiXzMj8Kkt/Fl1JKYoJZ7yXBZPPdHye2VHGKBqzI7TXxkvbhF3NaRMohU98kdvYUhku6K6MTXFxEgWNlMcu6R3VjnCqoyCPepLPTYrix+zw2zTIwO8qrLtA6BpBxz6A1Sm8Uw3NrsvbBxGrb0WCZY40PsB1Puah/tJr9lez1G8tAD91iHB9uKYiee01TSJI3t/D17bRbcLMr/aAR7L0psdzqUqs8tvqk869GmVU/Je34Uxr25E4hE/ndcu+CvvgE9Kl07Uog0kN1LbRQSAiRYokP4ZzxmgCBdftoZEN5ZXe/Gd3lZwamTxEDBM8UN3lfvFrX5Bn1xzV2bX7iKJ1g0KzuJIQVMtz8xA7fIuePelstXiit5GvL64jYtuEFpHtHPbPYe1Kw7mVbazqF6GitWkVZCBsjhkVSP94Dip1ttrH7ZatvkODvvmz7ABsflVhdRtZr0rJpMcsAVQ8t1dOY7Yc5ZsdSfT8qb5tre3vneTBbKP3ZkEbRSSKOgTPRffqaLhYlgePR5Gjtp0sz96UbRcJn0bbnPuPes6e0MlzLMhCI5DBLSxkhQn124xmtSafS00mf7LGYl2FQEhK5YMD1bqPerH9s3t/CI4rmMRlAD5McaM3HscmgDKbRJJI1nkmnRcctLMse0eo3kfpUcfh7SzE0r2011hiA4kOCeud3StyG/wBhAS0tGfpkxruJ98mh44dehnRkM7B/Ma1hmQN7soz+dNtMVrGHFb6QEUmDSXZckRmSVnH6YrSNs9xHGtxZWMdvgmPcFC4Hcf4mrZ0rTvs0d7b2roqjGWli+XjvtJ9KoNBayXEgjt7V/l2ymdWYgew6D60hlW5tYbVN8V7ols7c9cgD1OOp+lQQT3ktwJ1160lIGNkNs7ZOMelaL39hHbCC1OmARcKJ3Py/TiiDUJoYT/ZsOktKPmzDIU59N3rQBkXeneeqG7S5luM5+SwIX8jSx6FbRxKyWF0Jz/ejCY/4D1rft9W8TEsn2Kwjj7yS3YcH6YOc1BdanrEcqgPbReoRnz/KncVjLuLG8sI1dgJNxA2oSXX6gc4+laMujTtBE3mW4kBBy4IBXrkk96fLpum6jGZbvWdUllOSwTzNo9ulRWtppkMb5v8AWVjIAVkjZunsRRcLFf7HZBt95duHyWk8mFnY5JwMgY/L0pjPpNzbLFHpWpzjduGxdir/ALWepPuavSvYwlpUl1mW3YhcSQ5wR7daWLXbMusdvaXplOQDJIU2/hRcDEu4SrxyTafdvGOUWQs/H06VMzNKUjitI4I06II1B/H8a13trYDe9vLN6gzOCfxquYEm4h0bUogc8reDH47jQBXW11K0ctNbSiLPGG4Jx61Lql4ILOWPbcIVkikDRtjaGjUbSfrk5q4WtNMgy0cDPjJSa9TCn0IzzVeTVVmErvdaSDIo3ojhyAOB170wMaKeRZCUae4ZesckoYY+tW5IGGnLdpZyxXMlysSxK5cbNoO/9afFcQbWji1KSKR/lP2eI8L6YAxTYJoncys2pOYYWIiFucY/vMTSAS4tpo2uopJIsCY4mkKgt77uuKrRySxiSGS4tnGOGRi2PxHehrSwuLjfHaahErndIJocYY9Me1Oa2MAAWyumU8kgYyM+1FwsLLby3PlRi5UxptVY1TIR243fU+tPnYW+s3MEc9wYbfbCzq4AZhwxB92Bq/p8zWt8XlgVI7VGuijE8kcIOe+7im2Hhu4kj3zWcBkIBklYFiW78dzTuKxRguJ5MN9vlZgHZozKHMYHdsdqvpHfPYyNCvmo8DNFE0G9pMDIIPcU5LlNEYO9td3E4OFjEflxIPcn71JqHiSW6JS8eKKLO1IzNGFVOg2jPalcdh2uW8i39lPcXsMbmzjZ42w2WAwQFX0/Sq73lvI0UNrZsz5LeY13tQ/SMd/Y025vdLvDBP8AZrd/ssYjSMuzKR3IxwDVm01jTbKFWhEsQc/OkGFRv+BHmi4DNR1Oxit44NUTUZm6pHDOYlX/AID1r6BrwX+2ImcrHYTW6Dkurqhk44DE8171UTNIHzvY/a450N01oiFgCY4CrH8cVBZ29zHaGC4tb2MoSBEkCKG75JYjdU8dlrt8pSCysgM7cuRHt7+tH/CN62JC0+laU6pxukctn8jWjsZpGcdH1Ce4aRYcRuQWzIi5HoQp6VtReHGms45pNAimYDYIknKBB6/WlMN6rpHcW1nAGAVfJLKv8qjn0dklYy3U2w9EiVT+rECgXUguNBKKVitTaRZYtHDPnJ7Akcn6ms19KgEkUSwzrK5YgCUgnj+8auiwkVpAmnW8xU53T3EbFv8AgIbA/OkXT5ZbdZb2CwswGwqGQByD/FtB6VJVxi2rWsBjW1fy1PO8h/xzUl/DbxXJtpkmyGB+VwBg85qj9qZHdho6SuThSbv5cf7verVpqWrXl15dvp0MUjDI8oIuAPUk07oVmU7iytQHeO5vZZjnbHHFvGfcir0WhSTlgdGupVkVThGCMD6kDtU082ttlbqbVQSMALdR7R9MGo1iuY48yyajJx08w/MfwoAni8OHyBcLpFwQT5YlkWdmGPotNNnMkhlmslkjI2BBHJ5zY7ncBsH+0fwqK6doZvL8zUo2Izgbjt+mKadTnRlSCa+ilIxysh3fhiiwXI7yLVGkEMVpatbxNhIIx8kZHfn7x/2jSB/ELS+c1im4H+8uc/TNTHVtbMgiGpSNxxHIuM/gRVpZ9WO0PDp7Kcbnli5P49aAuVZxeuZJLoQIEXYUaTC8+g9c1FZz6kjL/pVuGzs2pdHdgduBWlIs7rse0tmXk5huGTP4EVC9mZYE23E0e3OE8uNwM+pzmi4CXWpXMaxm7C7U6E6hhh7kDn86bDeRTyxXlsXje1+7LaADDf8AXRsZqYWqGW1SG8VXBzJItmxZz2HAxj6mrdzpeq6jmO4uLVrRXLKl1aYGfUBe/FFwsZ17BFr10zw2KpKVzIsN1hZ39dq8BvXFTPY6ot3M62AtHZVUNMNuSBjqa0xpuoyKlncNbRxJH8q2ZWP5ewwOfzrOv/DsfATTHwg+aV72Qgn3GKV7D3GTxaw0aLeXOk4X5gHYZx7gVUdwRIsniGyhWUADyVYkfQ4rcsdMtrWCKN9OtdrEl8ujPyOQSx4HsauqbK2VDaafFCBn5ooVBX3PYUgOeVzp9hAYdTaRjNIGlMYbdgLxg/WrKT2ksQkmaLPdhaMG/StO6u2F3ZLZyXhlRZNwQqrAHb0z/DUdzLq7x75I7uC3iIaW7mvYwirn+IZz+A5NACWl7YWqqV0+9mQ9DHA+D7DipTrlpKzQpbahBxkJJasWb6DGSKqTavcSXJ2TXtrYLjZID5ckp/vEHlR6CpI5EnAZNXuDJu6z3hVj7cDpTAqzzX8bBbRosnkmfTpQfxyMVBa2PiO9kkFpOc8Fjbw42jPPNbguLjZ5ch02UPkCWW6kZx9OKiggurOFlN1EQQQFgLvn67gKNgMZ9MuoL4wX2sWb7znN3d7dnsUXOTVddJku7x/3tmIYXDEhuJB7DOT+Nb0aQFkjbR5rmVh8o+wRZb1xlsmqklld/aVntNC09IWYqqu0Il477d1ICbT7XUVlZYZIzF2NtaINv1Y0fZNSimeObUjbZ4W4EsagDrgg9KsDTNSMZfV7dLeILhCZliTGehOcVm3Q8HWzD7fcozY6Wv74k/jxTuFiSbULO1Uw3WvyM2OZkusk/ggNZ0XiCwWUww3t9eSy/KvlQ7mJ6AAHkmlg1Tw6LjFhoxkjXkyXcQf8dq5q2niizjmZrOS6gVxtYWFgsBH0YZNIZWGpSQeaWjuZPLx5iXV3sx/vAUye/vJrea4NlotpaxHy2lVN53YyFBJ5Y1Y0yXw557Tf8TGSTq7XILbPXkdPxrZM2m6mEjj1FZVMgK2/26NRk8A8nr+tAGH/AGiknh62+0XMypqF1hmRQpEcQ/h9MtnmmJa2t08rQx6kQrKj3T6gnyZ6ZAPerd+NPm8Q3NpO9w8NjGLWCG3LF3PV+VHPJNPtH0zT7We3utB8q1kcMftt4VyR0JA5P0oAyIrmxtmf/SLhgVx816h59QCeKuWF9bTs6qslyzDaFXbMR9AK0pY9BNu15p9rYxonCmGxlly3opYck/lUU2ox3scSLe6qFxhlhzboD9CBRdhZF2W1vb6FI9QVooU+UNdiCFQvsCwNZt7faZDCiNqMUjhsLBBEpLD/AHhwAPXNWrbwz4auBGLptQmnwfMaa9jwPfAO4/lWofD2mWepWVrozzhrnDskdgMxxkZ3PJ247daLhY582a3bmSKC7uhjhkAVT/wJsCvoKvGL74f3mtajIun3SzQKSWNzDIMZ6D5gM/hXs9TJlQPndtVhuHSOM6ezluXWARqPQZzmpEu79oGNrdaDGgygJn+cD3JPFB8YaVMFt5dDu7UdwmD+JBx0pIzY3pZLCKa2GfmMlmCAfQsueKu9yLWKt3b3hgZE1vTyXxgreD73bFE4m05vK1bUriZ+nlpIJFfjOeeo9xVhtLmtjmPVtHSaYH55WClB6Kp6H3qza+FL1Nlys1pPKRkypEJOfTcDigDMstTtLy3WOPyCyZdhNbZBPrhSc1FfHw/uWa+k3PL8xNuSWC9sA8Ae1bk+ja/I6bbeKO3zuIZ40DY6ckjitSbPkmS6XSo5dowPtijn8KAOAgi8Myu4E10o6gykLn8jV22t/DMMUhbU5Q543I7KwHpwORXRTXNpgqt1YF2H8LrKV+nFOtrPBSVV0+4cNhN1kd2f+Ag0WC5jxXHhmKER2+o3CEHPySyn9NtV5Na0tLsJDfaiVbl5VdiVPspFdJNqaWcjrJbC3JUBiulO5z/vEVTXxJaSysv2y9Qk8tb25U/kV4oeoJFKzvJnaQp4g1kx43ZFgW/M+lK2rxrsVdenUnoTbNwe/atM3drcH914o1xf4SpZBj8DioWs9Uklxaa7eyqezSW4Y/8Aj9K4WIIdR/coH16N2YE7nhbc36UqOZpc3Gs2rBeim2LA1qW+na8U8xlurxQdojbyxt99y5FMuINSt5zH5E4k/uJbs/8ASqEU7aXVrdlNnFoEoXPzGFix+taC6x4oVAv9j6eYz/FDlQP0rGbZNKVmspHmHDeZZKP5sDj8Klj1my0eRUuP7K3Ht9jlUr9c8UrgXo9S1u6uPJm/0EEZMkl2uz/9dUdR1O9tBtPiFp16eVAgkbPp9K3ZPFkcVunmQ2sUbDgrcqu4fQ9KqHxBpl3ayQKJYmflpoJkMh9gfT2oGZ2n3Vj/AGhELjUL+K6JUGIWwYkkcAnOQP1p6y3V9sjit7y9lAfcplwuQSMADrjFTWeozWOqWkb+ILy3hkmQfZpIR5zjPtk4PTJqOxWS7gmspb/7HZpcShYkVwzAuc5cD9BSsBAl+zXRZ7KwldQFMMciebuHd5M4H4ZNVpU1S8nZjp9gUdgwX7QEQHt8ueo9TWtP4eubweRH4gtZLdsgkxKpiHbJOCaqfZLjRcWNxqFvqM8uVjtYCMPjBy7fwgeg5NAiG4gNrplvf6lJpsdukkqEwy+aZB8vyJzy2QeegpItR0ud7aS51OySCPmHT44ZJFhPqTjDv754pb/S9XjNtdwlLq5kZ13pbExwIQAECY45zyKgttLmildpWsRK3ybJUwit/ex60DNuTxToFu7LdQandOvaKMIp+pzUieKNPvLKSS2gOnwwnav25llLk+i/16U2C2gi8uTb4flZAQyJcbQ5/wBpTxx2qG8vIYo2K6Bb/a3O4TRiO42n2TdxQFzRigkvLE3VoNMuIIziSd8W4U4zyWwPyNUroabDB51xby3xfGPscZEP4yHqPdc0LqFqgR7oXMk7r8zXWnmXb9AOFFC+OngkCWN1YGFeCu14CPwxinuIrNfRxwsum2kNqZVO6KBWBIwMEv1P0rKtjrVlE8sKK8Z5eSBzG+T6/wD1q2E8WtLMGm1TyQTt8uC4VuPbjNTnV4pFO3WrpWGMR8lRz7DmkM5ddG8S6pdCQabcXMoJIDN90ehB61r6V4b8TrIIZooLDJ+TzYw+4/3flyRU11qlxav9oOtybF+VkWMkH8Djmq9vqsmpW7pbXeosYVMk1ySVVBnoSeB+dMC3J4d8cRzsFCRoBwVmwp/DGalj8MeMItjG6QhjtOYmccj/AHa5+61W6tmQ2ur3x3jkRvkr9PUVetPENxHvkvdevfK2DYjAgBvc+nsKQzeOg38ekql5LHK8aPG4fKqzk9SuOcDAH0rnNN8LW1rqR1CW8hlisA1w0KqMsV5AxnPJ9qgN1d392sMPiS4aeRl2QxRyOzccYAHNbbyQ+Hbe5HibxBPd302wCys2AkKg5KyNjC5/PFJgip4N0m01TUGug73moLI0rxgjyxnqXPYZz14NaGsazoNjr/l2d3J52fMuJPOLW8LD+CNMEE+/SuY1nxBdXFktusA03TWbdHa28ZSLn+83VmqtZaJphtftGo396oxk+RacL9WbApsDrx420+JUSDUnjRT5hARn3Mep5Henaj8QLLU7IQNcXCyoOGizGPxAHNcvFbeC4mJF3r07pwQYowuffnpWvZaL4dSELdaddzzE8PJcRqMdsgNQgYjeKHjtw1u8zKnXdN1+vFN1PW7+68IjUI7hIfLvjG/lSfeBWtOe20WxjjtYbHSpd53KjPG5z+LCqE+s6tY2721lp2hxRK+TGEiwD6kFuDQBm6fLDe4k1DVopQB/qWuxCM+vXJr6SrwI6h4saLctuyOoGRDbQlVB6cAk8177UyKieITz+GJLWVINJ1u/jlwH8tG7c43MAfyrlppdAiOItFaIHqLu7cH8VIA/Wtj+wfE2gR+dpV5qLEAE7YNwJ9OM1fs9d1W7gzd30DkjDNJasoGOxBSr3I2Mmzu7JW/0L7PCuACsNtGxB9d24mrFzItwwtY/FmoRyNz5DQkce2KsSXE/nnyrTw9dZ9SkDn6EN/OpkMm1jc+FZmjI5e01NZPxBFFguU7Wx063nyb7+0G24eJpCN59CO1Q6hp2iyytJJpD2/P3kmYYP4jpU02q6LAVFxN4k0wZB2yKkiZ+pxVf7T4fuS0p8T3LynjZcbo1x6ZUGj1D0F8qwVFUFtw5DqI3f8SSOKs262aQhbq6kbcflxaRjJx7PVvTr/KGOHxP4cgQDjzg0rfmyrUzR3RmiWbxNotyHBYNGFXgccYouFihDJYwsGW/NuSMgNYMy4+oJFSnULSFwIvFaQE9/spXP5iobXQ/ElggSx8SQqi/dVI2YAfgpqcx+MYnBl8QRMo6l7KRtv8A5DouwshU1VW+/wCKrGZSeRJaxZ/ElqVp7eZ2TzNFuUPH72YRHHqduaYb3XInCyaro02cjdcWoXn6ECkuLq9FnG62uh3sxOSyNFECPbn+dADhp9mbhRDp2l5fjMF6CE9+WFQPp159rMtu07xkH9284y30Kk8VGzag1t9oGnWsDYJ2iaOQn2Az1p1lrN1HJsvbKcYOAP7OyTx3YHimIs28c9g0cb6EizEFtyneR7kk06HXJN7RTW0D7m5EwIC49cA4FSR3ZuZFVNEaQP8AdxEiggdScvkVCZ9EsTNP9jW3fP7wJbnL/gTjFIdjLuvGNgk7r/ZkTITgSqgYfhntVy18T2lzGkscFqsS/K6F9jZ9elQyalpGqyTGJ9Jh2QlvmtXQ7sjBPGMe1WtPV7qQx2Fz4NiV8ZYoMscehNFwsR3OqadPqlvI1qsksUsf7xLhGx83XrnvVAajZRTXNvNKsc0NzK4cIxKgn++M10HkX1jcBZ77ROMHdFYsATkfLuxjPoayB4muG1q408iwMolbMtxEu1gcYB/Wi4rFWTXrhvOSG6kRoIfNQmXeD9Bj3rAtIYb5nlEYYbt0khn2sSfb/CuzkuvNgIuNJ0BlJALLG6g/VgOlVJG0Qz7JdN02J1PS3uJAAT6Arj9aA2MV7PTo2Cza5LA4/gDu/wDSnPbafGjN/aN3dgrkt9hDD891by6JoViy/arrYX+YC5iWb8OucfhVqG00XzgiyeG9w52sJbcn9CM0WGc6bHTzpUupPZSCLISPdGsZlPfABJ/HFQi60OONy0UiCVQNskrFl9gQOK6y68INqqq6wRTRxrhVtNT3gD2XFc9pukxC9kZ7W/Gxyqlti78dtrkfpQFiqdasI7djFbwBU6MjsWY/7WadDqv2hlEcGiwrndjYBgemSetdbFp0DQtEINSRGBZkeKFhj2KsTirSaRC9oI5BMcEZcW/luPc8GgDlZ7LU/IuHltoFkETPG0WG3H+6AM81n6dJqwttv/COJcDGPNlhKk/j613EWjXMLs0HiS5QMwJjNuuB7cmie11W1muXtSt+HUfuWjVB155DdaLAcorXSWYim8KwO2SCzy/e45J561YbVLi40xNNXQoILeI7ljiuyNrevAOTz3rcfWNQjJV9G1yNY8kSWyZUHvgYqxaefeWZvJtV1fSLXBLTXsSAfgDyx+lAHGHT0tWElyq3CyHDDzGUnPQA46/St5tHsdKsRPrkt7o8BOUhacSyyn2jI6e5xTZvF0luRaaW1xK5OTq97as74/6ZoBhfaqyafbm7kvG8Q3ktzIPmNzpLyHHsT0ouFis/jW3W4NppS/2RaPHtlubZFe6mGP4mzx+FX9KuPDU1u0dgyPODlPPt97MxH8bf1q7a20aM6i/Eu48lNDYg/XipH0iJiAl7a+YSSrnTvIY47HBzgHqMUASR6xb3WkhbnVLVouCYpbVUCHuOTg/XNUrnZI260jtJ1/g2xQHafYeZzT4bSfTXlt4rnR7lgFMkkiYG7HTLdDSxlCzPcXFmjtwfJu0jQflzSArSWHkQKq6DM0BTDf6CrjI/3WNQWt9pum3IuoNKaCWLJD/2cQV/M9afb6DJLqh/s6W2uHkPAjuJpmPvjaKlvrrWdK1aCwm8SxtcYb5IRlLfHTdwcmi47Cz6/HcS21zLoENxPc58uVrJC2B1JG7itlNWubaILBptpGJFbeqoic9upqlHfa55QCeJLGeSTJxNYOc464YLVi3l184e4utNSPPLKZY8fX5KYijFYGbzXGmRK03+tP8AaiKX5zzg17hXjZgu7y5Ik12CUdoliR9n1ZiteyVMi4Hg1pctksfF+sMyEZEUYZfXkA5/SmT+Ib9FxpviRZ5QcMjy+Ux9sMoq1pdra6LDLDFf2rs2Tm4tpUA/ELzSLDpWoTKuqR+H74kYDRXjQyD/AL6UD8M07dib9zCu/iBqzuLa4trWVhlWSaJH3fVhirMHiu0VWe50jQsgDIEbRN/wEg4NXZ/COm/aF+w6HLOC4UiLVY8r9QM1bs9G0zTo0a80MwKTjbeXRYcHrjbQkDsVH8X6PLEBAuMjkSAMoxyRz+lFrq9tqKk6XZaLc4P+quIzG/8AIj9a0W/4RGLb/aU9tJCxLRo6MwX12jAzVa6vPh2IVZIA4HB8uzOf/QqA0IFuriR5GfwppeI1zvTDjPoAM/rWXb63dTN5K+ErS5lB7wsD9enSuji1Dw7dMnkwFokAbACIV+oD1Ja/EKCNAthoizCP5SHulR1/A802JGGZdXC/8ivptuOvM4T/ANmp3nagJx9qOl2cceCzG5POfzrpLvxRbX9viONbKUqSzXNsGC/TcQv45rOlaOHy57rVZFcsCslrZxsCg65wx/lS1HoEOs6Uu0Pr9kueNot3dv8A0HFK2veHXvnYazdwFVCArZfJJjv04HtVePxUEl/c6/pFysbHZ9vsXjkGfdVNakOvXWolSmv2cL9Cba4UI3thkBBobYWIl17S3UqdaW5YjAVrfbn9BUrX1kQZYmGVXJaMRnP4FwaYj6lNgLrUUgwd2Wt34+u4Gqt6bgSmCGS1neNwspktUO58E+X8rHIGM5FAGxbTu5Yrb36IUxiC3hYYPbIkzVca9aW6ubvVp7Mg7VM+lN+vFZLWLyzMuLGCIf6qRhPG/v0XFEkU/ntHPO8aHARzfjg9wBgnH4Uai0Hm9nv2ZIPiFpW5/wCF7Hys/mtWNN0TUJJkzrXhi/QDAcMqvnPXp1qs/hSWV3lJc7z6iQEY9SBVaLwdAxdp1t49vODGFY/RgetFmO6Oml0HWLaPfamwncNwsR4P41T1fTJlsFudV0rTp2Z1Ri0YY5JxtyDnj1rJ+wafo2GtrQbgQFlcSSnJ+nFVf7Tv74XUc++MohYQQRFWJBGHXJ5Pt1oEXtU0PTrC3mKWFtbT7GAaKOQfz4qvo3giz1fRrW6aKRJZULFxcOgPPXlcfkai0++1PVppbLWNSF3beUzSW8khLA7SQxGARjFYeneJNds7BILW+MlooO2Fl8xFGentQmO2p2cXwxkUEi6dV6gyTxuT+OePyqvqPgK9haI22o6REAh81ZLhQSew59a5eHxK5uc3mi2M2R837llIHr96tu28RaLPJGtjpiWiMfvFMjPrgn+tGoaDLDwtfCWN7vUvDkMZba6i8DSKPbaSM1fj0u9gvbeW68R6LO0SPGoklZmCE8DG3JNJ/bcKShY9YureMk5KadGAPXB5P44rD16M61HHNHqdrLcA4USy7HI7EEgcmkB0F1oVvqLxyXVzpkmBtWW1+0o36Ia3dM06yt4ArX+rhM7fkEz4+hKCuU0m3ksNDMmp3OqKsbbCIp1CLz2xkn8KludSDII9PsL+/vJSEhjmumZm/wBoIOce/QUwOo8pYL8Tx3lwIQjIVmsZJWY9myQBxREPtEbeVd3ipktJceX5KqPcngD2rmWvl8O7pPElxE94oBGm2TH5T2EkmcAewzXNat4tuvEcnl396LS1P+qgiz5SehIHX8aVwsd3L4stY70Wvhy4vdb1Bf8Alrc3G22jPqRxuqhPoOt+IbmQ69C+qXQ+aIC6aK3UE/wgLzXMW0+mQQpu8RCNV7R2YJ/nz+NdBp01jeIwi1eeQD7vmadIB+JB4oTBo6SKx1nTIDGmmWzyFNiLbx+btUepcrWFb2XjiZ5GKWulwITg+UN5HsuT+pq0NHLb/wDieRxALkBIpMn8Din23hnWbmIPBrhkRjhQVkiP54OaYGXcHxY13bx3GuXttaFh5ty8q/IvrsXofTmote8O6jd6jcNo+qWz2sxRvNublY5C2OeM/nXSP4e1q10y9jeVr24lj2xx+YXZPcZUYPNY8MVt4b0WK38UahLNespUadbSrI6g9MnGFwO+TSA5ofDnXNRuP3E+mTSsMkRXW8n3OM12sVlo/hjSbePxIbYXsUYXyLMedJKe5xjiq0N9q3iG132c9joFiQVV4yrSPjg7mB4p9poPh/TE+TWLa5nfmSWS2aSV/YMM0ajIJ9ZvdXOLV4PDWk42vJAN9xKOgBK+tLb2thp48rR/LdnYebIbaRpZB65wT15zVmSDToYfs9haXRi/ux6fM4Y9uqj+dQvpGp3ICfZPFOBjKQW6WyN7Els4p6IW5Ql0eCLUIru416KKKJiUhkibknqCv3iT9KtebaRQxS31nbxoZ/JkeaIh41I+V8Zxj9afH4GtIJDJqFjq0THkBZvOlP4Yxn6GtFNLtnZo5PDN3FaB0kmu9auVjjUL93ABOT7fnSuOxVtW0S5tWFrDaXylgw89WO73GOa9irx7VvFWmQ3C2Gkal9niI3Mmh24kkbHq54x7DP1r2GlJlRPFpP7RmcR6f4yW7kYf6t7VsdPUKQPxrL1JvENttS8vtJxtw8tyIlGf9kfe49wK1de0yG0s4n1K6uIjI+3YLp4mcdtsQj3E/pWBfaTdWSi60PwrffvPuXd23nyDHUhOin65ptkJHQ2ji2tlvPEFzoCR5+WSGGQu59lwCT79Pes6/wDHUc6CyspI9NhPJvXh8yWQHsqZIT8zWUhutNtf7XnstQ069ZvKjuZSXknk/iBVlwgx7VU1Dxf9qvGTVdF069jBwG2lZAPZ14/SkM66xtvDUtozLBFcQ5G6SaXe+cdcEDH4Vdg0DwuJFe30+B32kHyzkgHrwpY5/CuCNz4T1CNEt0vdElZ/mJ/0mMj8wf0rbt/CqWUMmo6ebfWbCL+MzvaOh9ORhvwNMNjX1DwXo5jEVkYrRm52CYxO3thwC3tgVm3vwtWN1nuNSuY92SzGAvtx78E1Zh8V6cdHeG50Vt8OCsU8/nM477eM/rT4dT0mAGXS5tf0pNgMoibzUXPAJQ5J5wKAuUoPAWkmMtdeJb2WBxwi2Mpzx64IqGb4e6UXLWfiO4CqR8g0+b5fxxXZabapqNv5tjrUMmABMZIntX3dsk5GfaquqWN1ZE3E2usu7KLbxzbZc4ycE9sA8mgDkV8HM7udJ1RdRuWBCxC0KNGuDlsNgsewA9c1KmhJaXyWl9KiGOESP5ti0rk56YXp+NRaz4e8UzNb3qWl/HNAuEnjYyLs6qVZeT75Ga0LTWNY0jWoLjT5vtF7PZgXP2053HcO5xgZpoTIV0TR1mmnR445VUtlbafABGM7dnvVT+y7uyto5I9VDNGm+IR2EzMx6Y+7x+Neg2njry0K+IP7DjdSOLe5bJP02n+dULvWNE8Ts0Nhrd1p8qMctHtP5c5I/CjULI4+ws5rqVbnWru+uSn/ACw+yzj/ANkxW3pml6ZcQH+2PNvpizYEtvIu1PQDbngd61E8LQvZ+fpPiG/1q8TIWEaiIQx9GX09qo2Fh4liuHudW0OUXLDa97LcFhEg6IiL/D/nNK4WL0Ph3w/HLH9ntru3cjKhGmXI+hHvVS/06G1R1s7k2YPC+d5lwzg9WwF4/A1eHizUoEEen2lpNLyN1zcBR/3wuTVWGfxF4mt72FPEVs13DFlLPTUKop773Ck59qdwsRwaM4s0nutYgiiKndJKjRhgOh2tg5rK1RtCuY4ki1rRjLGMvI9vKRnP94d6tWHgm3itobjxLNZNOx+Y3d47s30jABH0q5bad4ehu7jOnRxQxPtimFoSJeOWCgkgfWlcLDdNi0uV5bj/AISjQZr5oTEGWMRkqRjGWIyParNl4euPsFtbWttY3oBAlaBUVCvPOAx9ansdMguJV+y2su1s7RFppAX3LMBzV+ex1O1t9lhYRIwGPMvJwn44FAzAu/DYh1F457GBY5VXYXhfKYJycAHnkUuo+Bbm6QRw3OpzCUBVMdtsRBn0cLxT72LXTuGpeLNEtI+CYra6KMP+BYJzVX7To8F0DJ4naVSoBUXM87BhnJ4TGDxSuBlXvwtvLJnmPiGxiUnkuHDD8FBrQ0PQdC0ezkjvLqbU7iZgUmttNfdF7KzCt7TNVsr/ADKjl7KP793PbNHEv4vgk+wBrOvPGYa5ktfB1o95dHg3c7BFj/3QSAPxosFyXWbDw0NOaTXW1jTbeNAIEklVJJR3CxjO0fWuWvNZu47dLbQbSTRtPcY+0TvtuLhe5Lnn8BWlp/hu+vZhqGpK9/fljmeS6R1Q+irntW9beGpJ2SW+jeVVB2m6ZWUdu5AoA5bQZ/Dl7aA/YdBt9pOZNSnknnlb1IArZlAt/s32K18LFbqUQx406QZc9MbsVu79M0aACK/03TSgywhEJb+ZP4Vy3izVEufEumwz3+pXUNpAbgS28QaXcehwMBQB3oA6FNI1u0fe2r+FLGRvSzRSPzNVE1S/8ol/HllsyeYdPLD8SBwPTNYEd3anyj5fiJpJxi3kkVGLuenycnmrktnLYWRl8T6pJpVq2CljHseecf7ajp9KLBcl/tuOW5FvJ431e/umYbYtP04K3H1/rWpeXGlaNbrca3rOtPOT+7tJ7seY5PqqA4/A1zuoa82kwx22i2kfh22uXG+WX5ruVT1du6j64ra0S18LWrXEtnqb6nqBYl7yVd7ovfk8D60IbKVp4i1PxDPLpOmXC6RYQx7nUKzzMp9X9f19q53wzcxadq+oWV59gQqGJuru2M78cFc54B6109nqelW2rGG2Sd7a4Lb7txtjmbsieuP72fpXO2/hXUP+EpknvtJuJNLTLXEsj+UhXHXceoHt1p2Vidbm7YeJXms/Kt7u6uPn2qmnWCxxCPtknJyfpUx1PVp5RHBLr8aYywt4UaRfxIFRJrngTTp5ALJri9J27bRyIznsrEgYrSOu3Udq0MWo6T4WtXG7iQXU+3t3wDSGQG4lgiMtzpmveRCMPc6nqQgGT32jn8gagN14evCsFu+qatdI4ZotMnkMePSSVsDb71mu3hWa+8+61nWfEd4TxhMLn2ycCuqsJdTu1kTR/C6xowwft11s3H1wq9KBmJBe+Iry5mTw1o0GlIpKyXTyNIV9gW4P4Zpf+EB1zULlLvULqbUpRhg12/7tT7ITzXV/8T20gJ1fV9I0i3Ucx2kW51HszYx+VY8/xJ0mzItdMF/rE4GBIf3hY9ulAFYfD7xSJGa1v9JtQ4BYxwlfw4FeuV5UJ/F/iCIXN7Lb+G9N/hM43SSHt8vp9cV6rSY0eIf2D5N6bu1jlN4mED3M5lwD15PAOOnNWdRvtU0Hy7WNHeB0DyJNPnljyQ3B6dBVKwtNY03zYYbjymnx9oilkVpNp6HrjHYY5rQZLooY73S7y0mwDHfWiCbYOgZlY4GfTNaGZTur6+vrTVLe2gu3t9QSNEW6kG1GA52k/MT7gVWHh/wkbZotVNzBdRYEksaPFFnpgZH60640i7tL23n1G9068iA+Sdpdkw5yCVzWpDr10reVAP7UV0Jb7EPLVQOzK4IJ+hpWHcyZfBnhG11JUu9Su7WNQGWK4G1J/ZZAMY+lN8X6Hr2q/wCl2r2DaTDEkccVtdKI4wOASpI611lnJYXmnG31bSJjBMcBLiBRt45Iw5/SqUfhfwuC0cen3loN3mEidTFIR06k5xSA8omt57VN7E71OC6HcFPuRXW+HvEXhqEw3uoS3yasQUmEKAwyJ0KkZ7jvW5DoNvo+pLeWWq3ah12klYZk+hG4H9K07ix0G6Mc91baBcu3BkEy28n4qCRQM5qfSfCkOivqCzaxdxTF3h23G1S3ZG4OGHfrx0zV7RJvDDaTBA2uFrhsNLa3Ss0a/wB5R8u7p79a0dP0zwvAl3A0s6xSAo9vJOrwt6Fdvcdj1pdNi8P+G4CunE3csqjzFYmQp+BXP60xEcWj2NtOZ9I1O6hh54tdV8oKP9xx29M1UF1KfHkttJbJqW218tIpWDPMuQT04Z+O1acMcGpanbp/ZKJpyq7X/mfIFBGFb5gAB6jNYNzq5v71tK8B6bG1yI/Kl1OFChCDshJ+RcfxE5NIDR1Kbwnbq/neGri2neTybl4wGWDjP3slNwwOM1nx2dvdzXdpDNfJp6IMTSWChQT2Yqc9PTrUekLLoksNhcWlreamqlo4NQvQsSHPJEYyM+7HJqa10bxrLfXE2nTwWsV2d08cDMYwR0xwRRcdjD0vwHeXd46W1y8W1jteWN4QV7Hf2rrfD9jqelGSK98VWiSAEAWkj3Lj6jGKx5/h/wCJL+bZqvia1RmP+re4Zm/75Aq3qPhS50TTzDqvje2s4WX/AFMFt87gdOBhvzpDOnj8S211vtrOKbVblUIef7EpIPv90D86oKNXFsVXw/qTWhIJVbiKziI/2gpJI/4FXI2ev2HhZWXSbe+upWORd6ixRPqsQ6/ia04Rq/ia3+1ajp97qiNzGb26W0t/oseQSPemIsXGp6Jb6nmHTtHvdSfkJbMW8s9BmR2A474rahutTmEUU3iFLRpflKWcQkVWOcDcAcDjrXIok0WsPpFvb+GtNuuCAWLg98BhnJrTn8P+Lf7Mnka/DF5EWOO0Xy0Tn7zFguQBzxTSE2aFx4S1GZF8zxPcxDOXJDYf68jFYuoeBdLQq1340SKQjd5Uo3nr/v8ASrGo+EbG3h3av4yt1bd8zMTIzH2UHqajPh3QdBsze6pqN5HbzKdsT26xzzD/AGVJJUe7YosguZ1v4N8PS6glvaa1LqF07HFva2hk/Ek8AfU4q/JH4f8AC18tvaQvrWtEbRbwj5Af9srnOD2HHvWafEeqarbCw0GzubLSd2wi1QNNIv8AtPxuJ/AVo6FZ3OlTXFvZ6Fq88pG6Rlu44nP+93A+hosFx1/oXjLxNcmfX4YILSLBW3uLgQRqO3AzT/stlYK8J13w5YDj93p9s9zJj3Oau3OkxTTKbrw9pyFgCpvtReRjn/ZXrWtp0ul6cj2dpdWURPDpp+luwz3BfnP50rgcpP4i0m2UW8WoazfzsxKKfLs4x69cmoLCN/ENwsOn6Sbght+66unmwo7HAVcfjXSXHiHSLfUQq6bq95O+QiNZhFfHpkVo2uuTx2Rvb2xsfDtnjLNcSBpZF/2Y1x+tO4WOfGmSo62l9JF+/bDwafaqoCr8x3Mc5HQcHNRabpMkaXuteJrqTSLS4YsLRMLO6gfJjuAPTFasnjHW9ZJj8JaW8NseDqFxCenTcvHP4VjTeHbe21uObxK9/rVxNEQlk/M88pPBVVJ2IPViKm4y/o82p3mnSR+Eoxo+lRkvcavqMgaV/Vhnp+QFUtC0Az3kl3pU013LuPma/fx/Ih7+QrcFv9pulTarpJS2gfX9a0rRLKL7uj2ymY/RhnLN+lWxPcXGH0Pw9q+rOoAjn1VvKgiXttj+UEUtB6l6y8C+H7ueSW5tJL1kbL3EkxlMvrubIUH8ahv7vwlpqNpkOLphLuSx0yPzCB/dcr97n3pkvhPxZrKhtdmgNqDk2zz+RAPqqA5H41Pm20a3jtLbX7a2kbg2uh2IeRj6A8n8TQA1tQ8T6pHv0bwvBZpDl0n1UBXJP9xTgCsW88OXlwn2jxZ4o0+SQgt5LztJHGB1wi8Nit6XwyNRhS51U3Ftbg5E2r3u+Qg9cICAPpmo7nWfAnhcShIra9uCg3lI94YDoBk4FMDjoLHTby6EelWt34hULu2Jb+Su4sRxjICgdia6q18E2drIJntrfRoT8xtLqQXTt77QOD+JpsfxEnvbfy9E0GZLUD7xZbeJRn+9/wDXrNm129luxFceINOsVf70OlQtdT/7uSMZ980WFdHaDVbbR7SP7BpKMFHMzRpAgHcjdiua1bx5PJKVm1+zs1bIEWnobiX2GeADU1j4Nt9UVbi40jULoA5F1rd4UBHqIl5/CtltW8O+FLfy4IdLilj+VniQYJ9up/WhId+5yWlaCNfkN2dNuHtWILX2tTMcnuEiXkn9K69mn0qEr4c0RE7NeXCCGNeP4V61zeq/F8RW8g0yCI3BHEzKcL9BXJz+LvEmukmOWeUodwKg7R9SeKevUV10Oy1LQbG9k+0+MPFdxI78pBbsIwi9s5969dr5cv8ATL5mNxc3C3kzHDLCxlYfXAr6jpSKieJmx1+NcLeaXDGD83kzquPfJBOarHTElWY6r4ktDLn5EN87RqO+QoGTWTHa6NHKUaGxkZh96XUHKL9PkHNXYF8OyzkW9tYSHcEVYkkkAbueF59q0MytPpOh3K7J9eRxwCLSxZmJ/wB4moobbw3b+Yom8Q3SrxhB5Y+lb9r4b0x4WC6ZcwiRfmmuZTCEPqpYj+VWY18OnyI72aK6njGxYrMPOw/3iuAaQXOevL7wtLeCMaXqySBeYo7tgOB6HP41o6HolvrOn/atI8HyXNtuKh7rUD83qAMitgaToen2MzQ+HphFICXlv7gQ8d+7N+lVR4w0y1jjjttT0+ySLComn27yyY9MnH8qAKcq6hosTiLwJa2yTPsPyyTfmRn+dSxx6sAG/srw1ZqqgjzkUN14+Ukt+lP1jxvb2lsGurbV7kvzGL268vcPXy1HA+prH0nxjqt9ceVYvpemFj/rpYfMfnoACGJP0oA6m2XXJlcDVEEYPyiw0kDI92faBUj3D2NkL7V7+8SyBIM0kkaPIR2RFU7vzxWJrkh0iWGPXNcu9f1KTBi0qLMce49PM2nkf7Ix74rEeaS/vZbvxRp97eyIimG0izHFGueAMA/Tb+tK47Can4uk8TS/ZGa5s9ChYuYYFMkj47s3dvrwK1ra9sNK0GTyfCtzJZxneZbq88stnn5gMFh6VqxavqdppStc2OjeHtMkXaBerulZcdox8xP1xS2Xia91h5I/DWl/2rNEAr317GscMfHBVMn+dJjRl2N9rmqQLqGj6ZpGmW8uds3lZKjplmfNRxz3t7P9mvNd1TWLvdgWejLsj/4FLgAD8KpeI9L8U3UZuPEOoWsETsRGnngIfoij271l6HpOqXM7xw39rbWa/wCsM9yYUYd+nJo1DQ7q30DXIJCk1vb+H9PEZZ5LWdJrlz/dLOev0qkPCVkzvNaJdTXJI3vqGqQozL3OBn+lZ/8AYOn2r3b3HibRcTR+Si7pJfJBx8yc/e/xrTtk0BNPt7H7dbXzxqE8yPSZXeUjnJOeaAGPY6LHKy3mgaXLKg5kutc3D8lH6VONS0+GNfs+jeH5EHCg3c0uPp8hrUtriI3cOnw2l5JMUMnlxabErRr6sCTtB7ZOTTbfwYI9TN62n6kpc75GnuYokTHfavb8qQFVtea1QlrPQ7HBwpFtMe3HJj/rVO1hbxJI7NLpdwsYzNPcGeOJfqTgfgK3LTXbcSN/Z95ZwWqyYmu7+7DLL6rEp5/4EcfjRqvibR5o5FnvdMvYlztt7eyeTPtwcfiapCOF1HxLoPh+UR+HrCwfUo2P/EwCbkQ/9M1YkfRjWel9YXdx/aeo6ne32oPgsTArCNh/dJbn8sV3FhPBdusg8O29vZHkzx2i4A9SScc06/8AE3hyzSW0XTPNuCMhbdFOcEZyeg6c89xRawJ3M6z8SeN9UVf7PgSK3zw8yxxZ9Dgc1Zi0nxVPJdXM3iCzsGXEc8uRhjwepHoRxVqPxbNNJf28kFjaSRxgjy4muJkLYK7QBt4Ge9WLE3N9pxi/s7c43PLf6oVSHnjcEUnPABwcUuZDsF1o0RtbCfV/EcaCwPzPb7Q8vfk8+3FM03w/bWWmTXN7rlzBprvJcDAMKvkkgKDg9+tZEXiK2tLsWPhqF/EGrOcG4aEeSh9UQZwB6k1avNEsLW4e8+JeurdXHBgs4ZSceo2AZ60rjsQ2mvv5zw+D7KeZCMG/1CYlR6kE9fwqaw+H2o390dU8R6tEu0ls7Pkj75Bcgfoaim8TXce2Pwn4QniiQYinuIGZvqFPygVkalpmratHDe+I/ElpGDyYZ5CcMDyvlqMYHTrRq9hOyOxi1rRoriODRoNU8SajCcIYXIhj/wCBcKB+Bqrqdt4qu0la5vNE8NWsnyzFJw07D0L4J/I1zpikijXOr3f2ckqqjFlCEbPOPvEDtwazpNb0yxt1Wx05dQmtziO4mRiiN1JCnlj7kCiz6hdHbaP4e0Tw7ZtftqXnyZwZo4gHkJ/23z+gqpqHi2G6dYraBpVjlO0S3JSJW9ducyH67R7VxkcWveJ7rzlF5PcAErF5LBcf7PG2r1l8L9e1RopHNpZRyHJM826Rf+AjvRp1Fr0Nq78d29uyq2nTahes21GumPl7j2CLx+ZrnJNb16fUrxtO0+O0uuVma3Aj8vtjJOB+dd/4f+FtpoGoQXl/rc1wd37qHZsQt6nOf6VXkn8H6BLOtvZqlylwS8lyGfzefmIGefYkU077Idktzg18NeKNbwpimn3FQFM24fnkjHvXVRfCedbwGW5gtIXAYIRll7kfWl1L4qxgPFp6yIRkIUAUAfgK5mXxF4g1qTEdyYY04Ms0gQfix5P4Cna27FddDvF8L+EdHVLjVby4uGUH91dz8L7BBxWZf/E3S9IHkeHNOtrWOMbVcRqCa4h7TSVdn1nWprycHAitVJU+vzt/hVk+LtN01CuheHbK3kA+S4uB5sgPrzxS0C7Zbu/FPirxUFSzhvpY+whiJB/4F0/WoYfBGosTNrF7Z6YpJJE0gZ8+pAPFZ15468Q34bdqU6JwpSDCKM+wFR23h3UtSLTXQbywgdriZsIM9snqfYAmlcdjbj0/wXpEQe51yXUJl6x20BIB9iSBUOoeK9IUJBpOmzGP73mXb7mJ7YVcAD861PC3ga1fTbu51iDymfKWktwWjj/3yCMn24rS0nwd4WZIhqM0+q3FqRGVtEYRyADgnA5/MUahZHJxeOPEV6FtdLItQgztsoBx9eCa+lK8wm1afRLT/QdIstHtHY7TOQjvz17mvT6Tv1KjboeEDR7W1bzI/C9nagHJl1q+GB/wFT0qRdWSBtr+IstjH2fQbE8jsPMxWZe32rWyBn0K0td3QmBpNx9MsSM+1Q22vX00yw3yXgDFUMKOkIOTjI2rniruQaUkj3Ll7PwvfXc3/PxrE5OPQgMVFJFqWpzRCO/8QaNoFugP7u1Cl2P0QH+dY1rBLf68JVsL3UrBJ2RbcSsytjoMk8mu+g1ezsoFjuPAt5CEGCVs0f8AUU9Qsjg9Ru9BhkjKTya9dO4VjcyvsX3VRyaR9fuvDylVFtHdocRQRwr+6HZnPOW9BnjrWx4v1/QXlisND0uxt9Qdv3l15YHkd8Ljjd71QsLfS7XQN2saY0M0ybItu5rq+YnlgD9xPfFS9R7HO2wvZp21K42zDO55Ln5lLHp9T6D8639BvDa20dr4X0+a6166Qi5vWXP2cE8pH2UerHmoLrS9Y1GKB9S+y6Np0QxAt23lqi98JyzMfU1ct72zhtGt9KttS1kYAPlRtBbfiB8xH1IosBd0GJPC14893qlvLfzfegsYzd3ZPdS/3Uz+JrV1Xxf4g+zlVNn4as26yXTiS5k9woGc/gPrWNo0l3q8otvtsemhmI/s/S4VSTjuZD0Hvk11K6H4M0YI12NPN0eZDd3Jmkzj60WYKx59PBFKBf5udTldwpurx9pcnuIwWOB6kite08KwyRGOHxFKHZh5yWFtI4HsMlcH612jeMvDlrB+5QTI5Cj7NYtz7Zxyanh1e+kla8tfCd3GJNu9ppFiDgfdyM9fwotYDj4PC+hJJtuptdvZmcQlZQkQLHnjk4HuK3R4Y8M6aI5X8LlyxwrXF2WJPrgZq7Nf65LqTWbtoGm3SILgpMfMMSk4yxOME56Vcgs9U1OJvO8Q+aqjPmWloIo0+jtxRoGpQGoaZZXjvFoFtbAAAzMpWIfXKdadeeM7KHT7i+aeIw2//Ptc8s5HCD5AM8c46VBf23h+2juIvE+pXV6baMSSRG6MhOThcKoA5+tUprC0vIrefSPC9pZpEcwPq9yI40HXd5QJJJ4656UXQtTIs7W4u9UuNS1PWpZjdBXng02R1ZG/hRnCkZA7VfvINGNmlncSXsFtI5aYtflmOMZ3/Lnv0FLDb6ytzI194ktms4kLLDYw7FVmBXIBC5wCeprKj03wTpd1L/aGtX95KgBOJBlieoAXdn8+KQGhBH4Mjhjg0d7qaaRmRXVIwVK4zlpDgDB4wPwqvc6w0IeKymsbSNTh2ybqVj2HyIoH51HPf6FPo2pro2gS+VB5bRCVfmyc5kBP8Q/rSW3i/U3aDTNB023jljh2hFQSyyMe5woH58D1pXGXLC3XUBLEbPXddnyu9CPIhT2xkADk+vSpdN8FXgdnTSLNbENxNfzlgqjJPyr9ccnnFWJ9Um0bD+LNZkvtQCjZpGn/AHQewkI5P0rP1EeK/FMKtd2kek6UmfkmmFvEB78kmmhM0ZvFMNjNNY6Sh1O6ZstBaRhIkwMcv2XHbP41hz6jbXKBPEd/NfEnI0TSgdqnsHf09hVyDQdPt7F/7Q1SeWxi6x2i/ZLZvYucu/XsKng8R2GjwhfCWgxXMsvy5XAH5ZLn6naKBlRNR8V6haC30XR10LTd3lt9nCwn/gUjc9KqRTWmhXwNtdWZ1AEhzBE17Mx9dx7/AIU2/a61OWMeKtXecohdNOsXA2H0Zvuj65JqW31i0MZtLDULfR7NgPMt9Ntzc3EmP70mBgn2NNegnqT3mp69flWv9WmsoGBYLL/rnX/ZiX/2YiqdvFaJMsalbaRxiOe5AmuHI5yoB2p+Oa1tH8K20139oj0TX7/d/wAtr+cW6bT9Mkj8a7NX03w9aF7ybS9NRR/q7SPzH/76OTmnzPoJRRw1jZXGpXZRdFv718hWvcAZ9eZMY/AV29hoOqfZj5lvY6aoJ2M2JXX07AZxXP3vxPs4FkYASOM4Kg4wOmSTjp1rmv8AhKPE/iyXydFtJ5BnnyQSqn3Y8CizW47p7Hf6teW2msYtS1W6lRUX5o5VijY+mBzmuXn+JVhpCMunxO7Ek7yQAT9Tz+VYV94Ti0pGn8YeIY4J2G4WlofOmz7kkBayH8S6fZlIvDmkQwvtwbm5H2idj/ex0H5UrpBZlvU/Gut6nuk3yRRk8uqkDHpk1zVzdzSv5kkjO7cFicmtFdH8R+IHaQWN/cljnLRlEH54Aq6vgW9WHGo6hpOnyFgSs90Cyj0woNJyb2HZI5wTlCcDqKl8qa+2qIwoHdifz5roF8NaBA6pdeLopHJ/1dnaliT7EkVbW18LWpaRrDXNWZPupM4jQ+/A6UWfUNOhy0dhEHxPfKpz92P5jW5b+Ep9QULp2j6nKpI+cR7cj/ebA/StiLxvJo0SrpXhbStPyMh2UO/5k5qvc/EXxHeq3n62lmD/AAxKM/TtgVXyF8y7ZfDTVrURveTadosW7IM8vmSnvzjg1oynwxp7B9V8VXGoSwZZYolCID7DBGa4S51sam+NW1G/vmX7q+Zhf0zT4ZHlZDpGhruXGXMDOSfqeKAO5PjrR/LP9maLd6nc4+Qyh3Htkk4/SqE/iPxPcwzfZpbTRoWZZJ5GIjIYD7oA5PHasX+xvF2qj5bG7jB7s6wqPwGK3YPh3qUqxPqF26JsRTDbQmVyQuD854H15pbj2Oe1M2eo3QuNY1+5uFGVUQwkkD1JbA5NfSteUQ+H7LRNoi0y18zH+t1O6Ut+CjP8q9XpSVhxZ8xQeJ9dvb6KUaql28LBkS4OFyO+3p+dbsXiae+voW1q00YXI6vNHyQOmAjV18ngjQ9Us99zZjzQ2PMjOwkfhUlp4C8PRyMi6emI9oBLEk56kmrUSHI57RNOs75JGtrWPiZ3RbVpI84HUAt09zWdHLc3mpz6V4c1G4WVgxvLyW8Jht4+4Qcc9v0HrXdyeF9JEFxZxWnlQ7fm8uR1LD0JznH0rmJ7i08PObfTdI06NXkAZmjZmP1JahroNMLu58NeCLGOLSbaPUtUMf7sFPMwx/5avx19FrndNk8Watqct4kF0bu4wJbx4trqn91S3Cj6CvUtJDajbC6lfY3VkijRQ3HfAyfzrn/EHjXUtHeSKwjtogr7QxQsf1JpJajuZtr4N1q3ma6bTrOeXOTeXzNcuo7HBwBWxfeGvFF/AY9Z8Tpa2zrh0ikSBNvoAo5/GuITxnr/AIg1i3srvVJ47eaXYyQYTj24ro9C8D6Zq0WoNqEl5cPG+xHknJKj27UmCMweGvBmibm1DxObtk6xRZGfYAdfzrY0/wAR+G9NthHong26vn7SvbZL+/OTXX2XgPw3okay22k28kucb58yHnr14rD8a+LL/wAOXX2PSUtrdS6w+YseXCn0JOP0pXHYlj1fxrfxgaZ4bs9IjdtySXbhT+C9c49q57WPE174WuH/ALU1ddX1sHCIvFtaZ7n+83p0xWWNb1J/CLazcXs9xqFxK0ImlcnyVBx8g6Lnua4Qu1xeJ5rFi7ck8k0tUGjOos/GA0xJbi3sIrzVLl9093egyFvZU6AU6617xV4tjminvZgqgbLZdsKMMgEY46ZrU8GeCNL1m5YXjXJVRuAWTb/SvS4/Bfh/S5ke30yFpSuDJIzOx4wep7im0JM8UtmtbRJrfzvtcgGZPKcsZWxjk46Dtg+tWRLdXEgOmwX7z7BuEdqxCkcAKW3HGK9E8Ta0PC8hj0rS9LiUKCM2wJFcw3jzxBqMsEX282qSRFyLZFj5+uM00hNkUGh+IJNORYNAmupppCZvPYsVA6bvmG08njAqF/D3iaUGBrfSrCNj8o3xqQc9guWzW74O8MQ+IDd3GoahqbsWLSKt0VEh9Wx1qLWta/4RlHt9G0+wtT084RFpOf8AaYk0LVjehoaT4B1DbJda9ryR2zQlGSJdpI+p9Dg9KdL4h8K+H43sdNknnlYDzZLNP3kxwB8zDkfhgVxmlPc+MNS8vVb67K7sfu5NvGRx3rd1KT+w/EcPhjR0SxsmjDSTQqPPkJ/vO2TRZXC7sSz69faa2NP0y28PwyDLPJD5924PU7RlvzxWLNd6hdXCvp+lXmoXjABLjUW8zac8ttyEXt96u3Twzp2kaTd6jHHJPcxx4LzyFi/OfmPBP515he6/eX9xc+YVjhj4EEWUjx7gHJ/EmnYVzRXRLnV7wtq9/daxdg82lg2UjJ7PKRsQeyg1rNopSD7Cup2WlxE4az0mJridv96TqT+IFbHgHwzbeI9HjfU7m8e3XpaRyiOE/VVAJ/OrfjfWpfA+mWcXh22tLITs6uyRfMQMY5696WgalbSfhpo8G17u2cRn5g+pTjc3/bJSP1Nad54m8MeFYlFilrKwyDHDEADj0x0/HNeTX/inVdVcS3VyWZhyQMVlI+9iZFDgN0PQ07Jbiu3sd9qnxJ1TxFKYdOtJXcnCxxBnwPoOPzptl4C8S60/m61cR6VbKf8Al4cbz7hQf5mqtnPdQaOr2V5NZB+CtthBj64z+tcnealezSyRzXc8g3fxyEmhvQEj1WHwv4K8OwJO9zFqN2mGEl1JlPf5RgY+tVrzxJaXsBtNOutRksIid0OlW4t4QDycyHtWB8OfC2na0HvtSR7g2yF0gdv3RIGeR1I9s1k+J/E2o6rcy2kkiQ2cWQltboI4x/wEdfxqVYp3Fuda0G3b/QPDiyTbsvNqFw0xP4DAp8Hju/EyxwtY6ZCwCs1tZplR3I7k/jXMrMIE3+VHIeg8wE4/WozIZSu4AZPQClzD5TtbzxdpGIkni1bUF/i+03hiQ/RFHQ1ZfV47OyivbDwtp8UMo+V5sk5/4FzXFRahJpyb4Y4TI5xvkTeV+meldh4H0GLxZNL/AGpd3jbgCdsg9fcHH4UcwuUx7nxNqN7K8LCzhikJ3LHCgwPQNjIrOimluUMX2u4kKj90kOW/PFevax4J8PeD9KS4s9Lhu5pWCs16Wk49gCBXI3PjzVLBNmnw6fZhcY8i1VSPxqoq4m7Gbo3ga8v8y39tqCQDG0KmxpD3GW6V19r4S06xjSS40bSLSJl+Q6jcF5eOCSo4Nc/Jqep69pL3GoareyNbrvRRJhcn1AFZWrQxW7TbIwTH0Z2ZjyfUmqsLmO7vPEHhjRrg26T26FeG+xWKsM+zE1mXfxQsLeGRLGzuJHJ4kncAAfQAYNebTTO6ZJxg4GOK09I0S31LUjBM8qqcDKMAenuKlspK50s3xV1ieR3sobSKNeFMuDtH49aztR8a+JpppFudbWJCQNkbED/gIAqTXfDWn6BJAlrGZCz5LTnceP0r0zwt4N0m4skurqEzyMDw+ML7AACheYPyPHdNivbmSSSGzu9QZ/4jG357jX1HWZbWkFsoigiWNEXACjFadS2VFWP/2Q=="/>
          <p:cNvSpPr>
            <a:spLocks noChangeAspect="1" noChangeArrowheads="1"/>
          </p:cNvSpPr>
          <p:nvPr/>
        </p:nvSpPr>
        <p:spPr bwMode="auto">
          <a:xfrm>
            <a:off x="63500" y="-852488"/>
            <a:ext cx="3286125" cy="17907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42344" name="Picture 8" descr="http://www.webpages.uidaho.edu/~simkat/cors220_files/st_helens_trees.jpg"/>
          <p:cNvPicPr>
            <a:picLocks noChangeAspect="1" noChangeArrowheads="1"/>
          </p:cNvPicPr>
          <p:nvPr/>
        </p:nvPicPr>
        <p:blipFill>
          <a:blip r:embed="rId3"/>
          <a:srcRect/>
          <a:stretch>
            <a:fillRect/>
          </a:stretch>
        </p:blipFill>
        <p:spPr bwMode="auto">
          <a:xfrm>
            <a:off x="3657600" y="3657600"/>
            <a:ext cx="5486400" cy="3200400"/>
          </a:xfrm>
          <a:prstGeom prst="rect">
            <a:avLst/>
          </a:prstGeom>
          <a:noFill/>
        </p:spPr>
      </p:pic>
      <p:pic>
        <p:nvPicPr>
          <p:cNvPr id="142346" name="Picture 10" descr="http://www.mshslc.org/wp-content/uploads/2013/05/2_frenzen_lahar_deposits.jpg"/>
          <p:cNvPicPr>
            <a:picLocks noChangeAspect="1" noChangeArrowheads="1"/>
          </p:cNvPicPr>
          <p:nvPr/>
        </p:nvPicPr>
        <p:blipFill>
          <a:blip r:embed="rId4"/>
          <a:srcRect/>
          <a:stretch>
            <a:fillRect/>
          </a:stretch>
        </p:blipFill>
        <p:spPr bwMode="auto">
          <a:xfrm>
            <a:off x="228600" y="3962400"/>
            <a:ext cx="2924175" cy="2895600"/>
          </a:xfrm>
          <a:prstGeom prst="rect">
            <a:avLst/>
          </a:prstGeom>
          <a:noFill/>
        </p:spPr>
      </p:pic>
      <p:pic>
        <p:nvPicPr>
          <p:cNvPr id="142348" name="Picture 12" descr="http://ts4.mm.bing.net/th?&amp;id=HN.608005779681051334&amp;w=300&amp;h=300&amp;c=0&amp;pid=1.9&amp;rs=0&amp;p=0"/>
          <p:cNvPicPr>
            <a:picLocks noChangeAspect="1" noChangeArrowheads="1"/>
          </p:cNvPicPr>
          <p:nvPr/>
        </p:nvPicPr>
        <p:blipFill>
          <a:blip r:embed="rId5"/>
          <a:srcRect/>
          <a:stretch>
            <a:fillRect/>
          </a:stretch>
        </p:blipFill>
        <p:spPr bwMode="auto">
          <a:xfrm>
            <a:off x="5867400" y="-1"/>
            <a:ext cx="3124200" cy="3550227"/>
          </a:xfrm>
          <a:prstGeom prst="rect">
            <a:avLst/>
          </a:prstGeom>
          <a:noFill/>
        </p:spPr>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1026" name="Picture 2" descr="http://www.discovernw.org/mm5/graphics/00000001/PLU03420b.jpg"/>
          <p:cNvPicPr>
            <a:picLocks noChangeAspect="1" noChangeArrowheads="1"/>
          </p:cNvPicPr>
          <p:nvPr/>
        </p:nvPicPr>
        <p:blipFill>
          <a:blip r:embed="rId2"/>
          <a:srcRect/>
          <a:stretch>
            <a:fillRect/>
          </a:stretch>
        </p:blipFill>
        <p:spPr bwMode="auto">
          <a:xfrm>
            <a:off x="838200" y="1752600"/>
            <a:ext cx="7676866" cy="3429000"/>
          </a:xfrm>
          <a:prstGeom prst="rect">
            <a:avLst/>
          </a:prstGeom>
          <a:noFill/>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1026" name="Picture 2" descr="http://www.photovolcanica.com/VolcanoInfo/Yellowstone/SnakeRiverMap.jpg"/>
          <p:cNvPicPr>
            <a:picLocks noChangeAspect="1" noChangeArrowheads="1"/>
          </p:cNvPicPr>
          <p:nvPr/>
        </p:nvPicPr>
        <p:blipFill>
          <a:blip r:embed="rId2"/>
          <a:srcRect/>
          <a:stretch>
            <a:fillRect/>
          </a:stretch>
        </p:blipFill>
        <p:spPr bwMode="auto">
          <a:xfrm>
            <a:off x="1981200" y="0"/>
            <a:ext cx="5105400" cy="3276600"/>
          </a:xfrm>
          <a:prstGeom prst="rect">
            <a:avLst/>
          </a:prstGeom>
          <a:noFill/>
        </p:spPr>
      </p:pic>
      <p:pic>
        <p:nvPicPr>
          <p:cNvPr id="1028" name="Picture 4" descr="http://www.photovolcanica.com/VolcanoInfo/Yellowstone/YellowstoneMap1.jpg"/>
          <p:cNvPicPr>
            <a:picLocks noChangeAspect="1" noChangeArrowheads="1"/>
          </p:cNvPicPr>
          <p:nvPr/>
        </p:nvPicPr>
        <p:blipFill>
          <a:blip r:embed="rId3"/>
          <a:srcRect/>
          <a:stretch>
            <a:fillRect/>
          </a:stretch>
        </p:blipFill>
        <p:spPr bwMode="auto">
          <a:xfrm>
            <a:off x="1981200" y="3454400"/>
            <a:ext cx="5105400" cy="3403600"/>
          </a:xfrm>
          <a:prstGeom prst="rect">
            <a:avLst/>
          </a:prstGeom>
          <a:noFill/>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Composite Volcano</a:t>
            </a:r>
            <a:endParaRPr lang="en-US" dirty="0"/>
          </a:p>
        </p:txBody>
      </p:sp>
      <p:pic>
        <p:nvPicPr>
          <p:cNvPr id="3074" name="Picture 2"/>
          <p:cNvPicPr>
            <a:picLocks noGrp="1" noChangeAspect="1" noChangeArrowheads="1"/>
          </p:cNvPicPr>
          <p:nvPr>
            <p:ph idx="1"/>
          </p:nvPr>
        </p:nvPicPr>
        <p:blipFill>
          <a:blip r:embed="rId2" cstate="screen"/>
          <a:srcRect/>
          <a:stretch>
            <a:fillRect/>
          </a:stretch>
        </p:blipFill>
        <p:spPr bwMode="auto">
          <a:xfrm>
            <a:off x="1766887" y="2052637"/>
            <a:ext cx="5610225" cy="3514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Composite Volcano</a:t>
            </a:r>
            <a:endParaRPr lang="en-US" dirty="0"/>
          </a:p>
        </p:txBody>
      </p:sp>
      <p:pic>
        <p:nvPicPr>
          <p:cNvPr id="4098" name="Picture 2"/>
          <p:cNvPicPr>
            <a:picLocks noGrp="1" noChangeAspect="1" noChangeArrowheads="1"/>
          </p:cNvPicPr>
          <p:nvPr>
            <p:ph idx="1"/>
          </p:nvPr>
        </p:nvPicPr>
        <p:blipFill>
          <a:blip r:embed="rId2" cstate="screen"/>
          <a:srcRect/>
          <a:stretch>
            <a:fillRect/>
          </a:stretch>
        </p:blipFill>
        <p:spPr bwMode="auto">
          <a:xfrm>
            <a:off x="1385887" y="1795462"/>
            <a:ext cx="6372225" cy="4029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smtClean="0">
                <a:solidFill>
                  <a:srgbClr val="FF0000"/>
                </a:solidFill>
              </a:rPr>
              <a:t>Composite Volcanoes?</a:t>
            </a:r>
          </a:p>
          <a:p>
            <a:r>
              <a:rPr lang="en-US" dirty="0" smtClean="0"/>
              <a:t>Composite volcano</a:t>
            </a:r>
          </a:p>
          <a:p>
            <a:r>
              <a:rPr lang="en-US" dirty="0" smtClean="0"/>
              <a:t>Composed of Lava &amp; Pyroclastic material</a:t>
            </a:r>
          </a:p>
          <a:p>
            <a:r>
              <a:rPr lang="en-US" dirty="0" smtClean="0"/>
              <a:t>Typically explosive because lava makes a plug over the opening until enough pressure builds to explode outwards.</a:t>
            </a:r>
          </a:p>
          <a:p>
            <a:r>
              <a:rPr lang="en-US" dirty="0" smtClean="0"/>
              <a:t>Commonly swell (due to pressure) before eruption</a:t>
            </a:r>
          </a:p>
          <a:p>
            <a:r>
              <a:rPr lang="en-US" dirty="0" smtClean="0"/>
              <a:t>Can become very large</a:t>
            </a:r>
          </a:p>
          <a:p>
            <a:endParaRPr lang="en-US" dirty="0" smtClean="0"/>
          </a:p>
          <a:p>
            <a:r>
              <a:rPr lang="en-US" dirty="0" smtClean="0"/>
              <a:t>Ex. Mt. St. Helens, Mt. Fuji  </a:t>
            </a:r>
          </a:p>
          <a:p>
            <a:endParaRPr lang="en-US" dirty="0" smtClean="0"/>
          </a:p>
          <a:p>
            <a:endParaRPr lang="en-US" dirty="0" smtClean="0"/>
          </a:p>
          <a:p>
            <a:endParaRPr lang="en-US" dirty="0"/>
          </a:p>
        </p:txBody>
      </p:sp>
      <p:sp>
        <p:nvSpPr>
          <p:cNvPr id="3" name="Title 2"/>
          <p:cNvSpPr>
            <a:spLocks noGrp="1"/>
          </p:cNvSpPr>
          <p:nvPr>
            <p:ph type="title"/>
          </p:nvPr>
        </p:nvSpPr>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2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20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20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20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20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Effect transition="in" filter="fade">
                                      <p:cBhvr>
                                        <p:cTn id="37" dur="20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102402" name="Picture 2" descr="http://ts1.mm.bing.net/images/thumbnail.aspx?q=1648926790304&amp;id=416f9266a3a76d3a863a136438128c3b&amp;url=http%3a%2f%2fmail.colonial.net%2f%7ehkaiter%2fAaascienceimages2137%2fvolcanos.gif"/>
          <p:cNvPicPr>
            <a:picLocks noChangeAspect="1" noChangeArrowheads="1"/>
          </p:cNvPicPr>
          <p:nvPr/>
        </p:nvPicPr>
        <p:blipFill>
          <a:blip r:embed="rId2" cstate="screen"/>
          <a:srcRect/>
          <a:stretch>
            <a:fillRect/>
          </a:stretch>
        </p:blipFill>
        <p:spPr bwMode="auto">
          <a:xfrm>
            <a:off x="2286000" y="990600"/>
            <a:ext cx="4572000" cy="5300873"/>
          </a:xfrm>
          <a:prstGeom prst="rect">
            <a:avLst/>
          </a:prstGeom>
          <a:noFill/>
        </p:spPr>
      </p:pic>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solidFill>
                  <a:srgbClr val="FF0000"/>
                </a:solidFill>
              </a:rPr>
              <a:t>Where do most volcanoes form?</a:t>
            </a:r>
          </a:p>
          <a:p>
            <a:r>
              <a:rPr lang="en-US" dirty="0" smtClean="0"/>
              <a:t>Most Volcanoes form at plate boundaries.</a:t>
            </a:r>
          </a:p>
          <a:p>
            <a:r>
              <a:rPr lang="en-US" dirty="0" smtClean="0"/>
              <a:t>Most are located in the ring of fire.</a:t>
            </a:r>
            <a:endParaRPr lang="en-US" dirty="0"/>
          </a:p>
        </p:txBody>
      </p:sp>
      <p:sp>
        <p:nvSpPr>
          <p:cNvPr id="3" name="Title 2"/>
          <p:cNvSpPr>
            <a:spLocks noGrp="1"/>
          </p:cNvSpPr>
          <p:nvPr>
            <p:ph type="title"/>
          </p:nvPr>
        </p:nvSpPr>
        <p:spPr/>
        <p:txBody>
          <a:bodyPr/>
          <a:lstStyle/>
          <a:p>
            <a:r>
              <a:rPr lang="en-US" dirty="0" smtClean="0"/>
              <a:t>Where do Volcanoes exist</a:t>
            </a:r>
            <a:endParaRPr lang="en-US" dirty="0"/>
          </a:p>
        </p:txBody>
      </p:sp>
      <p:pic>
        <p:nvPicPr>
          <p:cNvPr id="1026" name="Picture 2" descr="Map of Volcanoes of Canada and the western USA"/>
          <p:cNvPicPr>
            <a:picLocks noChangeAspect="1" noChangeArrowheads="1"/>
          </p:cNvPicPr>
          <p:nvPr/>
        </p:nvPicPr>
        <p:blipFill>
          <a:blip r:embed="rId2" cstate="screen"/>
          <a:srcRect/>
          <a:stretch>
            <a:fillRect/>
          </a:stretch>
        </p:blipFill>
        <p:spPr bwMode="auto">
          <a:xfrm>
            <a:off x="4714875" y="3124200"/>
            <a:ext cx="3971925" cy="3524250"/>
          </a:xfrm>
          <a:prstGeom prst="rect">
            <a:avLst/>
          </a:prstGeom>
          <a:noFill/>
        </p:spPr>
      </p:pic>
      <p:pic>
        <p:nvPicPr>
          <p:cNvPr id="5122" name="Picture 2"/>
          <p:cNvPicPr>
            <a:picLocks noChangeAspect="1" noChangeArrowheads="1"/>
          </p:cNvPicPr>
          <p:nvPr/>
        </p:nvPicPr>
        <p:blipFill>
          <a:blip r:embed="rId3" cstate="screen"/>
          <a:srcRect/>
          <a:stretch>
            <a:fillRect/>
          </a:stretch>
        </p:blipFill>
        <p:spPr bwMode="auto">
          <a:xfrm>
            <a:off x="152400" y="3124200"/>
            <a:ext cx="4267200" cy="35242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2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20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5122"/>
                                        </p:tgtEl>
                                        <p:attrNameLst>
                                          <p:attrName>style.visibility</p:attrName>
                                        </p:attrNameLst>
                                      </p:cBhvr>
                                      <p:to>
                                        <p:strVal val="visible"/>
                                      </p:to>
                                    </p:set>
                                    <p:anim calcmode="lin" valueType="num">
                                      <p:cBhvr additive="base">
                                        <p:cTn id="22" dur="500" fill="hold"/>
                                        <p:tgtEl>
                                          <p:spTgt spid="5122"/>
                                        </p:tgtEl>
                                        <p:attrNameLst>
                                          <p:attrName>ppt_x</p:attrName>
                                        </p:attrNameLst>
                                      </p:cBhvr>
                                      <p:tavLst>
                                        <p:tav tm="0">
                                          <p:val>
                                            <p:strVal val="#ppt_x"/>
                                          </p:val>
                                        </p:tav>
                                        <p:tav tm="100000">
                                          <p:val>
                                            <p:strVal val="#ppt_x"/>
                                          </p:val>
                                        </p:tav>
                                      </p:tavLst>
                                    </p:anim>
                                    <p:anim calcmode="lin" valueType="num">
                                      <p:cBhvr additive="base">
                                        <p:cTn id="23"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anim calcmode="lin" valueType="num">
                                      <p:cBhvr additive="base">
                                        <p:cTn id="28" dur="500" fill="hold"/>
                                        <p:tgtEl>
                                          <p:spTgt spid="1026"/>
                                        </p:tgtEl>
                                        <p:attrNameLst>
                                          <p:attrName>ppt_x</p:attrName>
                                        </p:attrNameLst>
                                      </p:cBhvr>
                                      <p:tavLst>
                                        <p:tav tm="0">
                                          <p:val>
                                            <p:strVal val="#ppt_x"/>
                                          </p:val>
                                        </p:tav>
                                        <p:tav tm="100000">
                                          <p:val>
                                            <p:strVal val="#ppt_x"/>
                                          </p:val>
                                        </p:tav>
                                      </p:tavLst>
                                    </p:anim>
                                    <p:anim calcmode="lin" valueType="num">
                                      <p:cBhvr additive="base">
                                        <p:cTn id="29"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solidFill>
                  <a:srgbClr val="FF0000"/>
                </a:solidFill>
              </a:rPr>
              <a:t>How did Hawaii form in the center of the Pacific Plate?</a:t>
            </a:r>
          </a:p>
          <a:p>
            <a:r>
              <a:rPr lang="en-US" dirty="0" smtClean="0"/>
              <a:t>Hotspots: Area of super hot mantle burns through the overlying plate.</a:t>
            </a:r>
          </a:p>
          <a:p>
            <a:r>
              <a:rPr lang="en-US" dirty="0" smtClean="0"/>
              <a:t>Example: Hawaii</a:t>
            </a:r>
          </a:p>
          <a:p>
            <a:endParaRPr lang="en-US" dirty="0" smtClean="0"/>
          </a:p>
          <a:p>
            <a:r>
              <a:rPr lang="en-US" dirty="0" smtClean="0">
                <a:solidFill>
                  <a:srgbClr val="FF0000"/>
                </a:solidFill>
              </a:rPr>
              <a:t>What happens when the plate moves?</a:t>
            </a:r>
          </a:p>
          <a:p>
            <a:r>
              <a:rPr lang="en-US" dirty="0" smtClean="0"/>
              <a:t>As the plate moves a new volcano is formed over the hotspot and the old volcano moves and becomes extinct.</a:t>
            </a:r>
          </a:p>
          <a:p>
            <a:r>
              <a:rPr lang="en-US" dirty="0" smtClean="0"/>
              <a:t>This creates island chains (Hawaiian islands)</a:t>
            </a:r>
          </a:p>
        </p:txBody>
      </p:sp>
      <p:sp>
        <p:nvSpPr>
          <p:cNvPr id="3" name="Title 2"/>
          <p:cNvSpPr>
            <a:spLocks noGrp="1"/>
          </p:cNvSpPr>
          <p:nvPr>
            <p:ph type="title"/>
          </p:nvPr>
        </p:nvSpPr>
        <p:spPr/>
        <p:txBody>
          <a:bodyPr/>
          <a:lstStyle/>
          <a:p>
            <a:r>
              <a:rPr lang="en-US" dirty="0" smtClean="0"/>
              <a:t>Hot spots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2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20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20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2000"/>
                                        <p:tgtEl>
                                          <p:spTgt spid="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fade">
                                      <p:cBhvr>
                                        <p:cTn id="32" dur="20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None/>
            </a:pPr>
            <a:endParaRPr lang="en-US" dirty="0"/>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2" cstate="screen"/>
          <a:stretch>
            <a:fillRect/>
          </a:stretch>
        </p:blipFill>
        <p:spPr>
          <a:xfrm>
            <a:off x="457200" y="2445745"/>
            <a:ext cx="8229600" cy="4412255"/>
          </a:xfrm>
          <a:prstGeom prst="rect">
            <a:avLst/>
          </a:prstGeom>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r>
              <a:rPr lang="en-US" dirty="0" smtClean="0">
                <a:solidFill>
                  <a:srgbClr val="FF0000"/>
                </a:solidFill>
              </a:rPr>
              <a:t>Pillow Lava</a:t>
            </a:r>
            <a:endParaRPr lang="en-US" dirty="0">
              <a:solidFill>
                <a:srgbClr val="FF0000"/>
              </a:solidFill>
            </a:endParaRPr>
          </a:p>
        </p:txBody>
      </p:sp>
      <p:pic>
        <p:nvPicPr>
          <p:cNvPr id="149506" name="Picture 2" descr="http://ts1.mm.bing.net/th?&amp;id=HN.608046770868259858&amp;w=300&amp;h=300&amp;c=0&amp;pid=1.9&amp;rs=0&amp;p=0"/>
          <p:cNvPicPr>
            <a:picLocks noChangeAspect="1" noChangeArrowheads="1"/>
          </p:cNvPicPr>
          <p:nvPr/>
        </p:nvPicPr>
        <p:blipFill>
          <a:blip r:embed="rId2"/>
          <a:srcRect/>
          <a:stretch>
            <a:fillRect/>
          </a:stretch>
        </p:blipFill>
        <p:spPr bwMode="auto">
          <a:xfrm>
            <a:off x="457200" y="1524000"/>
            <a:ext cx="3810000" cy="2438400"/>
          </a:xfrm>
          <a:prstGeom prst="rect">
            <a:avLst/>
          </a:prstGeom>
          <a:noFill/>
        </p:spPr>
      </p:pic>
      <p:pic>
        <p:nvPicPr>
          <p:cNvPr id="149508" name="Picture 4" descr="http://ts2.mm.bing.net/th?&amp;id=HN.608049506765439547&amp;w=300&amp;h=300&amp;c=0&amp;pid=1.9&amp;rs=0&amp;p=0"/>
          <p:cNvPicPr>
            <a:picLocks noChangeAspect="1" noChangeArrowheads="1"/>
          </p:cNvPicPr>
          <p:nvPr/>
        </p:nvPicPr>
        <p:blipFill>
          <a:blip r:embed="rId3"/>
          <a:srcRect/>
          <a:stretch>
            <a:fillRect/>
          </a:stretch>
        </p:blipFill>
        <p:spPr bwMode="auto">
          <a:xfrm>
            <a:off x="4724400" y="1524000"/>
            <a:ext cx="3962400" cy="2514600"/>
          </a:xfrm>
          <a:prstGeom prst="rect">
            <a:avLst/>
          </a:prstGeom>
          <a:noFill/>
        </p:spPr>
      </p:pic>
      <p:pic>
        <p:nvPicPr>
          <p:cNvPr id="149510" name="Picture 6" descr="http://ts2.mm.bing.net/th?id=HN.608030119279330461&amp;pid=1.7"/>
          <p:cNvPicPr>
            <a:picLocks noChangeAspect="1" noChangeArrowheads="1"/>
          </p:cNvPicPr>
          <p:nvPr/>
        </p:nvPicPr>
        <p:blipFill>
          <a:blip r:embed="rId4"/>
          <a:srcRect/>
          <a:stretch>
            <a:fillRect/>
          </a:stretch>
        </p:blipFill>
        <p:spPr bwMode="auto">
          <a:xfrm>
            <a:off x="457200" y="4191000"/>
            <a:ext cx="3810000" cy="2447925"/>
          </a:xfrm>
          <a:prstGeom prst="rect">
            <a:avLst/>
          </a:prstGeom>
          <a:noFill/>
        </p:spPr>
      </p:pic>
      <p:pic>
        <p:nvPicPr>
          <p:cNvPr id="149512" name="Picture 8" descr="http://s0.geograph.org.uk/geophotos/01/18/72/1187277_bb252025.jpg"/>
          <p:cNvPicPr>
            <a:picLocks noChangeAspect="1" noChangeArrowheads="1"/>
          </p:cNvPicPr>
          <p:nvPr/>
        </p:nvPicPr>
        <p:blipFill>
          <a:blip r:embed="rId5"/>
          <a:srcRect/>
          <a:stretch>
            <a:fillRect/>
          </a:stretch>
        </p:blipFill>
        <p:spPr bwMode="auto">
          <a:xfrm>
            <a:off x="4724400" y="4190999"/>
            <a:ext cx="4191000" cy="24479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9506"/>
                                        </p:tgtEl>
                                        <p:attrNameLst>
                                          <p:attrName>style.visibility</p:attrName>
                                        </p:attrNameLst>
                                      </p:cBhvr>
                                      <p:to>
                                        <p:strVal val="visible"/>
                                      </p:to>
                                    </p:set>
                                    <p:animEffect transition="in" filter="fade">
                                      <p:cBhvr>
                                        <p:cTn id="7" dur="2000"/>
                                        <p:tgtEl>
                                          <p:spTgt spid="14950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9508"/>
                                        </p:tgtEl>
                                        <p:attrNameLst>
                                          <p:attrName>style.visibility</p:attrName>
                                        </p:attrNameLst>
                                      </p:cBhvr>
                                      <p:to>
                                        <p:strVal val="visible"/>
                                      </p:to>
                                    </p:set>
                                    <p:animEffect transition="in" filter="fade">
                                      <p:cBhvr>
                                        <p:cTn id="12" dur="2000"/>
                                        <p:tgtEl>
                                          <p:spTgt spid="14950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9510"/>
                                        </p:tgtEl>
                                        <p:attrNameLst>
                                          <p:attrName>style.visibility</p:attrName>
                                        </p:attrNameLst>
                                      </p:cBhvr>
                                      <p:to>
                                        <p:strVal val="visible"/>
                                      </p:to>
                                    </p:set>
                                    <p:animEffect transition="in" filter="fade">
                                      <p:cBhvr>
                                        <p:cTn id="17" dur="2000"/>
                                        <p:tgtEl>
                                          <p:spTgt spid="1495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9512"/>
                                        </p:tgtEl>
                                        <p:attrNameLst>
                                          <p:attrName>style.visibility</p:attrName>
                                        </p:attrNameLst>
                                      </p:cBhvr>
                                      <p:to>
                                        <p:strVal val="visible"/>
                                      </p:to>
                                    </p:set>
                                    <p:animEffect transition="in" filter="fade">
                                      <p:cBhvr>
                                        <p:cTn id="22" dur="2000"/>
                                        <p:tgtEl>
                                          <p:spTgt spid="1495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1026" name="Picture 2" descr="http://seattlecentral.edu/qelp/sets/073/image4TF.JPG"/>
          <p:cNvPicPr>
            <a:picLocks noChangeAspect="1" noChangeArrowheads="1"/>
          </p:cNvPicPr>
          <p:nvPr/>
        </p:nvPicPr>
        <p:blipFill>
          <a:blip r:embed="rId2" cstate="screen"/>
          <a:srcRect/>
          <a:stretch>
            <a:fillRect/>
          </a:stretch>
        </p:blipFill>
        <p:spPr bwMode="auto">
          <a:xfrm>
            <a:off x="1981200" y="3000375"/>
            <a:ext cx="4762500" cy="3095625"/>
          </a:xfrm>
          <a:prstGeom prst="rect">
            <a:avLst/>
          </a:prstGeom>
          <a:noFill/>
        </p:spPr>
      </p:pic>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99" y="58738"/>
            <a:ext cx="8964083" cy="6723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502974"/>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solidFill>
                  <a:srgbClr val="FF0000"/>
                </a:solidFill>
              </a:rPr>
              <a:t>What are stages of a Volcano?</a:t>
            </a:r>
          </a:p>
          <a:p>
            <a:r>
              <a:rPr lang="en-US" dirty="0" smtClean="0"/>
              <a:t>Volcano Stages:</a:t>
            </a:r>
          </a:p>
          <a:p>
            <a:r>
              <a:rPr lang="en-US" dirty="0" smtClean="0"/>
              <a:t>1) Active: Currently erupting</a:t>
            </a:r>
          </a:p>
          <a:p>
            <a:r>
              <a:rPr lang="en-US" dirty="0" smtClean="0"/>
              <a:t>2) Dormant: Sleeping. </a:t>
            </a:r>
          </a:p>
          <a:p>
            <a:r>
              <a:rPr lang="en-US" dirty="0" smtClean="0"/>
              <a:t>3) Extinct: Dead</a:t>
            </a:r>
            <a:endParaRPr lang="en-US" dirty="0"/>
          </a:p>
        </p:txBody>
      </p:sp>
      <p:sp>
        <p:nvSpPr>
          <p:cNvPr id="3" name="Title 2"/>
          <p:cNvSpPr>
            <a:spLocks noGrp="1"/>
          </p:cNvSpPr>
          <p:nvPr>
            <p:ph type="title"/>
          </p:nvPr>
        </p:nvSpPr>
        <p:spPr/>
        <p:txBody>
          <a:bodyPr/>
          <a:lstStyle/>
          <a:p>
            <a:r>
              <a:rPr lang="en-US" dirty="0" smtClean="0"/>
              <a:t>Stages of a Volcano</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2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20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20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20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r>
              <a:rPr lang="en-US" dirty="0" smtClean="0">
                <a:solidFill>
                  <a:srgbClr val="FF0000"/>
                </a:solidFill>
              </a:rPr>
              <a:t>Volcanoes </a:t>
            </a:r>
          </a:p>
          <a:p>
            <a:endParaRPr lang="en-US" dirty="0" smtClean="0">
              <a:solidFill>
                <a:srgbClr val="FF0000"/>
              </a:solidFill>
            </a:endParaRPr>
          </a:p>
          <a:p>
            <a:r>
              <a:rPr lang="en-US" dirty="0" smtClean="0">
                <a:solidFill>
                  <a:srgbClr val="FF0000"/>
                </a:solidFill>
                <a:hlinkClick r:id="rId2"/>
              </a:rPr>
              <a:t>http://www.youtube.com/watch?v=DnBggrCdkN0</a:t>
            </a:r>
            <a:endParaRPr lang="en-US" dirty="0" smtClean="0">
              <a:solidFill>
                <a:srgbClr val="FF0000"/>
              </a:solidFill>
            </a:endParaRPr>
          </a:p>
          <a:p>
            <a:endParaRPr lang="en-US" dirty="0" smtClean="0">
              <a:solidFill>
                <a:srgbClr val="FF0000"/>
              </a:solidFill>
            </a:endParaRPr>
          </a:p>
          <a:p>
            <a:r>
              <a:rPr lang="en-US" dirty="0" smtClean="0">
                <a:solidFill>
                  <a:srgbClr val="FF0000"/>
                </a:solidFill>
              </a:rPr>
              <a:t>Mt St Helens</a:t>
            </a:r>
          </a:p>
          <a:p>
            <a:endParaRPr lang="en-US" dirty="0" smtClean="0">
              <a:solidFill>
                <a:srgbClr val="FF0000"/>
              </a:solidFill>
            </a:endParaRPr>
          </a:p>
          <a:p>
            <a:r>
              <a:rPr lang="en-US" dirty="0" smtClean="0">
                <a:solidFill>
                  <a:srgbClr val="FF0000"/>
                </a:solidFill>
                <a:hlinkClick r:id="rId3"/>
              </a:rPr>
              <a:t>http://www.youtube.com/watch?v=pGImksoOwtU</a:t>
            </a:r>
            <a:endParaRPr lang="en-US" dirty="0" smtClean="0">
              <a:solidFill>
                <a:srgbClr val="FF0000"/>
              </a:solidFill>
            </a:endParaRPr>
          </a:p>
          <a:p>
            <a:endParaRPr lang="en-US" dirty="0" smtClean="0">
              <a:solidFill>
                <a:srgbClr val="FF0000"/>
              </a:solidFill>
            </a:endParaRPr>
          </a:p>
          <a:p>
            <a:r>
              <a:rPr lang="en-US" dirty="0" err="1" smtClean="0">
                <a:solidFill>
                  <a:srgbClr val="FF0000"/>
                </a:solidFill>
              </a:rPr>
              <a:t>Chillie</a:t>
            </a:r>
            <a:r>
              <a:rPr lang="en-US" dirty="0" smtClean="0">
                <a:solidFill>
                  <a:srgbClr val="FF0000"/>
                </a:solidFill>
              </a:rPr>
              <a:t> just spewing ash into the sky.</a:t>
            </a:r>
          </a:p>
          <a:p>
            <a:r>
              <a:rPr lang="en-US" dirty="0" smtClean="0">
                <a:solidFill>
                  <a:schemeClr val="accent5">
                    <a:lumMod val="75000"/>
                  </a:schemeClr>
                </a:solidFill>
              </a:rPr>
              <a:t>http://www.npr.org/blogs/thetwo-way/2015/04/23/401682275/video-of-volcano-erupting-in-chile-is-amazing-in-time-lapse</a:t>
            </a:r>
          </a:p>
          <a:p>
            <a:endParaRPr lang="en-US" dirty="0" smtClean="0">
              <a:solidFill>
                <a:srgbClr val="FF0000"/>
              </a:solidFill>
            </a:endParaRPr>
          </a:p>
          <a:p>
            <a:endParaRPr lang="en-US" dirty="0">
              <a:solidFill>
                <a:srgbClr val="FF0000"/>
              </a:solidFill>
            </a:endParaRPr>
          </a:p>
        </p:txBody>
      </p:sp>
      <p:sp>
        <p:nvSpPr>
          <p:cNvPr id="3" name="Title 2"/>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3074" name="Picture 2" descr="C:\Users\spapp\AppData\Local\Microsoft\Windows\Temporary Internet Files\Content.IE5\56TCGIOB\350899CE-D9A9-4CBF-A9FF-427ED11AB1C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89153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4364900"/>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1026" name="Picture 2"/>
          <p:cNvPicPr>
            <a:picLocks noChangeAspect="1" noChangeArrowheads="1"/>
          </p:cNvPicPr>
          <p:nvPr/>
        </p:nvPicPr>
        <p:blipFill>
          <a:blip r:embed="rId2" cstate="screen"/>
          <a:srcRect/>
          <a:stretch>
            <a:fillRect/>
          </a:stretch>
        </p:blipFill>
        <p:spPr bwMode="auto">
          <a:xfrm>
            <a:off x="0" y="-1"/>
            <a:ext cx="9144000" cy="686182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solidFill>
                  <a:srgbClr val="FF0000"/>
                </a:solidFill>
              </a:rPr>
              <a:t>What is a hanging wall?</a:t>
            </a:r>
          </a:p>
          <a:p>
            <a:r>
              <a:rPr lang="en-US" dirty="0" smtClean="0"/>
              <a:t>Hanging wall: Block above the fault.</a:t>
            </a:r>
          </a:p>
          <a:p>
            <a:r>
              <a:rPr lang="en-US" dirty="0" smtClean="0"/>
              <a:t>(You can hang things from it)</a:t>
            </a:r>
            <a:endParaRPr lang="en-US" dirty="0"/>
          </a:p>
        </p:txBody>
      </p:sp>
      <p:sp>
        <p:nvSpPr>
          <p:cNvPr id="3" name="Title 2"/>
          <p:cNvSpPr>
            <a:spLocks noGrp="1"/>
          </p:cNvSpPr>
          <p:nvPr>
            <p:ph type="title"/>
          </p:nvPr>
        </p:nvSpPr>
        <p:spPr/>
        <p:txBody>
          <a:bodyPr/>
          <a:lstStyle/>
          <a:p>
            <a:endParaRPr lang="en-US"/>
          </a:p>
        </p:txBody>
      </p:sp>
      <p:pic>
        <p:nvPicPr>
          <p:cNvPr id="5" name="Picture 4"/>
          <p:cNvPicPr>
            <a:picLocks noChangeAspect="1"/>
          </p:cNvPicPr>
          <p:nvPr/>
        </p:nvPicPr>
        <p:blipFill>
          <a:blip r:embed="rId2" cstate="screen"/>
          <a:stretch>
            <a:fillRect/>
          </a:stretch>
        </p:blipFill>
        <p:spPr>
          <a:xfrm>
            <a:off x="1524000" y="3124200"/>
            <a:ext cx="5391247" cy="3505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20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fade">
                                      <p:cBhvr>
                                        <p:cTn id="18" dur="2000"/>
                                        <p:tgtEl>
                                          <p:spTgt spid="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fade">
                                      <p:cBhvr>
                                        <p:cTn id="23" dur="2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137218" name="Picture 2" descr="http://soyviajero.com/wp-content/uploads/2012/06/Coober.jpg"/>
          <p:cNvPicPr>
            <a:picLocks noChangeAspect="1" noChangeArrowheads="1"/>
          </p:cNvPicPr>
          <p:nvPr/>
        </p:nvPicPr>
        <p:blipFill>
          <a:blip r:embed="rId2"/>
          <a:srcRect/>
          <a:stretch>
            <a:fillRect/>
          </a:stretch>
        </p:blipFill>
        <p:spPr bwMode="auto">
          <a:xfrm>
            <a:off x="4381500" y="3286125"/>
            <a:ext cx="4762500" cy="3571875"/>
          </a:xfrm>
          <a:prstGeom prst="rect">
            <a:avLst/>
          </a:prstGeom>
          <a:noFill/>
        </p:spPr>
      </p:pic>
      <p:pic>
        <p:nvPicPr>
          <p:cNvPr id="137220" name="Picture 4" descr="http://www.outback-australia-travel-secrets.com/image-files/coober-pedy-pictures-4.jpg"/>
          <p:cNvPicPr>
            <a:picLocks noChangeAspect="1" noChangeArrowheads="1"/>
          </p:cNvPicPr>
          <p:nvPr/>
        </p:nvPicPr>
        <p:blipFill>
          <a:blip r:embed="rId3"/>
          <a:srcRect/>
          <a:stretch>
            <a:fillRect/>
          </a:stretch>
        </p:blipFill>
        <p:spPr bwMode="auto">
          <a:xfrm>
            <a:off x="63500" y="152400"/>
            <a:ext cx="4462161" cy="2971800"/>
          </a:xfrm>
          <a:prstGeom prst="rect">
            <a:avLst/>
          </a:prstGeom>
          <a:noFill/>
        </p:spPr>
      </p:pic>
      <p:pic>
        <p:nvPicPr>
          <p:cNvPr id="137222" name="Picture 6" descr="http://destinolandia.com/wp-content/2013/05/Coober-Pedy-Iglesia.jpg"/>
          <p:cNvPicPr>
            <a:picLocks noChangeAspect="1" noChangeArrowheads="1"/>
          </p:cNvPicPr>
          <p:nvPr/>
        </p:nvPicPr>
        <p:blipFill>
          <a:blip r:embed="rId4"/>
          <a:srcRect/>
          <a:stretch>
            <a:fillRect/>
          </a:stretch>
        </p:blipFill>
        <p:spPr bwMode="auto">
          <a:xfrm>
            <a:off x="63500" y="3649844"/>
            <a:ext cx="4152168" cy="3055756"/>
          </a:xfrm>
          <a:prstGeom prst="rect">
            <a:avLst/>
          </a:prstGeom>
          <a:noFill/>
        </p:spPr>
      </p:pic>
      <p:pic>
        <p:nvPicPr>
          <p:cNvPr id="137224" name="Picture 8" descr="http://traveloutbackaustralia.com/wp-content/uploads/2012/08/2012-01-08-07.26.28.jpg"/>
          <p:cNvPicPr>
            <a:picLocks noChangeAspect="1" noChangeArrowheads="1"/>
          </p:cNvPicPr>
          <p:nvPr/>
        </p:nvPicPr>
        <p:blipFill>
          <a:blip r:embed="rId5"/>
          <a:srcRect/>
          <a:stretch>
            <a:fillRect/>
          </a:stretch>
        </p:blipFill>
        <p:spPr bwMode="auto">
          <a:xfrm>
            <a:off x="4876800" y="152400"/>
            <a:ext cx="3962400" cy="2971800"/>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solidFill>
                  <a:srgbClr val="FF0000"/>
                </a:solidFill>
              </a:rPr>
              <a:t>Footwall:</a:t>
            </a:r>
          </a:p>
          <a:p>
            <a:r>
              <a:rPr lang="en-US" dirty="0" smtClean="0"/>
              <a:t>Footwall: Block below the fault.</a:t>
            </a:r>
          </a:p>
          <a:p>
            <a:r>
              <a:rPr lang="en-US" dirty="0" smtClean="0"/>
              <a:t>(Walk up with your foot)</a:t>
            </a:r>
            <a:endParaRPr lang="en-US" dirty="0"/>
          </a:p>
        </p:txBody>
      </p:sp>
      <p:sp>
        <p:nvSpPr>
          <p:cNvPr id="3" name="Title 2"/>
          <p:cNvSpPr>
            <a:spLocks noGrp="1"/>
          </p:cNvSpPr>
          <p:nvPr>
            <p:ph type="title"/>
          </p:nvPr>
        </p:nvSpPr>
        <p:spPr/>
        <p:txBody>
          <a:bodyPr/>
          <a:lstStyle/>
          <a:p>
            <a:endParaRPr lang="en-US"/>
          </a:p>
        </p:txBody>
      </p:sp>
      <p:pic>
        <p:nvPicPr>
          <p:cNvPr id="6" name="Picture 5"/>
          <p:cNvPicPr>
            <a:picLocks noChangeAspect="1"/>
          </p:cNvPicPr>
          <p:nvPr/>
        </p:nvPicPr>
        <p:blipFill>
          <a:blip r:embed="rId2" cstate="screen"/>
          <a:stretch>
            <a:fillRect/>
          </a:stretch>
        </p:blipFill>
        <p:spPr>
          <a:xfrm>
            <a:off x="2057400" y="2971800"/>
            <a:ext cx="5334000" cy="3581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20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fade">
                                      <p:cBhvr>
                                        <p:cTn id="18" dur="2000"/>
                                        <p:tgtEl>
                                          <p:spTgt spid="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fade">
                                      <p:cBhvr>
                                        <p:cTn id="23" dur="2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fault in cali.jpg"/>
          <p:cNvPicPr>
            <a:picLocks noGrp="1" noChangeAspect="1"/>
          </p:cNvPicPr>
          <p:nvPr>
            <p:ph idx="1"/>
          </p:nvPr>
        </p:nvPicPr>
        <p:blipFill>
          <a:blip r:embed="rId2"/>
          <a:stretch>
            <a:fillRect/>
          </a:stretch>
        </p:blipFill>
        <p:spPr>
          <a:xfrm>
            <a:off x="838200" y="1524000"/>
            <a:ext cx="7162800" cy="4572000"/>
          </a:xfrm>
        </p:spPr>
      </p:pic>
      <p:sp>
        <p:nvSpPr>
          <p:cNvPr id="3" name="Title 2"/>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04800"/>
            <a:ext cx="8229600" cy="5791200"/>
          </a:xfrm>
        </p:spPr>
        <p:txBody>
          <a:bodyPr/>
          <a:lstStyle/>
          <a:p>
            <a:r>
              <a:rPr lang="en-US" dirty="0" smtClean="0"/>
              <a:t>Vertical faults: Blocks move vertically (up and down) </a:t>
            </a:r>
            <a:r>
              <a:rPr lang="en-US" dirty="0" smtClean="0">
                <a:solidFill>
                  <a:srgbClr val="FF0000"/>
                </a:solidFill>
              </a:rPr>
              <a:t>in relationship to each other</a:t>
            </a:r>
          </a:p>
          <a:p>
            <a:r>
              <a:rPr lang="en-US" dirty="0" smtClean="0"/>
              <a:t>1) Normal Fault</a:t>
            </a:r>
          </a:p>
          <a:p>
            <a:r>
              <a:rPr lang="en-US" dirty="0" smtClean="0"/>
              <a:t>Tension </a:t>
            </a:r>
            <a:r>
              <a:rPr lang="en-US" dirty="0"/>
              <a:t>pulls crust apart</a:t>
            </a:r>
            <a:r>
              <a:rPr lang="en-US" dirty="0" smtClean="0"/>
              <a:t>, crust grows </a:t>
            </a:r>
            <a:endParaRPr lang="en-US" dirty="0"/>
          </a:p>
          <a:p>
            <a:r>
              <a:rPr lang="en-US" dirty="0" smtClean="0"/>
              <a:t>(makes a ramp - Walk up normally)</a:t>
            </a:r>
            <a:endParaRPr lang="en-US" dirty="0"/>
          </a:p>
        </p:txBody>
      </p:sp>
      <p:pic>
        <p:nvPicPr>
          <p:cNvPr id="4" name="Picture 3"/>
          <p:cNvPicPr>
            <a:picLocks noChangeAspect="1"/>
          </p:cNvPicPr>
          <p:nvPr/>
        </p:nvPicPr>
        <p:blipFill>
          <a:blip r:embed="rId2" cstate="screen"/>
          <a:stretch>
            <a:fillRect/>
          </a:stretch>
        </p:blipFill>
        <p:spPr>
          <a:xfrm>
            <a:off x="457200" y="2971800"/>
            <a:ext cx="8229600" cy="3886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fade">
                                      <p:cBhvr>
                                        <p:cTn id="18" dur="2000"/>
                                        <p:tgtEl>
                                          <p:spTgt spid="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fade">
                                      <p:cBhvr>
                                        <p:cTn id="23" dur="2000"/>
                                        <p:tgtEl>
                                          <p:spTgt spid="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2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r>
              <a:rPr lang="en-US" dirty="0" smtClean="0">
                <a:solidFill>
                  <a:srgbClr val="FF0000"/>
                </a:solidFill>
              </a:rPr>
              <a:t>What does the movement of plates create in the lithosphere?</a:t>
            </a:r>
          </a:p>
          <a:p>
            <a:r>
              <a:rPr lang="en-US" dirty="0" smtClean="0"/>
              <a:t>Moving plates create pressure and stress </a:t>
            </a:r>
            <a:endParaRPr lang="en-US" dirty="0"/>
          </a:p>
          <a:p>
            <a:r>
              <a:rPr lang="en-US" dirty="0" smtClean="0">
                <a:solidFill>
                  <a:srgbClr val="FF0000"/>
                </a:solidFill>
              </a:rPr>
              <a:t>Types of Stress:</a:t>
            </a:r>
          </a:p>
          <a:p>
            <a:r>
              <a:rPr lang="en-US" dirty="0"/>
              <a:t>S</a:t>
            </a:r>
            <a:r>
              <a:rPr lang="en-US" dirty="0" smtClean="0"/>
              <a:t>tress:</a:t>
            </a:r>
          </a:p>
          <a:p>
            <a:r>
              <a:rPr lang="en-US" dirty="0" smtClean="0">
                <a:solidFill>
                  <a:srgbClr val="FF0000"/>
                </a:solidFill>
              </a:rPr>
              <a:t>Compression</a:t>
            </a:r>
          </a:p>
          <a:p>
            <a:r>
              <a:rPr lang="en-US" dirty="0" smtClean="0"/>
              <a:t>Compression: Pushing inwards (press in)</a:t>
            </a:r>
          </a:p>
          <a:p>
            <a:r>
              <a:rPr lang="en-US" dirty="0" smtClean="0">
                <a:solidFill>
                  <a:srgbClr val="FF0000"/>
                </a:solidFill>
              </a:rPr>
              <a:t>Tension</a:t>
            </a:r>
          </a:p>
          <a:p>
            <a:r>
              <a:rPr lang="en-US" dirty="0" smtClean="0"/>
              <a:t>Tension:  </a:t>
            </a:r>
            <a:r>
              <a:rPr lang="en-US" dirty="0"/>
              <a:t>P</a:t>
            </a:r>
            <a:r>
              <a:rPr lang="en-US" dirty="0" smtClean="0"/>
              <a:t>ulling apart (</a:t>
            </a:r>
            <a:r>
              <a:rPr lang="en-US" dirty="0" err="1" smtClean="0"/>
              <a:t>exTENSION</a:t>
            </a:r>
            <a:r>
              <a:rPr lang="en-US" dirty="0" smtClean="0"/>
              <a:t> – to make bigger)</a:t>
            </a:r>
          </a:p>
          <a:p>
            <a:r>
              <a:rPr lang="en-US" dirty="0" smtClean="0">
                <a:solidFill>
                  <a:srgbClr val="FF0000"/>
                </a:solidFill>
              </a:rPr>
              <a:t>Shearing</a:t>
            </a:r>
          </a:p>
          <a:p>
            <a:r>
              <a:rPr lang="en-US" dirty="0" smtClean="0"/>
              <a:t>Shearing: </a:t>
            </a:r>
            <a:r>
              <a:rPr lang="en-US" dirty="0"/>
              <a:t>O</a:t>
            </a:r>
            <a:r>
              <a:rPr lang="en-US" dirty="0" smtClean="0"/>
              <a:t>pposite directions. </a:t>
            </a:r>
          </a:p>
          <a:p>
            <a:pPr>
              <a:buNone/>
            </a:pPr>
            <a:r>
              <a:rPr lang="en-US" dirty="0" smtClean="0"/>
              <a:t>                    (scissors  are shears) </a:t>
            </a:r>
            <a:endParaRPr lang="en-US" dirty="0"/>
          </a:p>
        </p:txBody>
      </p:sp>
      <p:sp>
        <p:nvSpPr>
          <p:cNvPr id="3" name="Title 2"/>
          <p:cNvSpPr>
            <a:spLocks noGrp="1"/>
          </p:cNvSpPr>
          <p:nvPr>
            <p:ph type="title"/>
          </p:nvPr>
        </p:nvSpPr>
        <p:spPr/>
        <p:txBody>
          <a:body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2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20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20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20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20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20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fade">
                                      <p:cBhvr>
                                        <p:cTn id="42" dur="2000"/>
                                        <p:tgtEl>
                                          <p:spTgt spid="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fade">
                                      <p:cBhvr>
                                        <p:cTn id="47" dur="2000"/>
                                        <p:tgtEl>
                                          <p:spTgt spid="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
                                            <p:txEl>
                                              <p:pRg st="9" end="9"/>
                                            </p:txEl>
                                          </p:spTgt>
                                        </p:tgtEl>
                                        <p:attrNameLst>
                                          <p:attrName>style.visibility</p:attrName>
                                        </p:attrNameLst>
                                      </p:cBhvr>
                                      <p:to>
                                        <p:strVal val="visible"/>
                                      </p:to>
                                    </p:set>
                                    <p:animEffect transition="in" filter="fade">
                                      <p:cBhvr>
                                        <p:cTn id="52" dur="2000"/>
                                        <p:tgtEl>
                                          <p:spTgt spid="2">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
                                            <p:txEl>
                                              <p:pRg st="10" end="10"/>
                                            </p:txEl>
                                          </p:spTgt>
                                        </p:tgtEl>
                                        <p:attrNameLst>
                                          <p:attrName>style.visibility</p:attrName>
                                        </p:attrNameLst>
                                      </p:cBhvr>
                                      <p:to>
                                        <p:strVal val="visible"/>
                                      </p:to>
                                    </p:set>
                                    <p:animEffect transition="in" filter="fade">
                                      <p:cBhvr>
                                        <p:cTn id="57" dur="20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2" cstate="screen"/>
          <a:stretch>
            <a:fillRect/>
          </a:stretch>
        </p:blipFill>
        <p:spPr>
          <a:xfrm>
            <a:off x="457200" y="2286000"/>
            <a:ext cx="7683500" cy="4409176"/>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solidFill>
                  <a:srgbClr val="FF0000"/>
                </a:solidFill>
              </a:rPr>
              <a:t>Normal Fault:</a:t>
            </a:r>
            <a:endParaRPr lang="en-US" dirty="0">
              <a:solidFill>
                <a:srgbClr val="FF0000"/>
              </a:solidFill>
            </a:endParaRPr>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2" cstate="screen"/>
          <a:stretch>
            <a:fillRect/>
          </a:stretch>
        </p:blipFill>
        <p:spPr>
          <a:xfrm>
            <a:off x="533400" y="2286000"/>
            <a:ext cx="8001000" cy="411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2) Reverse </a:t>
            </a:r>
          </a:p>
          <a:p>
            <a:pPr marL="0" indent="0">
              <a:buNone/>
            </a:pPr>
            <a:r>
              <a:rPr lang="en-US" dirty="0" smtClean="0"/>
              <a:t>Compression </a:t>
            </a:r>
            <a:r>
              <a:rPr lang="en-US" dirty="0"/>
              <a:t>pushes in, </a:t>
            </a:r>
            <a:r>
              <a:rPr lang="en-US" dirty="0" smtClean="0"/>
              <a:t>length </a:t>
            </a:r>
            <a:r>
              <a:rPr lang="en-US" dirty="0"/>
              <a:t>of the crust shortens</a:t>
            </a:r>
            <a:r>
              <a:rPr lang="en-US" dirty="0" smtClean="0"/>
              <a:t>.</a:t>
            </a:r>
            <a:endParaRPr lang="en-US" dirty="0"/>
          </a:p>
          <a:p>
            <a:r>
              <a:rPr lang="en-US" dirty="0" smtClean="0"/>
              <a:t>(overhangs, have to go in reverse when you get to one)</a:t>
            </a:r>
            <a:endParaRPr lang="en-US" dirty="0"/>
          </a:p>
        </p:txBody>
      </p:sp>
      <p:pic>
        <p:nvPicPr>
          <p:cNvPr id="6" name="Picture 5"/>
          <p:cNvPicPr>
            <a:picLocks noChangeAspect="1"/>
          </p:cNvPicPr>
          <p:nvPr/>
        </p:nvPicPr>
        <p:blipFill>
          <a:blip r:embed="rId2" cstate="screen"/>
          <a:stretch>
            <a:fillRect/>
          </a:stretch>
        </p:blipFill>
        <p:spPr>
          <a:xfrm>
            <a:off x="914400" y="3352800"/>
            <a:ext cx="7311515" cy="3505200"/>
          </a:xfrm>
          <a:prstGeom prst="rect">
            <a:avLst/>
          </a:prstGeom>
        </p:spPr>
      </p:pic>
      <p:sp>
        <p:nvSpPr>
          <p:cNvPr id="5" name="Title 4"/>
          <p:cNvSpPr>
            <a:spLocks noGrp="1"/>
          </p:cNvSpPr>
          <p:nvPr>
            <p:ph type="title"/>
          </p:nvPr>
        </p:nvSpPr>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20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fade">
                                      <p:cBhvr>
                                        <p:cTn id="18" dur="2000"/>
                                        <p:tgtEl>
                                          <p:spTgt spid="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fade">
                                      <p:cBhvr>
                                        <p:cTn id="23" dur="2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2" cstate="screen"/>
          <a:stretch>
            <a:fillRect/>
          </a:stretch>
        </p:blipFill>
        <p:spPr>
          <a:xfrm>
            <a:off x="838200" y="2268447"/>
            <a:ext cx="7010400" cy="4418102"/>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solidFill>
                  <a:srgbClr val="FF0000"/>
                </a:solidFill>
              </a:rPr>
              <a:t>Reverse Fault:</a:t>
            </a:r>
            <a:endParaRPr lang="en-US" dirty="0"/>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2" cstate="screen"/>
          <a:stretch>
            <a:fillRect/>
          </a:stretch>
        </p:blipFill>
        <p:spPr>
          <a:xfrm>
            <a:off x="762000" y="2514599"/>
            <a:ext cx="7391400" cy="41265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3) Thrust Fault </a:t>
            </a:r>
          </a:p>
          <a:p>
            <a:r>
              <a:rPr lang="en-US" dirty="0" smtClean="0"/>
              <a:t>Compression </a:t>
            </a:r>
            <a:r>
              <a:rPr lang="en-US" dirty="0"/>
              <a:t>thrusts </a:t>
            </a:r>
            <a:r>
              <a:rPr lang="en-US" dirty="0" smtClean="0"/>
              <a:t>rock on top </a:t>
            </a:r>
          </a:p>
          <a:p>
            <a:r>
              <a:rPr lang="en-US" dirty="0" smtClean="0"/>
              <a:t>(super reverse) </a:t>
            </a:r>
            <a:endParaRPr lang="en-US" dirty="0"/>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2" cstate="screen"/>
          <a:stretch>
            <a:fillRect/>
          </a:stretch>
        </p:blipFill>
        <p:spPr>
          <a:xfrm>
            <a:off x="1066800" y="2971800"/>
            <a:ext cx="7435362" cy="3581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2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2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2" cstate="screen"/>
          <a:stretch>
            <a:fillRect/>
          </a:stretch>
        </p:blipFill>
        <p:spPr>
          <a:xfrm>
            <a:off x="687336" y="1905000"/>
            <a:ext cx="7999464" cy="467360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solidFill>
                  <a:srgbClr val="FF0000"/>
                </a:solidFill>
              </a:rPr>
              <a:t>Thrust fault:</a:t>
            </a:r>
            <a:endParaRPr lang="en-US" dirty="0"/>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2" cstate="screen"/>
          <a:stretch>
            <a:fillRect/>
          </a:stretch>
        </p:blipFill>
        <p:spPr>
          <a:xfrm>
            <a:off x="1327150" y="2819400"/>
            <a:ext cx="6489700" cy="3746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609600"/>
            <a:ext cx="8229600" cy="5486400"/>
          </a:xfrm>
        </p:spPr>
        <p:txBody>
          <a:bodyPr/>
          <a:lstStyle/>
          <a:p>
            <a:r>
              <a:rPr lang="en-US" dirty="0" smtClean="0"/>
              <a:t>Horizontal Fault – Blocks move horizontally or laterally (side to side) </a:t>
            </a:r>
          </a:p>
          <a:p>
            <a:r>
              <a:rPr lang="en-US" dirty="0"/>
              <a:t>1</a:t>
            </a:r>
            <a:r>
              <a:rPr lang="en-US" dirty="0" smtClean="0"/>
              <a:t>) Strike-Slip fault: </a:t>
            </a:r>
            <a:r>
              <a:rPr lang="en-US" dirty="0"/>
              <a:t>M</a:t>
            </a:r>
            <a:r>
              <a:rPr lang="en-US" dirty="0" smtClean="0"/>
              <a:t>ove horizontally</a:t>
            </a:r>
          </a:p>
          <a:p>
            <a:r>
              <a:rPr lang="en-US" dirty="0" smtClean="0"/>
              <a:t>(Lateral / Horizontal fault)</a:t>
            </a:r>
            <a:endParaRPr lang="en-US" dirty="0"/>
          </a:p>
        </p:txBody>
      </p:sp>
      <p:pic>
        <p:nvPicPr>
          <p:cNvPr id="4" name="Picture 3"/>
          <p:cNvPicPr>
            <a:picLocks noChangeAspect="1"/>
          </p:cNvPicPr>
          <p:nvPr/>
        </p:nvPicPr>
        <p:blipFill>
          <a:blip r:embed="rId2" cstate="screen"/>
          <a:stretch>
            <a:fillRect/>
          </a:stretch>
        </p:blipFill>
        <p:spPr>
          <a:xfrm>
            <a:off x="457200" y="2971800"/>
            <a:ext cx="8229600" cy="33873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2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20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2" cstate="screen"/>
          <a:stretch>
            <a:fillRect/>
          </a:stretch>
        </p:blipFill>
        <p:spPr>
          <a:xfrm>
            <a:off x="304800" y="2057400"/>
            <a:ext cx="8382000" cy="457200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solidFill>
                  <a:srgbClr val="FF0000"/>
                </a:solidFill>
              </a:rPr>
              <a:t>What does stress do to rock?</a:t>
            </a:r>
          </a:p>
          <a:p>
            <a:r>
              <a:rPr lang="en-US" dirty="0" smtClean="0"/>
              <a:t>Stress can bend (fold) and break (fault) rocks apart.</a:t>
            </a:r>
          </a:p>
          <a:p>
            <a:endParaRPr lang="en-US" dirty="0" smtClean="0"/>
          </a:p>
          <a:p>
            <a:endParaRPr lang="en-US" dirty="0"/>
          </a:p>
        </p:txBody>
      </p:sp>
      <p:sp>
        <p:nvSpPr>
          <p:cNvPr id="3" name="Title 2"/>
          <p:cNvSpPr>
            <a:spLocks noGrp="1"/>
          </p:cNvSpPr>
          <p:nvPr>
            <p:ph type="title"/>
          </p:nvPr>
        </p:nvSpPr>
        <p:spPr/>
        <p:txBody>
          <a:bodyPr/>
          <a:lstStyle/>
          <a:p>
            <a:r>
              <a:rPr dirty="0" smtClean="0"/>
              <a:t>Stress on Rock</a:t>
            </a:r>
            <a:endParaRPr lang="en-US" dirty="0"/>
          </a:p>
        </p:txBody>
      </p:sp>
      <p:pic>
        <p:nvPicPr>
          <p:cNvPr id="4" name="Picture 3"/>
          <p:cNvPicPr>
            <a:picLocks noChangeAspect="1"/>
          </p:cNvPicPr>
          <p:nvPr/>
        </p:nvPicPr>
        <p:blipFill>
          <a:blip r:embed="rId2" cstate="screen"/>
          <a:stretch>
            <a:fillRect/>
          </a:stretch>
        </p:blipFill>
        <p:spPr>
          <a:xfrm>
            <a:off x="4572000" y="2743200"/>
            <a:ext cx="4572000" cy="3721100"/>
          </a:xfrm>
          <a:prstGeom prst="rect">
            <a:avLst/>
          </a:prstGeom>
        </p:spPr>
      </p:pic>
      <p:pic>
        <p:nvPicPr>
          <p:cNvPr id="5" name="Picture 4"/>
          <p:cNvPicPr>
            <a:picLocks noChangeAspect="1"/>
          </p:cNvPicPr>
          <p:nvPr/>
        </p:nvPicPr>
        <p:blipFill>
          <a:blip r:embed="rId3" cstate="screen"/>
          <a:stretch>
            <a:fillRect/>
          </a:stretch>
        </p:blipFill>
        <p:spPr>
          <a:xfrm>
            <a:off x="0" y="2743200"/>
            <a:ext cx="4559300" cy="37211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2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solidFill>
                  <a:srgbClr val="FF0000"/>
                </a:solidFill>
              </a:rPr>
              <a:t>Strike-Slip</a:t>
            </a:r>
            <a:endParaRPr lang="en-US" dirty="0"/>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2" cstate="screen"/>
          <a:stretch>
            <a:fillRect/>
          </a:stretch>
        </p:blipFill>
        <p:spPr>
          <a:xfrm>
            <a:off x="419100" y="2514600"/>
            <a:ext cx="8267700" cy="39497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dirty="0" smtClean="0"/>
              <a:t>Can also be both:</a:t>
            </a:r>
          </a:p>
          <a:p>
            <a:pPr marL="0" indent="0">
              <a:buNone/>
            </a:pPr>
            <a:r>
              <a:rPr lang="en-US" dirty="0" smtClean="0"/>
              <a:t>Dip-Slip or Oblique slip: (Vertical &amp; Horizontal</a:t>
            </a:r>
            <a:r>
              <a:rPr lang="en-US" dirty="0"/>
              <a:t>) </a:t>
            </a:r>
            <a:endParaRPr lang="en-US" dirty="0" smtClean="0"/>
          </a:p>
          <a:p>
            <a:pPr marL="0" indent="0">
              <a:buNone/>
            </a:pPr>
            <a:endParaRPr lang="en-US" dirty="0" smtClean="0"/>
          </a:p>
          <a:p>
            <a:endParaRPr lang="en-US" dirty="0"/>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2" cstate="screen"/>
          <a:stretch>
            <a:fillRect/>
          </a:stretch>
        </p:blipFill>
        <p:spPr>
          <a:xfrm>
            <a:off x="457200" y="2667000"/>
            <a:ext cx="8229600" cy="39750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2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solidFill>
                  <a:srgbClr val="FF0000"/>
                </a:solidFill>
              </a:rPr>
              <a:t>Oblique Slip:</a:t>
            </a:r>
            <a:endParaRPr lang="en-US" dirty="0"/>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2" cstate="screen"/>
          <a:stretch>
            <a:fillRect/>
          </a:stretch>
        </p:blipFill>
        <p:spPr>
          <a:xfrm>
            <a:off x="1524000" y="2286000"/>
            <a:ext cx="5664200" cy="4241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2" cstate="screen"/>
          <a:stretch>
            <a:fillRect/>
          </a:stretch>
        </p:blipFill>
        <p:spPr>
          <a:xfrm>
            <a:off x="0" y="-1"/>
            <a:ext cx="9144000" cy="6727371"/>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Faults can move:</a:t>
            </a:r>
          </a:p>
          <a:p>
            <a:r>
              <a:rPr lang="en-US" dirty="0" smtClean="0"/>
              <a:t>Vertically (up and down)</a:t>
            </a:r>
          </a:p>
          <a:p>
            <a:r>
              <a:rPr lang="en-US" dirty="0" smtClean="0"/>
              <a:t>Horizontally (side to side) </a:t>
            </a:r>
            <a:endParaRPr lang="en-US" dirty="0"/>
          </a:p>
        </p:txBody>
      </p:sp>
      <p:sp>
        <p:nvSpPr>
          <p:cNvPr id="3" name="Title 2"/>
          <p:cNvSpPr>
            <a:spLocks noGrp="1"/>
          </p:cNvSpPr>
          <p:nvPr>
            <p:ph type="title"/>
          </p:nvPr>
        </p:nvSpPr>
        <p:spPr/>
        <p:txBody>
          <a:bodyPr/>
          <a:lstStyle/>
          <a:p>
            <a:r>
              <a:rPr lang="en-US" dirty="0" smtClean="0"/>
              <a:t>(G) </a:t>
            </a:r>
            <a:endParaRPr lang="en-US" dirty="0"/>
          </a:p>
        </p:txBody>
      </p:sp>
    </p:spTree>
    <p:extLst>
      <p:ext uri="{BB962C8B-B14F-4D97-AF65-F5344CB8AC3E}">
        <p14:creationId xmlns:p14="http://schemas.microsoft.com/office/powerpoint/2010/main" val="118955192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cstate="screen"/>
          <a:srcRect/>
          <a:stretch>
            <a:fillRect/>
          </a:stretch>
        </p:blipFill>
        <p:spPr bwMode="auto">
          <a:xfrm>
            <a:off x="2052637" y="2309812"/>
            <a:ext cx="5038725" cy="3000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cstate="screen"/>
          <a:srcRect/>
          <a:stretch>
            <a:fillRect/>
          </a:stretch>
        </p:blipFill>
        <p:spPr bwMode="auto">
          <a:xfrm>
            <a:off x="866775" y="2028825"/>
            <a:ext cx="7410450" cy="3562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cstate="screen"/>
          <a:srcRect/>
          <a:stretch>
            <a:fillRect/>
          </a:stretch>
        </p:blipFill>
        <p:spPr bwMode="auto">
          <a:xfrm>
            <a:off x="857250" y="1771650"/>
            <a:ext cx="7429500" cy="4076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cstate="screen"/>
          <a:srcRect/>
          <a:stretch>
            <a:fillRect/>
          </a:stretch>
        </p:blipFill>
        <p:spPr bwMode="auto">
          <a:xfrm>
            <a:off x="1700212" y="2185987"/>
            <a:ext cx="5743575" cy="3248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24000"/>
            <a:ext cx="8229600" cy="4953000"/>
          </a:xfrm>
        </p:spPr>
        <p:txBody>
          <a:bodyPr>
            <a:normAutofit lnSpcReduction="10000"/>
          </a:bodyPr>
          <a:lstStyle/>
          <a:p>
            <a:r>
              <a:rPr lang="en-US" dirty="0" smtClean="0"/>
              <a:t>Purpose – Learn about folding and faulting</a:t>
            </a:r>
          </a:p>
          <a:p>
            <a:r>
              <a:rPr lang="en-US" dirty="0" smtClean="0"/>
              <a:t>Data – Faulting Diagram 1 &amp; 2</a:t>
            </a:r>
          </a:p>
          <a:p>
            <a:pPr>
              <a:buNone/>
            </a:pPr>
            <a:r>
              <a:rPr lang="en-US" dirty="0" smtClean="0"/>
              <a:t>               Question sheet</a:t>
            </a:r>
          </a:p>
          <a:p>
            <a:pPr>
              <a:buNone/>
            </a:pPr>
            <a:r>
              <a:rPr lang="en-US" dirty="0" smtClean="0"/>
              <a:t>Conclusion – </a:t>
            </a:r>
          </a:p>
          <a:p>
            <a:pPr>
              <a:buNone/>
            </a:pPr>
            <a:r>
              <a:rPr lang="en-US" dirty="0" smtClean="0"/>
              <a:t>3 types of stress</a:t>
            </a:r>
          </a:p>
          <a:p>
            <a:pPr>
              <a:buNone/>
            </a:pPr>
            <a:r>
              <a:rPr lang="en-US" dirty="0" smtClean="0"/>
              <a:t>What is Folding</a:t>
            </a:r>
          </a:p>
          <a:p>
            <a:pPr>
              <a:buNone/>
            </a:pPr>
            <a:r>
              <a:rPr lang="en-US" dirty="0" smtClean="0"/>
              <a:t>2 types of folds</a:t>
            </a:r>
          </a:p>
          <a:p>
            <a:pPr>
              <a:buNone/>
            </a:pPr>
            <a:r>
              <a:rPr lang="en-US" dirty="0" smtClean="0"/>
              <a:t>What is Faulting</a:t>
            </a:r>
          </a:p>
          <a:p>
            <a:pPr>
              <a:buNone/>
            </a:pPr>
            <a:r>
              <a:rPr lang="en-US" dirty="0" smtClean="0"/>
              <a:t>Hanging walls &amp; Foot walls</a:t>
            </a:r>
          </a:p>
          <a:p>
            <a:pPr>
              <a:buNone/>
            </a:pPr>
            <a:r>
              <a:rPr lang="en-US" dirty="0" smtClean="0"/>
              <a:t>5 Types of Faults (diagram and explain them)</a:t>
            </a:r>
          </a:p>
          <a:p>
            <a:pPr>
              <a:buNone/>
            </a:pPr>
            <a:r>
              <a:rPr lang="en-US" dirty="0" smtClean="0"/>
              <a:t>What affects whether a rock will fold or fault?</a:t>
            </a:r>
          </a:p>
          <a:p>
            <a:pPr>
              <a:buNone/>
            </a:pPr>
            <a:endParaRPr lang="en-US" dirty="0" smtClean="0"/>
          </a:p>
        </p:txBody>
      </p:sp>
      <p:sp>
        <p:nvSpPr>
          <p:cNvPr id="3" name="Title 2"/>
          <p:cNvSpPr>
            <a:spLocks noGrp="1"/>
          </p:cNvSpPr>
          <p:nvPr>
            <p:ph type="title"/>
          </p:nvPr>
        </p:nvSpPr>
        <p:spPr/>
        <p:txBody>
          <a:bodyPr/>
          <a:lstStyle/>
          <a:p>
            <a:r>
              <a:rPr lang="en-US" dirty="0" smtClean="0"/>
              <a:t>Fault Lab</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2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20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20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20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20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20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fade">
                                      <p:cBhvr>
                                        <p:cTn id="42" dur="2000"/>
                                        <p:tgtEl>
                                          <p:spTgt spid="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fade">
                                      <p:cBhvr>
                                        <p:cTn id="47" dur="2000"/>
                                        <p:tgtEl>
                                          <p:spTgt spid="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
                                            <p:txEl>
                                              <p:pRg st="9" end="9"/>
                                            </p:txEl>
                                          </p:spTgt>
                                        </p:tgtEl>
                                        <p:attrNameLst>
                                          <p:attrName>style.visibility</p:attrName>
                                        </p:attrNameLst>
                                      </p:cBhvr>
                                      <p:to>
                                        <p:strVal val="visible"/>
                                      </p:to>
                                    </p:set>
                                    <p:animEffect transition="in" filter="fade">
                                      <p:cBhvr>
                                        <p:cTn id="52" dur="2000"/>
                                        <p:tgtEl>
                                          <p:spTgt spid="2">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
                                            <p:txEl>
                                              <p:pRg st="10" end="10"/>
                                            </p:txEl>
                                          </p:spTgt>
                                        </p:tgtEl>
                                        <p:attrNameLst>
                                          <p:attrName>style.visibility</p:attrName>
                                        </p:attrNameLst>
                                      </p:cBhvr>
                                      <p:to>
                                        <p:strVal val="visible"/>
                                      </p:to>
                                    </p:set>
                                    <p:animEffect transition="in" filter="fade">
                                      <p:cBhvr>
                                        <p:cTn id="57" dur="20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2" cstate="screen"/>
          <a:stretch>
            <a:fillRect/>
          </a:stretch>
        </p:blipFill>
        <p:spPr>
          <a:xfrm>
            <a:off x="0" y="0"/>
            <a:ext cx="4648200" cy="3505200"/>
          </a:xfrm>
          <a:prstGeom prst="rect">
            <a:avLst/>
          </a:prstGeom>
        </p:spPr>
      </p:pic>
      <p:pic>
        <p:nvPicPr>
          <p:cNvPr id="5" name="Picture 4"/>
          <p:cNvPicPr>
            <a:picLocks noChangeAspect="1"/>
          </p:cNvPicPr>
          <p:nvPr/>
        </p:nvPicPr>
        <p:blipFill>
          <a:blip r:embed="rId3" cstate="screen"/>
          <a:stretch>
            <a:fillRect/>
          </a:stretch>
        </p:blipFill>
        <p:spPr>
          <a:xfrm>
            <a:off x="4648200" y="2895600"/>
            <a:ext cx="4495800" cy="39623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solidFill>
                  <a:srgbClr val="FF0000"/>
                </a:solidFill>
              </a:rPr>
              <a:t>What happens when a large amount of stress is released from the Earth and plates move?</a:t>
            </a:r>
          </a:p>
          <a:p>
            <a:r>
              <a:rPr lang="en-US" dirty="0" smtClean="0"/>
              <a:t>Earthquakes: ground movement due to stress</a:t>
            </a:r>
          </a:p>
          <a:p>
            <a:r>
              <a:rPr lang="en-US" dirty="0" smtClean="0">
                <a:solidFill>
                  <a:srgbClr val="FF0000"/>
                </a:solidFill>
              </a:rPr>
              <a:t>Which are better, many small ones or few large ones?</a:t>
            </a:r>
          </a:p>
          <a:p>
            <a:r>
              <a:rPr lang="en-US" dirty="0" smtClean="0"/>
              <a:t>Frequent small quakes are better, they release stress little by little.</a:t>
            </a:r>
          </a:p>
        </p:txBody>
      </p:sp>
      <p:sp>
        <p:nvSpPr>
          <p:cNvPr id="3" name="Title 2"/>
          <p:cNvSpPr>
            <a:spLocks noGrp="1"/>
          </p:cNvSpPr>
          <p:nvPr>
            <p:ph type="title"/>
          </p:nvPr>
        </p:nvSpPr>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2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20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2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solidFill>
                  <a:srgbClr val="FF0000"/>
                </a:solidFill>
              </a:rPr>
              <a:t>Where do most Earthquakes happen?</a:t>
            </a:r>
          </a:p>
          <a:p>
            <a:r>
              <a:rPr lang="en-US" dirty="0" smtClean="0"/>
              <a:t>Most Earthquakes are at plate boundaries.</a:t>
            </a:r>
          </a:p>
          <a:p>
            <a:r>
              <a:rPr lang="en-US" dirty="0" smtClean="0"/>
              <a:t>~ 80% are at the ring of fire. </a:t>
            </a:r>
          </a:p>
          <a:p>
            <a:pPr>
              <a:buNone/>
            </a:pPr>
            <a:r>
              <a:rPr lang="en-US" dirty="0" smtClean="0"/>
              <a:t>   (ring around the Pacific plate also filled with volcanoes)</a:t>
            </a:r>
          </a:p>
          <a:p>
            <a:endParaRPr lang="en-US" dirty="0"/>
          </a:p>
        </p:txBody>
      </p:sp>
      <p:sp>
        <p:nvSpPr>
          <p:cNvPr id="3" name="Title 2"/>
          <p:cNvSpPr>
            <a:spLocks noGrp="1"/>
          </p:cNvSpPr>
          <p:nvPr>
            <p:ph type="title"/>
          </p:nvPr>
        </p:nvSpPr>
        <p:spPr/>
        <p:txBody>
          <a:bodyPr/>
          <a:lstStyle/>
          <a:p>
            <a:endParaRPr lang="en-US"/>
          </a:p>
        </p:txBody>
      </p:sp>
      <p:pic>
        <p:nvPicPr>
          <p:cNvPr id="4" name="Picture 4" descr="http://getfile6.posterous.com/getfile/files.posterous.com/artscience/uuAXaNBKfE24DQ9TKy7DQ1IBGiLINx57DddBgjNXYTQ8gQI333abSkCdSNdD/Ring_of_Fire_Earthquakes_1900-.png.scaled.1000.jpg"/>
          <p:cNvPicPr>
            <a:picLocks noChangeAspect="1" noChangeArrowheads="1"/>
          </p:cNvPicPr>
          <p:nvPr/>
        </p:nvPicPr>
        <p:blipFill>
          <a:blip r:embed="rId2" cstate="screen"/>
          <a:srcRect/>
          <a:stretch>
            <a:fillRect/>
          </a:stretch>
        </p:blipFill>
        <p:spPr bwMode="auto">
          <a:xfrm>
            <a:off x="4419600" y="3886200"/>
            <a:ext cx="3314700" cy="2638426"/>
          </a:xfrm>
          <a:prstGeom prst="rect">
            <a:avLst/>
          </a:prstGeom>
          <a:noFill/>
        </p:spPr>
      </p:pic>
      <p:pic>
        <p:nvPicPr>
          <p:cNvPr id="5" name="Picture 2" descr="http://regentsprep.org/regents/earthsci/units/earthquakes/tectonicplates_435.gif"/>
          <p:cNvPicPr>
            <a:picLocks noChangeAspect="1" noChangeArrowheads="1"/>
          </p:cNvPicPr>
          <p:nvPr/>
        </p:nvPicPr>
        <p:blipFill>
          <a:blip r:embed="rId3" cstate="screen"/>
          <a:srcRect/>
          <a:stretch>
            <a:fillRect/>
          </a:stretch>
        </p:blipFill>
        <p:spPr bwMode="auto">
          <a:xfrm>
            <a:off x="685800" y="3886200"/>
            <a:ext cx="3124200" cy="263842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2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
                                            <p:txEl>
                                              <p:pRg st="2" end="2"/>
                                            </p:txEl>
                                          </p:spTgt>
                                        </p:tgtEl>
                                        <p:attrNameLst>
                                          <p:attrName>style.visibility</p:attrName>
                                        </p:attrNameLst>
                                      </p:cBhvr>
                                      <p:to>
                                        <p:strVal val="visible"/>
                                      </p:to>
                                    </p:set>
                                    <p:animEffect transition="in" filter="fade">
                                      <p:cBhvr>
                                        <p:cTn id="29" dur="2000"/>
                                        <p:tgtEl>
                                          <p:spTgt spid="2">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
                                            <p:txEl>
                                              <p:pRg st="3" end="3"/>
                                            </p:txEl>
                                          </p:spTgt>
                                        </p:tgtEl>
                                        <p:attrNameLst>
                                          <p:attrName>style.visibility</p:attrName>
                                        </p:attrNameLst>
                                      </p:cBhvr>
                                      <p:to>
                                        <p:strVal val="visible"/>
                                      </p:to>
                                    </p:set>
                                    <p:animEffect transition="in" filter="fade">
                                      <p:cBhvr>
                                        <p:cTn id="34" dur="2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4" name="Picture 2" descr="http://www.skimountaineer.com/ROF/Thumbnails/RingOfFireMap.jpg"/>
          <p:cNvPicPr>
            <a:picLocks noGrp="1" noChangeAspect="1" noChangeArrowheads="1"/>
          </p:cNvPicPr>
          <p:nvPr>
            <p:ph idx="1"/>
          </p:nvPr>
        </p:nvPicPr>
        <p:blipFill>
          <a:blip r:embed="rId2" cstate="screen"/>
          <a:srcRect/>
          <a:stretch>
            <a:fillRect/>
          </a:stretch>
        </p:blipFill>
        <p:spPr bwMode="auto">
          <a:xfrm>
            <a:off x="609600" y="762000"/>
            <a:ext cx="2794000" cy="2286000"/>
          </a:xfrm>
          <a:prstGeom prst="rect">
            <a:avLst/>
          </a:prstGeom>
          <a:noFill/>
        </p:spPr>
      </p:pic>
      <p:pic>
        <p:nvPicPr>
          <p:cNvPr id="1026" name="Picture 2" descr="http://www.enchantedlearning.com/subjects/volcano/gifs/ringoffirecolor.GIF"/>
          <p:cNvPicPr>
            <a:picLocks noChangeAspect="1" noChangeArrowheads="1"/>
          </p:cNvPicPr>
          <p:nvPr/>
        </p:nvPicPr>
        <p:blipFill>
          <a:blip r:embed="rId3" cstate="screen"/>
          <a:srcRect/>
          <a:stretch>
            <a:fillRect/>
          </a:stretch>
        </p:blipFill>
        <p:spPr bwMode="auto">
          <a:xfrm>
            <a:off x="3636882" y="457200"/>
            <a:ext cx="5049918" cy="3048000"/>
          </a:xfrm>
          <a:prstGeom prst="rect">
            <a:avLst/>
          </a:prstGeom>
          <a:noFill/>
        </p:spPr>
      </p:pic>
      <p:pic>
        <p:nvPicPr>
          <p:cNvPr id="1028" name="Picture 4" descr="http://getfile6.posterous.com/getfile/files.posterous.com/artscience/uuAXaNBKfE24DQ9TKy7DQ1IBGiLINx57DddBgjNXYTQ8gQI333abSkCdSNdD/Ring_of_Fire_Earthquakes_1900-.png.scaled.1000.jpg"/>
          <p:cNvPicPr>
            <a:picLocks noChangeAspect="1" noChangeArrowheads="1"/>
          </p:cNvPicPr>
          <p:nvPr/>
        </p:nvPicPr>
        <p:blipFill>
          <a:blip r:embed="rId4" cstate="screen"/>
          <a:srcRect/>
          <a:stretch>
            <a:fillRect/>
          </a:stretch>
        </p:blipFill>
        <p:spPr bwMode="auto">
          <a:xfrm>
            <a:off x="1295400" y="3733800"/>
            <a:ext cx="6438900" cy="279082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 calcmode="lin" valueType="num">
                                      <p:cBhvr additive="base">
                                        <p:cTn id="13" dur="500" fill="hold"/>
                                        <p:tgtEl>
                                          <p:spTgt spid="1026"/>
                                        </p:tgtEl>
                                        <p:attrNameLst>
                                          <p:attrName>ppt_x</p:attrName>
                                        </p:attrNameLst>
                                      </p:cBhvr>
                                      <p:tavLst>
                                        <p:tav tm="0">
                                          <p:val>
                                            <p:strVal val="#ppt_x"/>
                                          </p:val>
                                        </p:tav>
                                        <p:tav tm="100000">
                                          <p:val>
                                            <p:strVal val="#ppt_x"/>
                                          </p:val>
                                        </p:tav>
                                      </p:tavLst>
                                    </p:anim>
                                    <p:anim calcmode="lin" valueType="num">
                                      <p:cBhvr additive="base">
                                        <p:cTn id="14"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solidFill>
                  <a:srgbClr val="FF0000"/>
                </a:solidFill>
              </a:rPr>
              <a:t>World Earthquake Map</a:t>
            </a:r>
          </a:p>
          <a:p>
            <a:endParaRPr lang="en-US" dirty="0" smtClean="0">
              <a:solidFill>
                <a:srgbClr val="FF0000"/>
              </a:solidFill>
            </a:endParaRPr>
          </a:p>
          <a:p>
            <a:r>
              <a:rPr lang="en-US" dirty="0" smtClean="0">
                <a:solidFill>
                  <a:srgbClr val="FF0000"/>
                </a:solidFill>
              </a:rPr>
              <a:t>http://earthquake.usgs.gov/earthquakes/map/</a:t>
            </a:r>
            <a:endParaRPr lang="en-US" dirty="0">
              <a:solidFill>
                <a:srgbClr val="FF0000"/>
              </a:solidFill>
            </a:endParaRPr>
          </a:p>
        </p:txBody>
      </p:sp>
      <p:sp>
        <p:nvSpPr>
          <p:cNvPr id="3" name="Title 2"/>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0" y="1371600"/>
            <a:ext cx="5102225" cy="5195888"/>
          </a:xfrm>
        </p:spPr>
        <p:txBody>
          <a:bodyPr/>
          <a:lstStyle/>
          <a:p>
            <a:endParaRPr lang="en-US" dirty="0"/>
          </a:p>
        </p:txBody>
      </p:sp>
      <p:sp>
        <p:nvSpPr>
          <p:cNvPr id="3" name="Title 2"/>
          <p:cNvSpPr>
            <a:spLocks noGrp="1"/>
          </p:cNvSpPr>
          <p:nvPr>
            <p:ph type="title"/>
          </p:nvPr>
        </p:nvSpPr>
        <p:spPr/>
        <p:txBody>
          <a:bodyPr/>
          <a:lstStyle/>
          <a:p>
            <a:endParaRPr lang="en-US"/>
          </a:p>
        </p:txBody>
      </p:sp>
      <p:pic>
        <p:nvPicPr>
          <p:cNvPr id="51204" name="Picture 4" descr="http://gb.fotolibra.com/images/previews/49745-diagram-of-earthquake-illustration.jpeg"/>
          <p:cNvPicPr>
            <a:picLocks noChangeAspect="1" noChangeArrowheads="1"/>
          </p:cNvPicPr>
          <p:nvPr/>
        </p:nvPicPr>
        <p:blipFill>
          <a:blip r:embed="rId2" cstate="screen"/>
          <a:srcRect/>
          <a:stretch>
            <a:fillRect/>
          </a:stretch>
        </p:blipFill>
        <p:spPr bwMode="auto">
          <a:xfrm>
            <a:off x="152400" y="152400"/>
            <a:ext cx="4492625" cy="3254274"/>
          </a:xfrm>
          <a:prstGeom prst="rect">
            <a:avLst/>
          </a:prstGeom>
          <a:noFill/>
        </p:spPr>
      </p:pic>
      <p:pic>
        <p:nvPicPr>
          <p:cNvPr id="51206" name="Picture 6" descr="http://cse.ssl.berkeley.edu/img/earthquakes/Epicenter.gif"/>
          <p:cNvPicPr>
            <a:picLocks noChangeAspect="1" noChangeArrowheads="1"/>
          </p:cNvPicPr>
          <p:nvPr/>
        </p:nvPicPr>
        <p:blipFill>
          <a:blip r:embed="rId3" cstate="screen"/>
          <a:srcRect/>
          <a:stretch>
            <a:fillRect/>
          </a:stretch>
        </p:blipFill>
        <p:spPr bwMode="auto">
          <a:xfrm>
            <a:off x="3124200" y="3581400"/>
            <a:ext cx="5753751" cy="316081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1204"/>
                                        </p:tgtEl>
                                        <p:attrNameLst>
                                          <p:attrName>style.visibility</p:attrName>
                                        </p:attrNameLst>
                                      </p:cBhvr>
                                      <p:to>
                                        <p:strVal val="visible"/>
                                      </p:to>
                                    </p:set>
                                    <p:animEffect transition="in" filter="wipe(down)">
                                      <p:cBhvr>
                                        <p:cTn id="7" dur="500"/>
                                        <p:tgtEl>
                                          <p:spTgt spid="5120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1206"/>
                                        </p:tgtEl>
                                        <p:attrNameLst>
                                          <p:attrName>style.visibility</p:attrName>
                                        </p:attrNameLst>
                                      </p:cBhvr>
                                      <p:to>
                                        <p:strVal val="visible"/>
                                      </p:to>
                                    </p:set>
                                    <p:anim calcmode="lin" valueType="num">
                                      <p:cBhvr additive="base">
                                        <p:cTn id="12" dur="500" fill="hold"/>
                                        <p:tgtEl>
                                          <p:spTgt spid="51206"/>
                                        </p:tgtEl>
                                        <p:attrNameLst>
                                          <p:attrName>ppt_x</p:attrName>
                                        </p:attrNameLst>
                                      </p:cBhvr>
                                      <p:tavLst>
                                        <p:tav tm="0">
                                          <p:val>
                                            <p:strVal val="#ppt_x"/>
                                          </p:val>
                                        </p:tav>
                                        <p:tav tm="100000">
                                          <p:val>
                                            <p:strVal val="#ppt_x"/>
                                          </p:val>
                                        </p:tav>
                                      </p:tavLst>
                                    </p:anim>
                                    <p:anim calcmode="lin" valueType="num">
                                      <p:cBhvr additive="base">
                                        <p:cTn id="13" dur="500" fill="hold"/>
                                        <p:tgtEl>
                                          <p:spTgt spid="512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52226" name="Picture 2"/>
          <p:cNvPicPr>
            <a:picLocks noGrp="1" noChangeAspect="1" noChangeArrowheads="1"/>
          </p:cNvPicPr>
          <p:nvPr>
            <p:ph idx="1"/>
          </p:nvPr>
        </p:nvPicPr>
        <p:blipFill>
          <a:blip r:embed="rId2" cstate="screen"/>
          <a:srcRect/>
          <a:stretch>
            <a:fillRect/>
          </a:stretch>
        </p:blipFill>
        <p:spPr bwMode="auto">
          <a:xfrm>
            <a:off x="1476375" y="1752600"/>
            <a:ext cx="6191250" cy="4114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53250" name="Picture 2"/>
          <p:cNvPicPr>
            <a:picLocks noGrp="1" noChangeAspect="1" noChangeArrowheads="1"/>
          </p:cNvPicPr>
          <p:nvPr>
            <p:ph idx="1"/>
          </p:nvPr>
        </p:nvPicPr>
        <p:blipFill>
          <a:blip r:embed="rId2" cstate="screen"/>
          <a:srcRect/>
          <a:stretch>
            <a:fillRect/>
          </a:stretch>
        </p:blipFill>
        <p:spPr bwMode="auto">
          <a:xfrm>
            <a:off x="1543050" y="1700212"/>
            <a:ext cx="6057900" cy="4219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54274" name="Picture 2"/>
          <p:cNvPicPr>
            <a:picLocks noGrp="1" noChangeAspect="1" noChangeArrowheads="1"/>
          </p:cNvPicPr>
          <p:nvPr>
            <p:ph idx="1"/>
          </p:nvPr>
        </p:nvPicPr>
        <p:blipFill>
          <a:blip r:embed="rId2" cstate="screen"/>
          <a:srcRect/>
          <a:stretch>
            <a:fillRect/>
          </a:stretch>
        </p:blipFill>
        <p:spPr bwMode="auto">
          <a:xfrm>
            <a:off x="1547812" y="1590675"/>
            <a:ext cx="6048375" cy="4438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55298" name="Picture 2"/>
          <p:cNvPicPr>
            <a:picLocks noGrp="1" noChangeAspect="1" noChangeArrowheads="1"/>
          </p:cNvPicPr>
          <p:nvPr>
            <p:ph idx="1"/>
          </p:nvPr>
        </p:nvPicPr>
        <p:blipFill>
          <a:blip r:embed="rId2" cstate="screen"/>
          <a:srcRect/>
          <a:stretch>
            <a:fillRect/>
          </a:stretch>
        </p:blipFill>
        <p:spPr bwMode="auto">
          <a:xfrm>
            <a:off x="1533525" y="1590675"/>
            <a:ext cx="6076950" cy="4438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56323" name="Picture 3"/>
          <p:cNvPicPr>
            <a:picLocks noGrp="1" noChangeAspect="1" noChangeArrowheads="1"/>
          </p:cNvPicPr>
          <p:nvPr>
            <p:ph idx="1"/>
          </p:nvPr>
        </p:nvPicPr>
        <p:blipFill>
          <a:blip r:embed="rId2" cstate="screen"/>
          <a:srcRect/>
          <a:stretch>
            <a:fillRect/>
          </a:stretch>
        </p:blipFill>
        <p:spPr bwMode="auto">
          <a:xfrm>
            <a:off x="1447800" y="1524000"/>
            <a:ext cx="6248400" cy="457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0"/>
            <a:ext cx="8229600" cy="5105400"/>
          </a:xfrm>
        </p:spPr>
        <p:txBody>
          <a:bodyPr>
            <a:normAutofit/>
          </a:bodyPr>
          <a:lstStyle/>
          <a:p>
            <a:r>
              <a:rPr lang="en-US" dirty="0" smtClean="0">
                <a:solidFill>
                  <a:srgbClr val="FF0000"/>
                </a:solidFill>
              </a:rPr>
              <a:t>What decides if a rock Folds or Faults?</a:t>
            </a:r>
          </a:p>
          <a:p>
            <a:r>
              <a:rPr lang="en-US" dirty="0" smtClean="0"/>
              <a:t>Pressure, temperature and material decide if a rock folds or faults.</a:t>
            </a:r>
          </a:p>
          <a:p>
            <a:r>
              <a:rPr lang="en-US" dirty="0" smtClean="0"/>
              <a:t>Upper level rocks Fault.</a:t>
            </a:r>
          </a:p>
          <a:p>
            <a:r>
              <a:rPr lang="en-US" dirty="0"/>
              <a:t>L</a:t>
            </a:r>
            <a:r>
              <a:rPr lang="en-US" dirty="0" smtClean="0"/>
              <a:t>ow temperature (cold crayon snaps)</a:t>
            </a:r>
          </a:p>
          <a:p>
            <a:r>
              <a:rPr lang="en-US" dirty="0" smtClean="0"/>
              <a:t>Low level rocks Fold.</a:t>
            </a:r>
          </a:p>
          <a:p>
            <a:r>
              <a:rPr lang="en-US" dirty="0" smtClean="0"/>
              <a:t>High temperature (heated crayon bend)</a:t>
            </a:r>
            <a:endParaRPr lang="en-US" dirty="0"/>
          </a:p>
        </p:txBody>
      </p:sp>
      <p:sp>
        <p:nvSpPr>
          <p:cNvPr id="2" name="Title 1"/>
          <p:cNvSpPr>
            <a:spLocks noGrp="1"/>
          </p:cNvSpPr>
          <p:nvPr>
            <p:ph type="title"/>
          </p:nvPr>
        </p:nvSpPr>
        <p:spPr/>
        <p:txBody>
          <a:bodyPr/>
          <a:lstStyle/>
          <a:p>
            <a:r>
              <a:rPr lang="en-US" dirty="0" smtClean="0"/>
              <a:t>Stress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57346" name="Picture 2"/>
          <p:cNvPicPr>
            <a:picLocks noGrp="1" noChangeAspect="1" noChangeArrowheads="1"/>
          </p:cNvPicPr>
          <p:nvPr>
            <p:ph idx="1"/>
          </p:nvPr>
        </p:nvPicPr>
        <p:blipFill>
          <a:blip r:embed="rId2" cstate="screen"/>
          <a:srcRect/>
          <a:stretch>
            <a:fillRect/>
          </a:stretch>
        </p:blipFill>
        <p:spPr bwMode="auto">
          <a:xfrm>
            <a:off x="1626759" y="1524000"/>
            <a:ext cx="5890481" cy="457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58370" name="Picture 2"/>
          <p:cNvPicPr>
            <a:picLocks noGrp="1" noChangeAspect="1" noChangeArrowheads="1"/>
          </p:cNvPicPr>
          <p:nvPr>
            <p:ph idx="1"/>
          </p:nvPr>
        </p:nvPicPr>
        <p:blipFill>
          <a:blip r:embed="rId2" cstate="screen"/>
          <a:srcRect/>
          <a:stretch>
            <a:fillRect/>
          </a:stretch>
        </p:blipFill>
        <p:spPr bwMode="auto">
          <a:xfrm>
            <a:off x="1152525" y="1547812"/>
            <a:ext cx="6838950" cy="4524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59394" name="Picture 2"/>
          <p:cNvPicPr>
            <a:picLocks noGrp="1" noChangeAspect="1" noChangeArrowheads="1"/>
          </p:cNvPicPr>
          <p:nvPr>
            <p:ph idx="1"/>
          </p:nvPr>
        </p:nvPicPr>
        <p:blipFill>
          <a:blip r:embed="rId2" cstate="screen"/>
          <a:srcRect/>
          <a:stretch>
            <a:fillRect/>
          </a:stretch>
        </p:blipFill>
        <p:spPr bwMode="auto">
          <a:xfrm>
            <a:off x="1123950" y="1619250"/>
            <a:ext cx="6896100" cy="4381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60418" name="Picture 2"/>
          <p:cNvPicPr>
            <a:picLocks noGrp="1" noChangeAspect="1" noChangeArrowheads="1"/>
          </p:cNvPicPr>
          <p:nvPr>
            <p:ph idx="1"/>
          </p:nvPr>
        </p:nvPicPr>
        <p:blipFill>
          <a:blip r:embed="rId2" cstate="screen"/>
          <a:srcRect/>
          <a:stretch>
            <a:fillRect/>
          </a:stretch>
        </p:blipFill>
        <p:spPr bwMode="auto">
          <a:xfrm>
            <a:off x="1095572" y="1524000"/>
            <a:ext cx="6952855" cy="457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524000"/>
            <a:ext cx="8534400" cy="4876800"/>
          </a:xfrm>
        </p:spPr>
        <p:txBody>
          <a:bodyPr>
            <a:normAutofit fontScale="92500" lnSpcReduction="20000"/>
          </a:bodyPr>
          <a:lstStyle/>
          <a:p>
            <a:r>
              <a:rPr lang="en-US" dirty="0" smtClean="0"/>
              <a:t>Parts of an Earthquake:</a:t>
            </a:r>
          </a:p>
          <a:p>
            <a:r>
              <a:rPr lang="en-US" dirty="0" smtClean="0"/>
              <a:t> </a:t>
            </a:r>
            <a:r>
              <a:rPr lang="en-US" dirty="0" smtClean="0">
                <a:solidFill>
                  <a:srgbClr val="FF0000"/>
                </a:solidFill>
              </a:rPr>
              <a:t>Focus: </a:t>
            </a:r>
          </a:p>
          <a:p>
            <a:r>
              <a:rPr lang="en-US" dirty="0" smtClean="0"/>
              <a:t>1) Focus: Where the Earthquake originates.</a:t>
            </a:r>
          </a:p>
          <a:p>
            <a:r>
              <a:rPr lang="en-US" dirty="0" smtClean="0"/>
              <a:t>(Energy is Focused there)</a:t>
            </a:r>
          </a:p>
          <a:p>
            <a:r>
              <a:rPr lang="en-US" dirty="0" smtClean="0">
                <a:solidFill>
                  <a:srgbClr val="FF0000"/>
                </a:solidFill>
              </a:rPr>
              <a:t>Fault: </a:t>
            </a:r>
          </a:p>
          <a:p>
            <a:r>
              <a:rPr lang="en-US" dirty="0" smtClean="0"/>
              <a:t>2) Fault: Break in the Earths crust that moves.</a:t>
            </a:r>
          </a:p>
          <a:p>
            <a:r>
              <a:rPr lang="en-US" dirty="0" smtClean="0"/>
              <a:t> </a:t>
            </a:r>
            <a:r>
              <a:rPr lang="en-US" dirty="0" smtClean="0">
                <a:solidFill>
                  <a:srgbClr val="FF0000"/>
                </a:solidFill>
              </a:rPr>
              <a:t>Seismic Waves:</a:t>
            </a:r>
          </a:p>
          <a:p>
            <a:r>
              <a:rPr lang="en-US" dirty="0" smtClean="0"/>
              <a:t>3) Seismic Waves: Waves of energy sent out. </a:t>
            </a:r>
          </a:p>
          <a:p>
            <a:r>
              <a:rPr lang="en-US" dirty="0" smtClean="0"/>
              <a:t>(2 types: body &amp; surface waves)</a:t>
            </a:r>
          </a:p>
          <a:p>
            <a:r>
              <a:rPr lang="en-US" dirty="0" smtClean="0">
                <a:solidFill>
                  <a:srgbClr val="FF0000"/>
                </a:solidFill>
              </a:rPr>
              <a:t>Epicenter:</a:t>
            </a:r>
          </a:p>
          <a:p>
            <a:r>
              <a:rPr lang="en-US" dirty="0" smtClean="0"/>
              <a:t>4) Epicenter: Location on the surface right above the focus.</a:t>
            </a:r>
          </a:p>
          <a:p>
            <a:pPr>
              <a:buNone/>
            </a:pPr>
            <a:r>
              <a:rPr lang="en-US" dirty="0" smtClean="0"/>
              <a:t>                          Epic Center (typically the hardest hit)</a:t>
            </a:r>
          </a:p>
        </p:txBody>
      </p:sp>
      <p:sp>
        <p:nvSpPr>
          <p:cNvPr id="3" name="Title 2"/>
          <p:cNvSpPr>
            <a:spLocks noGrp="1"/>
          </p:cNvSpPr>
          <p:nvPr>
            <p:ph type="title"/>
          </p:nvPr>
        </p:nvSpPr>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2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2000"/>
                                        <p:tgtEl>
                                          <p:spTgt spid="2">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fade">
                                      <p:cBhvr>
                                        <p:cTn id="20" dur="2000"/>
                                        <p:tgtEl>
                                          <p:spTgt spid="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fade">
                                      <p:cBhvr>
                                        <p:cTn id="25" dur="2000"/>
                                        <p:tgtEl>
                                          <p:spTgt spid="2">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5" end="5"/>
                                            </p:txEl>
                                          </p:spTgt>
                                        </p:tgtEl>
                                        <p:attrNameLst>
                                          <p:attrName>style.visibility</p:attrName>
                                        </p:attrNameLst>
                                      </p:cBhvr>
                                      <p:to>
                                        <p:strVal val="visible"/>
                                      </p:to>
                                    </p:set>
                                    <p:animEffect transition="in" filter="fade">
                                      <p:cBhvr>
                                        <p:cTn id="30" dur="2000"/>
                                        <p:tgtEl>
                                          <p:spTgt spid="2">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animEffect transition="in" filter="fade">
                                      <p:cBhvr>
                                        <p:cTn id="35" dur="2000"/>
                                        <p:tgtEl>
                                          <p:spTgt spid="2">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
                                            <p:txEl>
                                              <p:pRg st="7" end="7"/>
                                            </p:txEl>
                                          </p:spTgt>
                                        </p:tgtEl>
                                        <p:attrNameLst>
                                          <p:attrName>style.visibility</p:attrName>
                                        </p:attrNameLst>
                                      </p:cBhvr>
                                      <p:to>
                                        <p:strVal val="visible"/>
                                      </p:to>
                                    </p:set>
                                    <p:animEffect transition="in" filter="fade">
                                      <p:cBhvr>
                                        <p:cTn id="40" dur="2000"/>
                                        <p:tgtEl>
                                          <p:spTgt spid="2">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
                                            <p:txEl>
                                              <p:pRg st="8" end="8"/>
                                            </p:txEl>
                                          </p:spTgt>
                                        </p:tgtEl>
                                        <p:attrNameLst>
                                          <p:attrName>style.visibility</p:attrName>
                                        </p:attrNameLst>
                                      </p:cBhvr>
                                      <p:to>
                                        <p:strVal val="visible"/>
                                      </p:to>
                                    </p:set>
                                    <p:animEffect transition="in" filter="fade">
                                      <p:cBhvr>
                                        <p:cTn id="45" dur="2000"/>
                                        <p:tgtEl>
                                          <p:spTgt spid="2">
                                            <p:txEl>
                                              <p:pRg st="8" end="8"/>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
                                            <p:txEl>
                                              <p:pRg st="9" end="9"/>
                                            </p:txEl>
                                          </p:spTgt>
                                        </p:tgtEl>
                                        <p:attrNameLst>
                                          <p:attrName>style.visibility</p:attrName>
                                        </p:attrNameLst>
                                      </p:cBhvr>
                                      <p:to>
                                        <p:strVal val="visible"/>
                                      </p:to>
                                    </p:set>
                                    <p:animEffect transition="in" filter="fade">
                                      <p:cBhvr>
                                        <p:cTn id="50" dur="2000"/>
                                        <p:tgtEl>
                                          <p:spTgt spid="2">
                                            <p:txEl>
                                              <p:pRg st="9" end="9"/>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
                                            <p:txEl>
                                              <p:pRg st="10" end="10"/>
                                            </p:txEl>
                                          </p:spTgt>
                                        </p:tgtEl>
                                        <p:attrNameLst>
                                          <p:attrName>style.visibility</p:attrName>
                                        </p:attrNameLst>
                                      </p:cBhvr>
                                      <p:to>
                                        <p:strVal val="visible"/>
                                      </p:to>
                                    </p:set>
                                    <p:animEffect transition="in" filter="fade">
                                      <p:cBhvr>
                                        <p:cTn id="55" dur="2000"/>
                                        <p:tgtEl>
                                          <p:spTgt spid="2">
                                            <p:txEl>
                                              <p:pRg st="10" end="10"/>
                                            </p:tx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
                                            <p:txEl>
                                              <p:pRg st="11" end="11"/>
                                            </p:txEl>
                                          </p:spTgt>
                                        </p:tgtEl>
                                        <p:attrNameLst>
                                          <p:attrName>style.visibility</p:attrName>
                                        </p:attrNameLst>
                                      </p:cBhvr>
                                      <p:to>
                                        <p:strVal val="visible"/>
                                      </p:to>
                                    </p:set>
                                    <p:animEffect transition="in" filter="fade">
                                      <p:cBhvr>
                                        <p:cTn id="58" dur="200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solidFill>
                  <a:srgbClr val="FF0000"/>
                </a:solidFill>
              </a:rPr>
              <a:t>What is worse, a deep focus Earthquake or shallow focus Earthquake?</a:t>
            </a:r>
          </a:p>
          <a:p>
            <a:r>
              <a:rPr lang="en-US" dirty="0" smtClean="0"/>
              <a:t>Shallow Earthquakes hit hardest as locations are closer to the focus.</a:t>
            </a:r>
            <a:endParaRPr lang="en-US" dirty="0"/>
          </a:p>
        </p:txBody>
      </p:sp>
      <p:sp>
        <p:nvSpPr>
          <p:cNvPr id="3" name="Title 2"/>
          <p:cNvSpPr>
            <a:spLocks noGrp="1"/>
          </p:cNvSpPr>
          <p:nvPr>
            <p:ph type="title"/>
          </p:nvPr>
        </p:nvSpPr>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2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990600"/>
            <a:ext cx="8229600" cy="5105400"/>
          </a:xfrm>
        </p:spPr>
        <p:txBody>
          <a:bodyPr>
            <a:normAutofit fontScale="92500" lnSpcReduction="20000"/>
          </a:bodyPr>
          <a:lstStyle/>
          <a:p>
            <a:r>
              <a:rPr lang="en-US" dirty="0" smtClean="0"/>
              <a:t>Seismic Waves:</a:t>
            </a:r>
          </a:p>
          <a:p>
            <a:r>
              <a:rPr lang="en-US" dirty="0" smtClean="0"/>
              <a:t>1)Body waves go through the body of the Earth.</a:t>
            </a:r>
          </a:p>
          <a:p>
            <a:r>
              <a:rPr lang="en-US" dirty="0" smtClean="0"/>
              <a:t>1a) P waves = primary waves.  </a:t>
            </a:r>
          </a:p>
          <a:p>
            <a:r>
              <a:rPr lang="en-US" dirty="0" smtClean="0"/>
              <a:t>Come first and feel like a Pop</a:t>
            </a:r>
          </a:p>
          <a:p>
            <a:r>
              <a:rPr lang="en-US" dirty="0" smtClean="0"/>
              <a:t>1b) S waves = Secondary waves.  </a:t>
            </a:r>
          </a:p>
          <a:p>
            <a:r>
              <a:rPr lang="en-US" dirty="0" smtClean="0"/>
              <a:t>Come second</a:t>
            </a:r>
          </a:p>
          <a:p>
            <a:r>
              <a:rPr lang="en-US" dirty="0" smtClean="0"/>
              <a:t>Shake the ground.</a:t>
            </a:r>
          </a:p>
          <a:p>
            <a:pPr marL="0" indent="0">
              <a:buNone/>
            </a:pPr>
            <a:endParaRPr lang="en-US" dirty="0"/>
          </a:p>
          <a:p>
            <a:pPr marL="0" indent="0">
              <a:buNone/>
            </a:pPr>
            <a:r>
              <a:rPr lang="en-US" dirty="0" smtClean="0"/>
              <a:t>- Knowing the arrival time difference between waves tells you how far the earthquake is (like counting thunder and lightning)</a:t>
            </a:r>
          </a:p>
          <a:p>
            <a:endParaRPr lang="en-US" dirty="0" smtClean="0"/>
          </a:p>
          <a:p>
            <a:r>
              <a:rPr lang="en-US" dirty="0" smtClean="0"/>
              <a:t>2)Surface waves – travel over the surface of the Earth</a:t>
            </a:r>
            <a:endParaRPr lang="en-US" dirty="0"/>
          </a:p>
        </p:txBody>
      </p:sp>
      <p:sp>
        <p:nvSpPr>
          <p:cNvPr id="3" name="Title 2"/>
          <p:cNvSpPr>
            <a:spLocks noGrp="1"/>
          </p:cNvSpPr>
          <p:nvPr>
            <p:ph type="title"/>
          </p:nvPr>
        </p:nvSpPr>
        <p:spPr>
          <a:xfrm>
            <a:off x="457200" y="152400"/>
            <a:ext cx="8229600" cy="762000"/>
          </a:xfrm>
        </p:spPr>
        <p:txBody>
          <a:bodyPr/>
          <a:lstStyle/>
          <a:p>
            <a:r>
              <a:rPr lang="en-US" dirty="0" smtClean="0"/>
              <a:t>(G)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solidFill>
                  <a:srgbClr val="FF0000"/>
                </a:solidFill>
              </a:rPr>
              <a:t>Body waves?</a:t>
            </a:r>
          </a:p>
          <a:p>
            <a:r>
              <a:rPr lang="en-US" dirty="0" smtClean="0"/>
              <a:t>Body waves: Travel through the body of the Earth.</a:t>
            </a:r>
          </a:p>
          <a:p>
            <a:r>
              <a:rPr lang="en-US" dirty="0" smtClean="0"/>
              <a:t>2 types: P waves, S waves</a:t>
            </a:r>
            <a:endParaRPr lang="en-US" dirty="0"/>
          </a:p>
        </p:txBody>
      </p:sp>
      <p:sp>
        <p:nvSpPr>
          <p:cNvPr id="3" name="Title 2"/>
          <p:cNvSpPr>
            <a:spLocks noGrp="1"/>
          </p:cNvSpPr>
          <p:nvPr>
            <p:ph type="title"/>
          </p:nvPr>
        </p:nvSpPr>
        <p:spPr/>
        <p:txBody>
          <a:bodyPr/>
          <a:lstStyle/>
          <a:p>
            <a:r>
              <a:rPr lang="en-US" dirty="0" smtClean="0"/>
              <a:t>(R)</a:t>
            </a:r>
            <a:endParaRPr lang="en-US" dirty="0"/>
          </a:p>
        </p:txBody>
      </p:sp>
      <p:pic>
        <p:nvPicPr>
          <p:cNvPr id="61442" name="Picture 2" descr="http://onmilwaukee.com/images/articles/do/doingthewave/doingthewave_story1.jpg"/>
          <p:cNvPicPr>
            <a:picLocks noChangeAspect="1" noChangeArrowheads="1"/>
          </p:cNvPicPr>
          <p:nvPr/>
        </p:nvPicPr>
        <p:blipFill>
          <a:blip r:embed="rId2" cstate="screen"/>
          <a:srcRect/>
          <a:stretch>
            <a:fillRect/>
          </a:stretch>
        </p:blipFill>
        <p:spPr bwMode="auto">
          <a:xfrm>
            <a:off x="1219200" y="3238500"/>
            <a:ext cx="6477000" cy="33718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42"/>
                                        </p:tgtEl>
                                        <p:attrNameLst>
                                          <p:attrName>style.visibility</p:attrName>
                                        </p:attrNameLst>
                                      </p:cBhvr>
                                      <p:to>
                                        <p:strVal val="visible"/>
                                      </p:to>
                                    </p:set>
                                    <p:animEffect transition="in" filter="fade">
                                      <p:cBhvr>
                                        <p:cTn id="12" dur="2000"/>
                                        <p:tgtEl>
                                          <p:spTgt spid="6144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20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2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None/>
            </a:pPr>
            <a:r>
              <a:rPr lang="en-US" dirty="0" smtClean="0">
                <a:solidFill>
                  <a:srgbClr val="FF0000"/>
                </a:solidFill>
              </a:rPr>
              <a:t>How can you send energy at someone using a slinky?</a:t>
            </a:r>
          </a:p>
        </p:txBody>
      </p:sp>
      <p:sp>
        <p:nvSpPr>
          <p:cNvPr id="3" name="Title 2"/>
          <p:cNvSpPr>
            <a:spLocks noGrp="1"/>
          </p:cNvSpPr>
          <p:nvPr>
            <p:ph type="title"/>
          </p:nvPr>
        </p:nvSpPr>
        <p:spPr/>
        <p:txBody>
          <a:bodyPr/>
          <a:lstStyle/>
          <a:p>
            <a:r>
              <a:rPr lang="en-US" dirty="0" smtClean="0"/>
              <a:t>Types of Seismic </a:t>
            </a:r>
            <a:r>
              <a:rPr lang="en-US" dirty="0"/>
              <a:t>waves  (R)</a:t>
            </a:r>
          </a:p>
        </p:txBody>
      </p:sp>
      <p:pic>
        <p:nvPicPr>
          <p:cNvPr id="2050" name="Picture 2" descr="http://physics.uoregon.edu/~jimbrau/BrauImNew/Chap07/FG07_06.jpg"/>
          <p:cNvPicPr>
            <a:picLocks noChangeAspect="1" noChangeArrowheads="1"/>
          </p:cNvPicPr>
          <p:nvPr/>
        </p:nvPicPr>
        <p:blipFill>
          <a:blip r:embed="rId2" cstate="screen"/>
          <a:srcRect/>
          <a:stretch>
            <a:fillRect/>
          </a:stretch>
        </p:blipFill>
        <p:spPr bwMode="auto">
          <a:xfrm>
            <a:off x="914400" y="2209800"/>
            <a:ext cx="6934200" cy="4114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additive="base">
                                        <p:cTn id="12" dur="500" fill="hold"/>
                                        <p:tgtEl>
                                          <p:spTgt spid="2050"/>
                                        </p:tgtEl>
                                        <p:attrNameLst>
                                          <p:attrName>ppt_x</p:attrName>
                                        </p:attrNameLst>
                                      </p:cBhvr>
                                      <p:tavLst>
                                        <p:tav tm="0">
                                          <p:val>
                                            <p:strVal val="#ppt_x"/>
                                          </p:val>
                                        </p:tav>
                                        <p:tav tm="100000">
                                          <p:val>
                                            <p:strVal val="#ppt_x"/>
                                          </p:val>
                                        </p:tav>
                                      </p:tavLst>
                                    </p:anim>
                                    <p:anim calcmode="lin" valueType="num">
                                      <p:cBhvr additive="base">
                                        <p:cTn id="13"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a:t>(R)</a:t>
            </a:r>
          </a:p>
        </p:txBody>
      </p:sp>
      <p:pic>
        <p:nvPicPr>
          <p:cNvPr id="4" name="Picture 3"/>
          <p:cNvPicPr>
            <a:picLocks noChangeAspect="1"/>
          </p:cNvPicPr>
          <p:nvPr/>
        </p:nvPicPr>
        <p:blipFill>
          <a:blip r:embed="rId2" cstate="screen"/>
          <a:stretch>
            <a:fillRect/>
          </a:stretch>
        </p:blipFill>
        <p:spPr>
          <a:xfrm>
            <a:off x="2197100" y="1790700"/>
            <a:ext cx="4749800" cy="430530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762000"/>
            <a:ext cx="8229600" cy="5334000"/>
          </a:xfrm>
        </p:spPr>
        <p:txBody>
          <a:bodyPr/>
          <a:lstStyle/>
          <a:p>
            <a:r>
              <a:rPr lang="en-US" dirty="0" smtClean="0">
                <a:solidFill>
                  <a:srgbClr val="FF0000"/>
                </a:solidFill>
              </a:rPr>
              <a:t>Folds are also known as </a:t>
            </a:r>
            <a:r>
              <a:rPr lang="en-US" dirty="0" err="1" smtClean="0">
                <a:solidFill>
                  <a:srgbClr val="FF0000"/>
                </a:solidFill>
              </a:rPr>
              <a:t>Geoclines</a:t>
            </a:r>
            <a:r>
              <a:rPr lang="en-US" dirty="0" smtClean="0">
                <a:solidFill>
                  <a:srgbClr val="FF0000"/>
                </a:solidFill>
              </a:rPr>
              <a:t> – “Earth Bend” (</a:t>
            </a:r>
            <a:r>
              <a:rPr lang="en-US" dirty="0" err="1" smtClean="0">
                <a:solidFill>
                  <a:srgbClr val="FF0000"/>
                </a:solidFill>
              </a:rPr>
              <a:t>inCLINE</a:t>
            </a:r>
            <a:r>
              <a:rPr lang="en-US" dirty="0" smtClean="0">
                <a:solidFill>
                  <a:srgbClr val="FF0000"/>
                </a:solidFill>
              </a:rPr>
              <a:t>, </a:t>
            </a:r>
            <a:r>
              <a:rPr lang="en-US" dirty="0" err="1" smtClean="0">
                <a:solidFill>
                  <a:srgbClr val="FF0000"/>
                </a:solidFill>
              </a:rPr>
              <a:t>deCline</a:t>
            </a:r>
            <a:r>
              <a:rPr lang="en-US" dirty="0" smtClean="0">
                <a:solidFill>
                  <a:srgbClr val="FF0000"/>
                </a:solidFill>
              </a:rPr>
              <a:t>)</a:t>
            </a:r>
            <a:endParaRPr lang="en-US" dirty="0">
              <a:solidFill>
                <a:srgbClr val="FF0000"/>
              </a:solidFill>
            </a:endParaRPr>
          </a:p>
        </p:txBody>
      </p:sp>
      <p:pic>
        <p:nvPicPr>
          <p:cNvPr id="5" name="Picture 4"/>
          <p:cNvPicPr>
            <a:picLocks noChangeAspect="1"/>
          </p:cNvPicPr>
          <p:nvPr/>
        </p:nvPicPr>
        <p:blipFill>
          <a:blip r:embed="rId2" cstate="screen"/>
          <a:stretch>
            <a:fillRect/>
          </a:stretch>
        </p:blipFill>
        <p:spPr>
          <a:xfrm>
            <a:off x="260350" y="2025650"/>
            <a:ext cx="8623300" cy="4527550"/>
          </a:xfrm>
          <a:prstGeom prst="rect">
            <a:avLst/>
          </a:prstGeo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None/>
            </a:pPr>
            <a:r>
              <a:rPr lang="en-US" dirty="0" smtClean="0"/>
              <a:t>How to send energy:</a:t>
            </a:r>
          </a:p>
          <a:p>
            <a:pPr marL="514350" indent="-514350">
              <a:buAutoNum type="arabicParenR"/>
            </a:pPr>
            <a:r>
              <a:rPr lang="en-US" dirty="0" smtClean="0"/>
              <a:t>Compression (push / pull)</a:t>
            </a:r>
          </a:p>
          <a:p>
            <a:pPr marL="514350" indent="-514350">
              <a:buAutoNum type="arabicParenR"/>
            </a:pPr>
            <a:r>
              <a:rPr lang="en-US" dirty="0" smtClean="0"/>
              <a:t>Shearing (side to side)</a:t>
            </a:r>
          </a:p>
          <a:p>
            <a:endParaRPr lang="en-US" dirty="0"/>
          </a:p>
        </p:txBody>
      </p:sp>
      <p:sp>
        <p:nvSpPr>
          <p:cNvPr id="3" name="Title 2"/>
          <p:cNvSpPr>
            <a:spLocks noGrp="1"/>
          </p:cNvSpPr>
          <p:nvPr>
            <p:ph type="title"/>
          </p:nvPr>
        </p:nvSpPr>
        <p:spPr/>
        <p:txBody>
          <a:bodyPr/>
          <a:lstStyle/>
          <a:p>
            <a:r>
              <a:rPr lang="en-US" dirty="0"/>
              <a:t> (R)</a:t>
            </a:r>
          </a:p>
        </p:txBody>
      </p:sp>
      <p:pic>
        <p:nvPicPr>
          <p:cNvPr id="1026" name="Picture 2"/>
          <p:cNvPicPr>
            <a:picLocks noChangeAspect="1" noChangeArrowheads="1"/>
          </p:cNvPicPr>
          <p:nvPr/>
        </p:nvPicPr>
        <p:blipFill>
          <a:blip r:embed="rId2" cstate="screen"/>
          <a:srcRect/>
          <a:stretch>
            <a:fillRect/>
          </a:stretch>
        </p:blipFill>
        <p:spPr bwMode="auto">
          <a:xfrm>
            <a:off x="1295400" y="2971800"/>
            <a:ext cx="6791325" cy="37433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2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20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wipe(down)">
                                      <p:cBhvr>
                                        <p:cTn id="2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P waves</a:t>
            </a:r>
          </a:p>
          <a:p>
            <a:r>
              <a:rPr lang="en-US" dirty="0" smtClean="0"/>
              <a:t>Primary waves (1</a:t>
            </a:r>
            <a:r>
              <a:rPr lang="en-US" baseline="30000" dirty="0" smtClean="0"/>
              <a:t>st</a:t>
            </a:r>
            <a:r>
              <a:rPr lang="en-US" dirty="0" smtClean="0"/>
              <a:t>)</a:t>
            </a:r>
          </a:p>
          <a:p>
            <a:r>
              <a:rPr lang="en-US" dirty="0" err="1" smtClean="0"/>
              <a:t>Phastest</a:t>
            </a:r>
            <a:r>
              <a:rPr lang="en-US" dirty="0" smtClean="0"/>
              <a:t> waves</a:t>
            </a:r>
          </a:p>
          <a:p>
            <a:r>
              <a:rPr lang="en-US" dirty="0" smtClean="0"/>
              <a:t>Push / Pull (</a:t>
            </a:r>
            <a:r>
              <a:rPr lang="en-US" dirty="0" err="1" smtClean="0"/>
              <a:t>comPression</a:t>
            </a:r>
            <a:r>
              <a:rPr lang="en-US" dirty="0" smtClean="0"/>
              <a:t>)</a:t>
            </a:r>
          </a:p>
          <a:p>
            <a:r>
              <a:rPr lang="en-US" dirty="0" smtClean="0"/>
              <a:t>Pop - vertical</a:t>
            </a:r>
          </a:p>
          <a:p>
            <a:r>
              <a:rPr lang="en-US" dirty="0" smtClean="0"/>
              <a:t>Pretty much anything (liquid / solid) (travels through)</a:t>
            </a:r>
            <a:endParaRPr lang="en-US" dirty="0"/>
          </a:p>
        </p:txBody>
      </p:sp>
      <p:sp>
        <p:nvSpPr>
          <p:cNvPr id="3" name="Title 2"/>
          <p:cNvSpPr>
            <a:spLocks noGrp="1"/>
          </p:cNvSpPr>
          <p:nvPr>
            <p:ph type="title"/>
          </p:nvPr>
        </p:nvSpPr>
        <p:spPr/>
        <p:txBody>
          <a:bodyPr/>
          <a:lstStyle/>
          <a:p>
            <a:r>
              <a:rPr dirty="0" smtClean="0"/>
              <a:t>P waves   </a:t>
            </a:r>
            <a:r>
              <a:rPr lang="en-US" dirty="0"/>
              <a:t>(R)</a:t>
            </a:r>
          </a:p>
        </p:txBody>
      </p:sp>
      <p:pic>
        <p:nvPicPr>
          <p:cNvPr id="4" name="Picture 3"/>
          <p:cNvPicPr>
            <a:picLocks noChangeAspect="1"/>
          </p:cNvPicPr>
          <p:nvPr/>
        </p:nvPicPr>
        <p:blipFill>
          <a:blip r:embed="rId2" cstate="screen"/>
          <a:stretch>
            <a:fillRect/>
          </a:stretch>
        </p:blipFill>
        <p:spPr>
          <a:xfrm>
            <a:off x="2209800" y="4419600"/>
            <a:ext cx="4381500" cy="2438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2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20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20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20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20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down)">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 wave</a:t>
            </a:r>
          </a:p>
          <a:p>
            <a:r>
              <a:rPr lang="en-US" dirty="0" smtClean="0"/>
              <a:t>Secondary wave (2</a:t>
            </a:r>
            <a:r>
              <a:rPr lang="en-US" baseline="30000" dirty="0" smtClean="0"/>
              <a:t>nd</a:t>
            </a:r>
            <a:r>
              <a:rPr lang="en-US" dirty="0" smtClean="0"/>
              <a:t>)</a:t>
            </a:r>
          </a:p>
          <a:p>
            <a:r>
              <a:rPr lang="en-US" dirty="0" smtClean="0"/>
              <a:t>Slower</a:t>
            </a:r>
          </a:p>
          <a:p>
            <a:r>
              <a:rPr lang="en-US" dirty="0" smtClean="0"/>
              <a:t>Side to side (shearing)</a:t>
            </a:r>
          </a:p>
          <a:p>
            <a:r>
              <a:rPr lang="en-US" dirty="0" smtClean="0"/>
              <a:t>Shaking, structural damage</a:t>
            </a:r>
          </a:p>
          <a:p>
            <a:r>
              <a:rPr lang="en-US" dirty="0" smtClean="0"/>
              <a:t>Solids only (travels through)</a:t>
            </a:r>
            <a:endParaRPr lang="en-US" dirty="0"/>
          </a:p>
        </p:txBody>
      </p:sp>
      <p:sp>
        <p:nvSpPr>
          <p:cNvPr id="3" name="Title 2"/>
          <p:cNvSpPr>
            <a:spLocks noGrp="1"/>
          </p:cNvSpPr>
          <p:nvPr>
            <p:ph type="title"/>
          </p:nvPr>
        </p:nvSpPr>
        <p:spPr/>
        <p:txBody>
          <a:bodyPr/>
          <a:lstStyle/>
          <a:p>
            <a:r>
              <a:rPr dirty="0" smtClean="0"/>
              <a:t>S wave  </a:t>
            </a:r>
            <a:r>
              <a:rPr lang="en-US" dirty="0"/>
              <a:t>(R)</a:t>
            </a:r>
          </a:p>
        </p:txBody>
      </p:sp>
      <p:pic>
        <p:nvPicPr>
          <p:cNvPr id="4" name="Picture 3"/>
          <p:cNvPicPr>
            <a:picLocks noChangeAspect="1"/>
          </p:cNvPicPr>
          <p:nvPr/>
        </p:nvPicPr>
        <p:blipFill>
          <a:blip r:embed="rId2" cstate="screen"/>
          <a:stretch>
            <a:fillRect/>
          </a:stretch>
        </p:blipFill>
        <p:spPr>
          <a:xfrm>
            <a:off x="4953000" y="3429000"/>
            <a:ext cx="4000500" cy="3175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2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20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20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20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20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838200"/>
            <a:ext cx="8229600" cy="5257800"/>
          </a:xfrm>
        </p:spPr>
        <p:txBody>
          <a:bodyPr/>
          <a:lstStyle/>
          <a:p>
            <a:r>
              <a:rPr lang="en-US" dirty="0" smtClean="0">
                <a:solidFill>
                  <a:srgbClr val="FF0000"/>
                </a:solidFill>
              </a:rPr>
              <a:t>Surface waves?</a:t>
            </a:r>
          </a:p>
          <a:p>
            <a:r>
              <a:rPr lang="en-US" dirty="0" smtClean="0"/>
              <a:t>Surface waves: land waves.</a:t>
            </a:r>
          </a:p>
          <a:p>
            <a:r>
              <a:rPr lang="en-US" dirty="0" smtClean="0">
                <a:solidFill>
                  <a:srgbClr val="FF0000"/>
                </a:solidFill>
              </a:rPr>
              <a:t>L &amp; R waves (lateral &amp; rolling)</a:t>
            </a:r>
          </a:p>
          <a:p>
            <a:r>
              <a:rPr lang="en-US" dirty="0" smtClean="0"/>
              <a:t>Land rolling waves (lifts and rolls land)</a:t>
            </a:r>
          </a:p>
          <a:p>
            <a:r>
              <a:rPr lang="en-US" dirty="0" smtClean="0"/>
              <a:t>Last waves</a:t>
            </a:r>
          </a:p>
          <a:p>
            <a:r>
              <a:rPr lang="en-US" dirty="0" smtClean="0"/>
              <a:t>lots of damage</a:t>
            </a:r>
          </a:p>
          <a:p>
            <a:r>
              <a:rPr lang="en-US" dirty="0" smtClean="0">
                <a:solidFill>
                  <a:srgbClr val="FF0000"/>
                </a:solidFill>
              </a:rPr>
              <a:t>Land (travels over)</a:t>
            </a:r>
            <a:endParaRPr lang="en-US" dirty="0">
              <a:solidFill>
                <a:srgbClr val="FF0000"/>
              </a:solidFill>
            </a:endParaRPr>
          </a:p>
        </p:txBody>
      </p:sp>
      <p:sp>
        <p:nvSpPr>
          <p:cNvPr id="3" name="Title 2"/>
          <p:cNvSpPr>
            <a:spLocks noGrp="1"/>
          </p:cNvSpPr>
          <p:nvPr>
            <p:ph type="title"/>
          </p:nvPr>
        </p:nvSpPr>
        <p:spPr>
          <a:xfrm>
            <a:off x="457200" y="152400"/>
            <a:ext cx="8229600" cy="685800"/>
          </a:xfrm>
        </p:spPr>
        <p:txBody>
          <a:bodyPr>
            <a:normAutofit fontScale="90000"/>
          </a:bodyPr>
          <a:lstStyle/>
          <a:p>
            <a:r>
              <a:rPr dirty="0" smtClean="0"/>
              <a:t>Surface waves   </a:t>
            </a:r>
            <a:r>
              <a:rPr lang="en-US" dirty="0"/>
              <a:t>(R)</a:t>
            </a:r>
          </a:p>
        </p:txBody>
      </p:sp>
      <p:pic>
        <p:nvPicPr>
          <p:cNvPr id="4" name="Picture 3"/>
          <p:cNvPicPr>
            <a:picLocks noChangeAspect="1"/>
          </p:cNvPicPr>
          <p:nvPr/>
        </p:nvPicPr>
        <p:blipFill>
          <a:blip r:embed="rId2" cstate="screen"/>
          <a:stretch>
            <a:fillRect/>
          </a:stretch>
        </p:blipFill>
        <p:spPr>
          <a:xfrm>
            <a:off x="3200400" y="4191000"/>
            <a:ext cx="5486400" cy="25019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2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20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20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20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20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20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ipe(down)">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2" cstate="screen"/>
          <a:stretch>
            <a:fillRect/>
          </a:stretch>
        </p:blipFill>
        <p:spPr>
          <a:xfrm>
            <a:off x="1600200" y="0"/>
            <a:ext cx="5867400" cy="6848856"/>
          </a:xfrm>
          <a:prstGeom prst="rect">
            <a:avLst/>
          </a:prstGeom>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Pg </a:t>
            </a:r>
          </a:p>
          <a:p>
            <a:r>
              <a:rPr lang="en-US" dirty="0" smtClean="0"/>
              <a:t>256</a:t>
            </a:r>
            <a:endParaRPr lang="en-US" dirty="0"/>
          </a:p>
        </p:txBody>
      </p:sp>
      <p:sp>
        <p:nvSpPr>
          <p:cNvPr id="3" name="Title 2"/>
          <p:cNvSpPr>
            <a:spLocks noGrp="1"/>
          </p:cNvSpPr>
          <p:nvPr>
            <p:ph type="title"/>
          </p:nvPr>
        </p:nvSpPr>
        <p:spPr/>
        <p:txBody>
          <a:bodyPr/>
          <a:lstStyle/>
          <a:p>
            <a:endParaRPr lang="en-US" dirty="0"/>
          </a:p>
        </p:txBody>
      </p:sp>
      <p:pic>
        <p:nvPicPr>
          <p:cNvPr id="1026" name="Picture 2" descr="http://www.thisoldearth.net/es15/lectures/Earth_interior_files/slide0093_image013.jpg"/>
          <p:cNvPicPr>
            <a:picLocks noChangeAspect="1" noChangeArrowheads="1"/>
          </p:cNvPicPr>
          <p:nvPr/>
        </p:nvPicPr>
        <p:blipFill>
          <a:blip r:embed="rId2" cstate="screen"/>
          <a:srcRect/>
          <a:stretch>
            <a:fillRect/>
          </a:stretch>
        </p:blipFill>
        <p:spPr bwMode="auto">
          <a:xfrm>
            <a:off x="1752600" y="1066800"/>
            <a:ext cx="5353050" cy="5200651"/>
          </a:xfrm>
          <a:prstGeom prst="rect">
            <a:avLst/>
          </a:prstGeom>
          <a:noFill/>
        </p:spPr>
      </p:pic>
      <p:sp>
        <p:nvSpPr>
          <p:cNvPr id="4" name="TextBox 3"/>
          <p:cNvSpPr txBox="1"/>
          <p:nvPr/>
        </p:nvSpPr>
        <p:spPr>
          <a:xfrm>
            <a:off x="7074579" y="2137701"/>
            <a:ext cx="1414233" cy="369332"/>
          </a:xfrm>
          <a:prstGeom prst="rect">
            <a:avLst/>
          </a:prstGeom>
          <a:noFill/>
        </p:spPr>
        <p:txBody>
          <a:bodyPr wrap="none" rtlCol="0">
            <a:spAutoFit/>
          </a:bodyPr>
          <a:lstStyle/>
          <a:p>
            <a:r>
              <a:rPr lang="en-US" dirty="0" smtClean="0">
                <a:solidFill>
                  <a:schemeClr val="bg1"/>
                </a:solidFill>
              </a:rPr>
              <a:t>And S waves</a:t>
            </a:r>
            <a:endParaRPr lang="en-US" dirty="0">
              <a:solidFill>
                <a:schemeClr val="bg1"/>
              </a:solidFill>
            </a:endParaRPr>
          </a:p>
        </p:txBody>
      </p:sp>
      <p:sp>
        <p:nvSpPr>
          <p:cNvPr id="5" name="TextBox 4"/>
          <p:cNvSpPr txBox="1"/>
          <p:nvPr/>
        </p:nvSpPr>
        <p:spPr>
          <a:xfrm>
            <a:off x="4876800" y="6172200"/>
            <a:ext cx="1281761" cy="369332"/>
          </a:xfrm>
          <a:prstGeom prst="rect">
            <a:avLst/>
          </a:prstGeom>
          <a:noFill/>
        </p:spPr>
        <p:txBody>
          <a:bodyPr wrap="none" rtlCol="0">
            <a:spAutoFit/>
          </a:bodyPr>
          <a:lstStyle/>
          <a:p>
            <a:r>
              <a:rPr lang="en-US" dirty="0" smtClean="0">
                <a:solidFill>
                  <a:schemeClr val="bg1"/>
                </a:solidFill>
              </a:rPr>
              <a:t>No S waves</a:t>
            </a:r>
            <a:endParaRPr lang="en-US" dirty="0">
              <a:solidFill>
                <a:schemeClr val="bg1"/>
              </a:solidFill>
            </a:endParaRPr>
          </a:p>
        </p:txBody>
      </p:sp>
      <p:sp>
        <p:nvSpPr>
          <p:cNvPr id="6" name="TextBox 5"/>
          <p:cNvSpPr txBox="1"/>
          <p:nvPr/>
        </p:nvSpPr>
        <p:spPr>
          <a:xfrm>
            <a:off x="6971046" y="4996649"/>
            <a:ext cx="1717650" cy="369332"/>
          </a:xfrm>
          <a:prstGeom prst="rect">
            <a:avLst/>
          </a:prstGeom>
          <a:noFill/>
        </p:spPr>
        <p:txBody>
          <a:bodyPr wrap="none" rtlCol="0">
            <a:spAutoFit/>
          </a:bodyPr>
          <a:lstStyle/>
          <a:p>
            <a:r>
              <a:rPr lang="en-US" dirty="0" smtClean="0">
                <a:solidFill>
                  <a:schemeClr val="bg1"/>
                </a:solidFill>
              </a:rPr>
              <a:t>No p or S waves</a:t>
            </a:r>
            <a:endParaRPr lang="en-US" dirty="0">
              <a:solidFill>
                <a:schemeClr val="bg1"/>
              </a:solidFill>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Shadow Zone (pg 256 review book)</a:t>
            </a:r>
          </a:p>
          <a:p>
            <a:r>
              <a:rPr lang="en-US" dirty="0" smtClean="0"/>
              <a:t>S waves get stopped by the liquid core</a:t>
            </a:r>
          </a:p>
          <a:p>
            <a:endParaRPr lang="en-US" dirty="0" smtClean="0"/>
          </a:p>
          <a:p>
            <a:r>
              <a:rPr lang="en-US" dirty="0" smtClean="0"/>
              <a:t>P waves go through the entire Earth,</a:t>
            </a:r>
          </a:p>
          <a:p>
            <a:pPr>
              <a:buNone/>
            </a:pPr>
            <a:r>
              <a:rPr lang="en-US" dirty="0" smtClean="0">
                <a:solidFill>
                  <a:srgbClr val="FF0000"/>
                </a:solidFill>
              </a:rPr>
              <a:t>   </a:t>
            </a:r>
            <a:r>
              <a:rPr lang="en-US" dirty="0" smtClean="0"/>
              <a:t>however, liquid core does bend them.</a:t>
            </a:r>
          </a:p>
          <a:p>
            <a:pPr>
              <a:buNone/>
            </a:pPr>
            <a:endParaRPr lang="en-US" dirty="0" smtClean="0"/>
          </a:p>
          <a:p>
            <a:pPr>
              <a:buNone/>
            </a:pPr>
            <a:r>
              <a:rPr lang="en-US" dirty="0" smtClean="0"/>
              <a:t>   This creates a shadow zone where no waves are felt.</a:t>
            </a:r>
          </a:p>
        </p:txBody>
      </p:sp>
      <p:sp>
        <p:nvSpPr>
          <p:cNvPr id="3" name="Title 2"/>
          <p:cNvSpPr>
            <a:spLocks noGrp="1"/>
          </p:cNvSpPr>
          <p:nvPr>
            <p:ph type="title"/>
          </p:nvPr>
        </p:nvSpPr>
        <p:spPr/>
        <p:txBody>
          <a:bodyPr/>
          <a:lstStyle/>
          <a:p>
            <a:r>
              <a:rPr dirty="0" smtClean="0"/>
              <a:t>Shadow Zone   (R)</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2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20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20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fade">
                                      <p:cBhvr>
                                        <p:cTn id="27" dur="20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4" name="Picture 2" descr="http://www.thisoldearth.net/es15/lectures/Earth_interior_files/slide0093_image013.jpg"/>
          <p:cNvPicPr>
            <a:picLocks noChangeAspect="1" noChangeArrowheads="1"/>
          </p:cNvPicPr>
          <p:nvPr/>
        </p:nvPicPr>
        <p:blipFill>
          <a:blip r:embed="rId2" cstate="screen"/>
          <a:srcRect/>
          <a:stretch>
            <a:fillRect/>
          </a:stretch>
        </p:blipFill>
        <p:spPr bwMode="auto">
          <a:xfrm>
            <a:off x="1752600" y="1066800"/>
            <a:ext cx="5353050" cy="5200651"/>
          </a:xfrm>
          <a:prstGeom prst="rect">
            <a:avLst/>
          </a:prstGeom>
          <a:noFill/>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solidFill>
                  <a:srgbClr val="FF0000"/>
                </a:solidFill>
              </a:rPr>
              <a:t>How do we detect Earthquakes?</a:t>
            </a:r>
          </a:p>
          <a:p>
            <a:r>
              <a:rPr lang="en-US" dirty="0" smtClean="0"/>
              <a:t>Seismometers: measure Earthquake waves</a:t>
            </a:r>
            <a:r>
              <a:rPr lang="en-US" dirty="0"/>
              <a:t>.</a:t>
            </a:r>
            <a:endParaRPr lang="en-US" dirty="0" smtClean="0"/>
          </a:p>
        </p:txBody>
      </p:sp>
      <p:sp>
        <p:nvSpPr>
          <p:cNvPr id="3" name="Title 2"/>
          <p:cNvSpPr>
            <a:spLocks noGrp="1"/>
          </p:cNvSpPr>
          <p:nvPr>
            <p:ph type="title"/>
          </p:nvPr>
        </p:nvSpPr>
        <p:spPr/>
        <p:txBody>
          <a:bodyPr/>
          <a:lstStyle/>
          <a:p>
            <a:r>
              <a:rPr dirty="0" smtClean="0"/>
              <a:t>Detection</a:t>
            </a:r>
            <a:endParaRPr lang="en-US" dirty="0"/>
          </a:p>
        </p:txBody>
      </p:sp>
      <p:pic>
        <p:nvPicPr>
          <p:cNvPr id="4" name="Picture 3"/>
          <p:cNvPicPr>
            <a:picLocks noChangeAspect="1"/>
          </p:cNvPicPr>
          <p:nvPr/>
        </p:nvPicPr>
        <p:blipFill>
          <a:blip r:embed="rId2" cstate="screen"/>
          <a:stretch>
            <a:fillRect/>
          </a:stretch>
        </p:blipFill>
        <p:spPr>
          <a:xfrm>
            <a:off x="0" y="2971800"/>
            <a:ext cx="4495800" cy="3886200"/>
          </a:xfrm>
          <a:prstGeom prst="rect">
            <a:avLst/>
          </a:prstGeom>
        </p:spPr>
      </p:pic>
      <p:pic>
        <p:nvPicPr>
          <p:cNvPr id="5" name="Picture 4"/>
          <p:cNvPicPr>
            <a:picLocks noChangeAspect="1"/>
          </p:cNvPicPr>
          <p:nvPr/>
        </p:nvPicPr>
        <p:blipFill>
          <a:blip r:embed="rId3" cstate="screen"/>
          <a:stretch>
            <a:fillRect/>
          </a:stretch>
        </p:blipFill>
        <p:spPr>
          <a:xfrm>
            <a:off x="4800600" y="2971800"/>
            <a:ext cx="4292600" cy="3886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2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smtClean="0">
                <a:solidFill>
                  <a:srgbClr val="FF0000"/>
                </a:solidFill>
              </a:rPr>
              <a:t>What scale measures Earthquakes?</a:t>
            </a:r>
          </a:p>
          <a:p>
            <a:r>
              <a:rPr lang="en-US" dirty="0" smtClean="0"/>
              <a:t>Richter scale: Measure Earthquake strength (0-10).</a:t>
            </a:r>
          </a:p>
          <a:p>
            <a:r>
              <a:rPr lang="en-US" dirty="0" smtClean="0">
                <a:solidFill>
                  <a:srgbClr val="FF0000"/>
                </a:solidFill>
              </a:rPr>
              <a:t>How much more powerful is each #?</a:t>
            </a:r>
          </a:p>
          <a:p>
            <a:r>
              <a:rPr lang="en-US" dirty="0" smtClean="0">
                <a:solidFill>
                  <a:srgbClr val="FF0000"/>
                </a:solidFill>
              </a:rPr>
              <a:t>Each number is ~30 </a:t>
            </a:r>
            <a:r>
              <a:rPr lang="en-US" dirty="0" err="1" smtClean="0">
                <a:solidFill>
                  <a:srgbClr val="FF0000"/>
                </a:solidFill>
              </a:rPr>
              <a:t>x’s</a:t>
            </a:r>
            <a:r>
              <a:rPr lang="en-US" dirty="0" smtClean="0">
                <a:solidFill>
                  <a:srgbClr val="FF0000"/>
                </a:solidFill>
              </a:rPr>
              <a:t> more powerful than the last.</a:t>
            </a:r>
          </a:p>
          <a:p>
            <a:r>
              <a:rPr lang="en-US" u="sng" dirty="0" smtClean="0">
                <a:solidFill>
                  <a:srgbClr val="FF0000"/>
                </a:solidFill>
              </a:rPr>
              <a:t>Shakes the ground 10 </a:t>
            </a:r>
            <a:r>
              <a:rPr lang="en-US" u="sng" dirty="0" err="1" smtClean="0">
                <a:solidFill>
                  <a:srgbClr val="FF0000"/>
                </a:solidFill>
              </a:rPr>
              <a:t>x’s</a:t>
            </a:r>
            <a:r>
              <a:rPr lang="en-US" u="sng" dirty="0" smtClean="0">
                <a:solidFill>
                  <a:srgbClr val="FF0000"/>
                </a:solidFill>
              </a:rPr>
              <a:t> harder.</a:t>
            </a:r>
          </a:p>
          <a:p>
            <a:pPr>
              <a:buNone/>
            </a:pPr>
            <a:r>
              <a:rPr lang="en-US" dirty="0" smtClean="0">
                <a:solidFill>
                  <a:srgbClr val="FF0000"/>
                </a:solidFill>
              </a:rPr>
              <a:t>   What is the highest # on the scale?</a:t>
            </a:r>
          </a:p>
          <a:p>
            <a:r>
              <a:rPr lang="en-US" dirty="0" smtClean="0">
                <a:solidFill>
                  <a:srgbClr val="FF0000"/>
                </a:solidFill>
              </a:rPr>
              <a:t>Basically a 0-10 scale</a:t>
            </a:r>
          </a:p>
          <a:p>
            <a:r>
              <a:rPr lang="en-US" dirty="0" smtClean="0">
                <a:solidFill>
                  <a:srgbClr val="FF0000"/>
                </a:solidFill>
              </a:rPr>
              <a:t>No official top #, but no Earthquake has hit a 10 yet.</a:t>
            </a:r>
          </a:p>
          <a:p>
            <a:endParaRPr lang="en-US" dirty="0" smtClean="0"/>
          </a:p>
          <a:p>
            <a:r>
              <a:rPr lang="en-US" dirty="0" smtClean="0">
                <a:solidFill>
                  <a:schemeClr val="accent5">
                    <a:lumMod val="75000"/>
                  </a:schemeClr>
                </a:solidFill>
              </a:rPr>
              <a:t>https://www.youtube.com/watch?v=05kBRmJh3F8</a:t>
            </a:r>
          </a:p>
          <a:p>
            <a:endParaRPr lang="en-US" dirty="0"/>
          </a:p>
        </p:txBody>
      </p:sp>
      <p:sp>
        <p:nvSpPr>
          <p:cNvPr id="3" name="Title 2"/>
          <p:cNvSpPr>
            <a:spLocks noGrp="1"/>
          </p:cNvSpPr>
          <p:nvPr>
            <p:ph type="title"/>
          </p:nvPr>
        </p:nvSpPr>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2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20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20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20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20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20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fade">
                                      <p:cBhvr>
                                        <p:cTn id="42" dur="2000"/>
                                        <p:tgtEl>
                                          <p:spTgt spid="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
                                            <p:txEl>
                                              <p:pRg st="9" end="9"/>
                                            </p:txEl>
                                          </p:spTgt>
                                        </p:tgtEl>
                                        <p:attrNameLst>
                                          <p:attrName>style.visibility</p:attrName>
                                        </p:attrNameLst>
                                      </p:cBhvr>
                                      <p:to>
                                        <p:strVal val="visible"/>
                                      </p:to>
                                    </p:set>
                                    <p:animEffect transition="in" filter="fade">
                                      <p:cBhvr>
                                        <p:cTn id="47" dur="20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762000"/>
            <a:ext cx="8229600" cy="5334000"/>
          </a:xfrm>
        </p:spPr>
        <p:txBody>
          <a:bodyPr/>
          <a:lstStyle/>
          <a:p>
            <a:r>
              <a:rPr lang="en-US" dirty="0" smtClean="0"/>
              <a:t>1) Syncline: downward fold (sinking, sinister smile </a:t>
            </a:r>
            <a:r>
              <a:rPr lang="en-US" dirty="0" smtClean="0">
                <a:sym typeface="Wingdings"/>
              </a:rPr>
              <a:t>)</a:t>
            </a:r>
          </a:p>
          <a:p>
            <a:r>
              <a:rPr lang="en-US" dirty="0" smtClean="0">
                <a:sym typeface="Wingdings"/>
              </a:rPr>
              <a:t>2) Anticline: Upward fold (arch, anti-smile = frown </a:t>
            </a:r>
          </a:p>
          <a:p>
            <a:pPr>
              <a:buNone/>
            </a:pPr>
            <a:r>
              <a:rPr lang="en-US" dirty="0" smtClean="0">
                <a:sym typeface="Wingdings"/>
              </a:rPr>
              <a:t>    anthill)  </a:t>
            </a:r>
          </a:p>
          <a:p>
            <a:endParaRPr lang="en-US" dirty="0"/>
          </a:p>
        </p:txBody>
      </p:sp>
      <p:pic>
        <p:nvPicPr>
          <p:cNvPr id="4" name="Picture 3"/>
          <p:cNvPicPr>
            <a:picLocks noChangeAspect="1"/>
          </p:cNvPicPr>
          <p:nvPr/>
        </p:nvPicPr>
        <p:blipFill>
          <a:blip r:embed="rId2" cstate="screen"/>
          <a:stretch>
            <a:fillRect/>
          </a:stretch>
        </p:blipFill>
        <p:spPr>
          <a:xfrm>
            <a:off x="0" y="2209801"/>
            <a:ext cx="9144000" cy="4648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2000"/>
                                        <p:tgtEl>
                                          <p:spTgt spid="2">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2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2" cstate="screen"/>
          <a:stretch>
            <a:fillRect/>
          </a:stretch>
        </p:blipFill>
        <p:spPr>
          <a:xfrm>
            <a:off x="0" y="0"/>
            <a:ext cx="4876800" cy="6858000"/>
          </a:xfrm>
          <a:prstGeom prst="rect">
            <a:avLst/>
          </a:prstGeom>
        </p:spPr>
      </p:pic>
      <p:pic>
        <p:nvPicPr>
          <p:cNvPr id="5" name="Picture 4"/>
          <p:cNvPicPr>
            <a:picLocks noChangeAspect="1"/>
          </p:cNvPicPr>
          <p:nvPr/>
        </p:nvPicPr>
        <p:blipFill>
          <a:blip r:embed="rId3" cstate="screen"/>
          <a:stretch>
            <a:fillRect/>
          </a:stretch>
        </p:blipFill>
        <p:spPr>
          <a:xfrm>
            <a:off x="4813300" y="0"/>
            <a:ext cx="43307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solidFill>
                  <a:srgbClr val="FF0000"/>
                </a:solidFill>
              </a:rPr>
              <a:t>What do we learn from Seismometers</a:t>
            </a:r>
          </a:p>
          <a:p>
            <a:r>
              <a:rPr lang="en-US" dirty="0" smtClean="0"/>
              <a:t>Seismograph: Record of Seismic activity.</a:t>
            </a:r>
          </a:p>
          <a:p>
            <a:r>
              <a:rPr lang="en-US" dirty="0" smtClean="0"/>
              <a:t>Measures arrival time of each. (First P then S then L) </a:t>
            </a:r>
          </a:p>
          <a:p>
            <a:r>
              <a:rPr lang="en-US" dirty="0" smtClean="0">
                <a:solidFill>
                  <a:srgbClr val="FF0000"/>
                </a:solidFill>
              </a:rPr>
              <a:t>Shows difference of arrival time between waves.</a:t>
            </a:r>
          </a:p>
          <a:p>
            <a:r>
              <a:rPr lang="en-US" dirty="0" smtClean="0"/>
              <a:t>Shows strength and duration </a:t>
            </a:r>
            <a:r>
              <a:rPr lang="en-US" dirty="0" smtClean="0">
                <a:solidFill>
                  <a:srgbClr val="FF0000"/>
                </a:solidFill>
              </a:rPr>
              <a:t>of the Earthquake. </a:t>
            </a:r>
            <a:endParaRPr lang="en-US" dirty="0">
              <a:solidFill>
                <a:srgbClr val="FF0000"/>
              </a:solidFill>
            </a:endParaRPr>
          </a:p>
        </p:txBody>
      </p:sp>
      <p:sp>
        <p:nvSpPr>
          <p:cNvPr id="3" name="Title 2"/>
          <p:cNvSpPr>
            <a:spLocks noGrp="1"/>
          </p:cNvSpPr>
          <p:nvPr>
            <p:ph type="title"/>
          </p:nvPr>
        </p:nvSpPr>
        <p:spPr/>
        <p:txBody>
          <a:bodyPr/>
          <a:lstStyle/>
          <a:p>
            <a:r>
              <a:rPr lang="en-US" dirty="0"/>
              <a:t> (R)</a:t>
            </a:r>
          </a:p>
        </p:txBody>
      </p:sp>
      <p:pic>
        <p:nvPicPr>
          <p:cNvPr id="4" name="Picture 3"/>
          <p:cNvPicPr>
            <a:picLocks noChangeAspect="1"/>
          </p:cNvPicPr>
          <p:nvPr/>
        </p:nvPicPr>
        <p:blipFill>
          <a:blip r:embed="rId2" cstate="screen"/>
          <a:stretch>
            <a:fillRect/>
          </a:stretch>
        </p:blipFill>
        <p:spPr>
          <a:xfrm>
            <a:off x="1828800" y="3886200"/>
            <a:ext cx="5080000" cy="2819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2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20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20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20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500" fill="hold"/>
                                        <p:tgtEl>
                                          <p:spTgt spid="4"/>
                                        </p:tgtEl>
                                        <p:attrNameLst>
                                          <p:attrName>ppt_x</p:attrName>
                                        </p:attrNameLst>
                                      </p:cBhvr>
                                      <p:tavLst>
                                        <p:tav tm="0">
                                          <p:val>
                                            <p:strVal val="#ppt_x"/>
                                          </p:val>
                                        </p:tav>
                                        <p:tav tm="100000">
                                          <p:val>
                                            <p:strVal val="#ppt_x"/>
                                          </p:val>
                                        </p:tav>
                                      </p:tavLst>
                                    </p:anim>
                                    <p:anim calcmode="lin" valueType="num">
                                      <p:cBhvr additive="base">
                                        <p:cTn id="3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2" cstate="screen"/>
          <a:stretch>
            <a:fillRect/>
          </a:stretch>
        </p:blipFill>
        <p:spPr>
          <a:xfrm>
            <a:off x="0" y="-1"/>
            <a:ext cx="9144000" cy="6858001"/>
          </a:xfrm>
          <a:prstGeom prst="rect">
            <a:avLst/>
          </a:prstGeom>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524000"/>
            <a:ext cx="8839200" cy="4572000"/>
          </a:xfrm>
        </p:spPr>
        <p:txBody>
          <a:bodyPr/>
          <a:lstStyle/>
          <a:p>
            <a:r>
              <a:rPr lang="en-US" dirty="0" smtClean="0">
                <a:solidFill>
                  <a:srgbClr val="FF0000"/>
                </a:solidFill>
              </a:rPr>
              <a:t>What does the time difference between P &amp; S wave tells us?</a:t>
            </a:r>
          </a:p>
          <a:p>
            <a:r>
              <a:rPr lang="en-US" dirty="0" smtClean="0">
                <a:solidFill>
                  <a:srgbClr val="FF0000"/>
                </a:solidFill>
              </a:rPr>
              <a:t>(Think of counting time difference between thunder and lightning)  </a:t>
            </a:r>
          </a:p>
          <a:p>
            <a:r>
              <a:rPr lang="en-US" dirty="0" smtClean="0"/>
              <a:t>Arrival time differences between P &amp; S waves tell how far away an Earthquake started.</a:t>
            </a:r>
          </a:p>
          <a:p>
            <a:r>
              <a:rPr lang="en-US" dirty="0" smtClean="0"/>
              <a:t>(like counting seconds between thunder &amp; lightning)</a:t>
            </a:r>
            <a:endParaRPr lang="en-US" dirty="0"/>
          </a:p>
        </p:txBody>
      </p:sp>
      <p:sp>
        <p:nvSpPr>
          <p:cNvPr id="3" name="Title 2"/>
          <p:cNvSpPr>
            <a:spLocks noGrp="1"/>
          </p:cNvSpPr>
          <p:nvPr>
            <p:ph type="title"/>
          </p:nvPr>
        </p:nvSpPr>
        <p:spPr/>
        <p:txBody>
          <a:bodyPr/>
          <a:lstStyle/>
          <a:p>
            <a:r>
              <a:rPr lang="en-US" dirty="0"/>
              <a:t>(R)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2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20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2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2" cstate="screen"/>
          <a:stretch>
            <a:fillRect/>
          </a:stretch>
        </p:blipFill>
        <p:spPr>
          <a:xfrm>
            <a:off x="-35086" y="2309"/>
            <a:ext cx="9179085" cy="6858000"/>
          </a:xfrm>
          <a:prstGeom prst="rect">
            <a:avLst/>
          </a:prstGeom>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solidFill>
                  <a:srgbClr val="FF0000"/>
                </a:solidFill>
              </a:rPr>
              <a:t>What does the arrival time difference or P and </a:t>
            </a:r>
            <a:r>
              <a:rPr lang="en-US" smtClean="0">
                <a:solidFill>
                  <a:srgbClr val="FF0000"/>
                </a:solidFill>
              </a:rPr>
              <a:t>S waves at </a:t>
            </a:r>
            <a:r>
              <a:rPr lang="en-US" dirty="0" smtClean="0">
                <a:solidFill>
                  <a:srgbClr val="FF0000"/>
                </a:solidFill>
              </a:rPr>
              <a:t>1 seismic station tell us?</a:t>
            </a:r>
          </a:p>
          <a:p>
            <a:r>
              <a:rPr lang="en-US" dirty="0" smtClean="0"/>
              <a:t>Arrival time difference at 1 seismometer tells how far away an earthquake started, not where it started.</a:t>
            </a:r>
            <a:endParaRPr lang="en-US" dirty="0"/>
          </a:p>
        </p:txBody>
      </p:sp>
      <p:sp>
        <p:nvSpPr>
          <p:cNvPr id="3" name="Title 2"/>
          <p:cNvSpPr>
            <a:spLocks noGrp="1"/>
          </p:cNvSpPr>
          <p:nvPr>
            <p:ph type="title"/>
          </p:nvPr>
        </p:nvSpPr>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2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2" cstate="screen"/>
          <a:stretch>
            <a:fillRect/>
          </a:stretch>
        </p:blipFill>
        <p:spPr>
          <a:xfrm>
            <a:off x="787400" y="889000"/>
            <a:ext cx="7899400" cy="5080000"/>
          </a:xfrm>
          <a:prstGeom prst="rect">
            <a:avLst/>
          </a:prstGeom>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2" cstate="screen"/>
          <a:stretch>
            <a:fillRect/>
          </a:stretch>
        </p:blipFill>
        <p:spPr>
          <a:xfrm>
            <a:off x="762000" y="152400"/>
            <a:ext cx="7473950" cy="6248400"/>
          </a:xfrm>
          <a:prstGeom prst="rect">
            <a:avLst/>
          </a:prstGeom>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2" cstate="screen"/>
          <a:stretch>
            <a:fillRect/>
          </a:stretch>
        </p:blipFill>
        <p:spPr>
          <a:xfrm>
            <a:off x="209550" y="469900"/>
            <a:ext cx="8477250" cy="5918200"/>
          </a:xfrm>
          <a:prstGeom prst="rect">
            <a:avLst/>
          </a:prstGeom>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2" cstate="screen"/>
          <a:stretch>
            <a:fillRect/>
          </a:stretch>
        </p:blipFill>
        <p:spPr>
          <a:xfrm>
            <a:off x="152400" y="355600"/>
            <a:ext cx="8763000" cy="614680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1026" name="Picture 2" descr="C:\Users\spapp\AppData\Local\Microsoft\Windows\Temporary Internet Files\Content.IE5\CVV8XXX3\IMG_775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40339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2" cstate="screen"/>
          <a:stretch>
            <a:fillRect/>
          </a:stretch>
        </p:blipFill>
        <p:spPr>
          <a:xfrm>
            <a:off x="349250" y="355600"/>
            <a:ext cx="8489950" cy="6146800"/>
          </a:xfrm>
          <a:prstGeom prst="rect">
            <a:avLst/>
          </a:prstGeom>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solidFill>
                  <a:srgbClr val="FF0000"/>
                </a:solidFill>
              </a:rPr>
              <a:t>How many Seismometers are needed to find an Epicenter?</a:t>
            </a:r>
          </a:p>
          <a:p>
            <a:r>
              <a:rPr lang="en-US" dirty="0" smtClean="0"/>
              <a:t>Triangulation: Using 3 Seismometers to locate 1 common point, </a:t>
            </a:r>
            <a:r>
              <a:rPr lang="en-US" u="sng" dirty="0" smtClean="0"/>
              <a:t>THAT</a:t>
            </a:r>
            <a:r>
              <a:rPr lang="en-US" dirty="0" smtClean="0"/>
              <a:t> is your Epicenter.</a:t>
            </a:r>
            <a:endParaRPr lang="en-US" dirty="0"/>
          </a:p>
        </p:txBody>
      </p:sp>
      <p:sp>
        <p:nvSpPr>
          <p:cNvPr id="3" name="Title 2"/>
          <p:cNvSpPr>
            <a:spLocks noGrp="1"/>
          </p:cNvSpPr>
          <p:nvPr>
            <p:ph type="title"/>
          </p:nvPr>
        </p:nvSpPr>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2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838200"/>
            <a:ext cx="7408718"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989116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2" cstate="screen"/>
          <a:stretch>
            <a:fillRect/>
          </a:stretch>
        </p:blipFill>
        <p:spPr>
          <a:xfrm>
            <a:off x="457200" y="381000"/>
            <a:ext cx="8247717" cy="5943600"/>
          </a:xfrm>
          <a:prstGeom prst="rect">
            <a:avLst/>
          </a:prstGeom>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762000"/>
            <a:ext cx="6553200" cy="553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161628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20" y="0"/>
            <a:ext cx="9067800" cy="6808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952296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066800"/>
            <a:ext cx="8229600" cy="5029200"/>
          </a:xfrm>
        </p:spPr>
        <p:txBody>
          <a:bodyPr/>
          <a:lstStyle/>
          <a:p>
            <a:r>
              <a:rPr lang="en-US" dirty="0" smtClean="0">
                <a:solidFill>
                  <a:srgbClr val="FF0000"/>
                </a:solidFill>
              </a:rPr>
              <a:t>Where do Earthquakes strike the hardest?</a:t>
            </a:r>
          </a:p>
          <a:p>
            <a:r>
              <a:rPr lang="en-US" dirty="0" smtClean="0">
                <a:solidFill>
                  <a:srgbClr val="FF0000"/>
                </a:solidFill>
              </a:rPr>
              <a:t>Like water waves, Earthquake waves strike hardest at the Epicenter.  Using isoseismic maps we can also determine the epicenter (not as specific).  They look like contour lines with the hardest hit #’s in the center. </a:t>
            </a:r>
            <a:endParaRPr lang="en-US" dirty="0">
              <a:solidFill>
                <a:srgbClr val="FF0000"/>
              </a:solidFill>
            </a:endParaRPr>
          </a:p>
        </p:txBody>
      </p:sp>
      <p:sp>
        <p:nvSpPr>
          <p:cNvPr id="3" name="Title 2"/>
          <p:cNvSpPr>
            <a:spLocks noGrp="1"/>
          </p:cNvSpPr>
          <p:nvPr>
            <p:ph type="title"/>
          </p:nvPr>
        </p:nvSpPr>
        <p:spPr>
          <a:xfrm>
            <a:off x="457200" y="152400"/>
            <a:ext cx="8229600" cy="762000"/>
          </a:xfrm>
        </p:spPr>
        <p:txBody>
          <a:bodyPr/>
          <a:lstStyle/>
          <a:p>
            <a:endParaRPr lang="en-US" dirty="0"/>
          </a:p>
        </p:txBody>
      </p:sp>
      <p:pic>
        <p:nvPicPr>
          <p:cNvPr id="4" name="Picture 3"/>
          <p:cNvPicPr>
            <a:picLocks noChangeAspect="1"/>
          </p:cNvPicPr>
          <p:nvPr/>
        </p:nvPicPr>
        <p:blipFill>
          <a:blip r:embed="rId2" cstate="screen"/>
          <a:stretch>
            <a:fillRect/>
          </a:stretch>
        </p:blipFill>
        <p:spPr>
          <a:xfrm>
            <a:off x="2209800" y="3390899"/>
            <a:ext cx="3886200" cy="33512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fade">
                                      <p:cBhvr>
                                        <p:cTn id="18" dur="2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smtClean="0"/>
              <a:t>Preparation:</a:t>
            </a:r>
          </a:p>
          <a:p>
            <a:r>
              <a:rPr lang="en-US" dirty="0" smtClean="0"/>
              <a:t>Earthquake </a:t>
            </a:r>
            <a:r>
              <a:rPr lang="en-US" u="sng" dirty="0" smtClean="0"/>
              <a:t>preparation is done Ahead of time</a:t>
            </a:r>
            <a:r>
              <a:rPr lang="en-US" dirty="0" smtClean="0"/>
              <a:t>!!!</a:t>
            </a:r>
          </a:p>
          <a:p>
            <a:r>
              <a:rPr lang="en-US" dirty="0" smtClean="0"/>
              <a:t>Strong houses.</a:t>
            </a:r>
          </a:p>
          <a:p>
            <a:r>
              <a:rPr lang="en-US" dirty="0" smtClean="0"/>
              <a:t>Secure hazards.</a:t>
            </a:r>
          </a:p>
          <a:p>
            <a:r>
              <a:rPr lang="en-US" dirty="0" smtClean="0"/>
              <a:t>Emergency kit.</a:t>
            </a:r>
          </a:p>
          <a:p>
            <a:r>
              <a:rPr lang="en-US" dirty="0" smtClean="0"/>
              <a:t>Meet up plan.</a:t>
            </a:r>
          </a:p>
          <a:p>
            <a:endParaRPr lang="en-US" dirty="0" smtClean="0"/>
          </a:p>
          <a:p>
            <a:r>
              <a:rPr lang="en-US" dirty="0" smtClean="0"/>
              <a:t>During…..</a:t>
            </a:r>
          </a:p>
          <a:p>
            <a:r>
              <a:rPr lang="en-US" dirty="0" smtClean="0"/>
              <a:t>Get outside if possible.</a:t>
            </a:r>
          </a:p>
          <a:p>
            <a:r>
              <a:rPr lang="en-US" dirty="0" smtClean="0"/>
              <a:t>Cover up / get in a door way.</a:t>
            </a:r>
          </a:p>
        </p:txBody>
      </p:sp>
      <p:sp>
        <p:nvSpPr>
          <p:cNvPr id="3" name="Title 2"/>
          <p:cNvSpPr>
            <a:spLocks noGrp="1"/>
          </p:cNvSpPr>
          <p:nvPr>
            <p:ph type="title"/>
          </p:nvPr>
        </p:nvSpPr>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2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20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20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20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20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Effect transition="in" filter="fade">
                                      <p:cBhvr>
                                        <p:cTn id="37" dur="2000"/>
                                        <p:tgtEl>
                                          <p:spTgt spid="2">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txEl>
                                              <p:pRg st="8" end="8"/>
                                            </p:txEl>
                                          </p:spTgt>
                                        </p:tgtEl>
                                        <p:attrNameLst>
                                          <p:attrName>style.visibility</p:attrName>
                                        </p:attrNameLst>
                                      </p:cBhvr>
                                      <p:to>
                                        <p:strVal val="visible"/>
                                      </p:to>
                                    </p:set>
                                    <p:animEffect transition="in" filter="fade">
                                      <p:cBhvr>
                                        <p:cTn id="42" dur="2000"/>
                                        <p:tgtEl>
                                          <p:spTgt spid="2">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
                                            <p:txEl>
                                              <p:pRg st="9" end="9"/>
                                            </p:txEl>
                                          </p:spTgt>
                                        </p:tgtEl>
                                        <p:attrNameLst>
                                          <p:attrName>style.visibility</p:attrName>
                                        </p:attrNameLst>
                                      </p:cBhvr>
                                      <p:to>
                                        <p:strVal val="visible"/>
                                      </p:to>
                                    </p:set>
                                    <p:animEffect transition="in" filter="fade">
                                      <p:cBhvr>
                                        <p:cTn id="47" dur="20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2050" name="Picture 2" descr="C:\Users\spapp\AppData\Local\Microsoft\Windows\Temporary Internet Files\Content.IE5\CVV8XXX3\EBE895AE-15F7-4566-BF96-1B9137295C9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371600" y="-76200"/>
            <a:ext cx="6172200" cy="693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123554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solidFill>
                  <a:srgbClr val="FF0000"/>
                </a:solidFill>
              </a:rPr>
              <a:t>Earthquake  Explanation Video</a:t>
            </a:r>
          </a:p>
          <a:p>
            <a:endParaRPr lang="en-US" dirty="0" smtClean="0">
              <a:solidFill>
                <a:srgbClr val="FF0000"/>
              </a:solidFill>
            </a:endParaRPr>
          </a:p>
          <a:p>
            <a:r>
              <a:rPr lang="en-US" dirty="0" smtClean="0">
                <a:solidFill>
                  <a:srgbClr val="FF0000"/>
                </a:solidFill>
                <a:hlinkClick r:id="rId2"/>
              </a:rPr>
              <a:t>http://www.youtube.com/watch?v=VSgB1IWr6O4</a:t>
            </a:r>
            <a:endParaRPr lang="en-US" dirty="0" smtClean="0">
              <a:solidFill>
                <a:srgbClr val="FF0000"/>
              </a:solidFill>
            </a:endParaRPr>
          </a:p>
          <a:p>
            <a:endParaRPr lang="en-US" dirty="0" smtClean="0">
              <a:solidFill>
                <a:srgbClr val="FF0000"/>
              </a:solidFill>
            </a:endParaRPr>
          </a:p>
          <a:p>
            <a:r>
              <a:rPr lang="en-US" dirty="0" smtClean="0">
                <a:solidFill>
                  <a:srgbClr val="FF0000"/>
                </a:solidFill>
              </a:rPr>
              <a:t>Earthquakes video long</a:t>
            </a:r>
          </a:p>
          <a:p>
            <a:r>
              <a:rPr lang="en-US" dirty="0">
                <a:solidFill>
                  <a:srgbClr val="FF0000"/>
                </a:solidFill>
              </a:rPr>
              <a:t>https://www.youtube.com/watch?v=jBdvvXyS-r4</a:t>
            </a:r>
            <a:endParaRPr lang="en-US" dirty="0" smtClean="0">
              <a:solidFill>
                <a:srgbClr val="FF0000"/>
              </a:solidFill>
            </a:endParaRPr>
          </a:p>
          <a:p>
            <a:endParaRPr lang="en-US" dirty="0">
              <a:solidFill>
                <a:srgbClr val="FF0000"/>
              </a:solidFill>
            </a:endParaRPr>
          </a:p>
          <a:p>
            <a:r>
              <a:rPr lang="en-US" dirty="0" smtClean="0">
                <a:solidFill>
                  <a:srgbClr val="FF0000"/>
                </a:solidFill>
              </a:rPr>
              <a:t>Earthquake resistant beds</a:t>
            </a:r>
          </a:p>
          <a:p>
            <a:r>
              <a:rPr lang="en-US" dirty="0">
                <a:solidFill>
                  <a:schemeClr val="accent5">
                    <a:lumMod val="75000"/>
                  </a:schemeClr>
                </a:solidFill>
              </a:rPr>
              <a:t>https://m.youtube.com/watch?v=WuM-EAnor4I</a:t>
            </a:r>
          </a:p>
          <a:p>
            <a:endParaRPr lang="en-US" dirty="0" smtClean="0">
              <a:solidFill>
                <a:srgbClr val="FF0000"/>
              </a:solidFill>
            </a:endParaRPr>
          </a:p>
          <a:p>
            <a:endParaRPr lang="en-US" dirty="0" smtClean="0">
              <a:solidFill>
                <a:srgbClr val="FF0000"/>
              </a:solidFill>
            </a:endParaRPr>
          </a:p>
          <a:p>
            <a:pPr>
              <a:buNone/>
            </a:pPr>
            <a:endParaRPr lang="en-US" dirty="0" smtClean="0">
              <a:solidFill>
                <a:srgbClr val="FF0000"/>
              </a:solidFill>
            </a:endParaRPr>
          </a:p>
          <a:p>
            <a:endParaRPr lang="en-US" dirty="0" smtClean="0">
              <a:solidFill>
                <a:srgbClr val="FF0000"/>
              </a:solidFill>
            </a:endParaRPr>
          </a:p>
          <a:p>
            <a:endParaRPr lang="en-US" dirty="0" smtClean="0">
              <a:solidFill>
                <a:srgbClr val="FF0000"/>
              </a:solidFill>
            </a:endParaRPr>
          </a:p>
          <a:p>
            <a:endParaRPr lang="en-US" dirty="0">
              <a:solidFill>
                <a:srgbClr val="FF0000"/>
              </a:solidFill>
            </a:endParaRPr>
          </a:p>
        </p:txBody>
      </p:sp>
      <p:sp>
        <p:nvSpPr>
          <p:cNvPr id="3" name="Title 2"/>
          <p:cNvSpPr>
            <a:spLocks noGrp="1"/>
          </p:cNvSpPr>
          <p:nvPr>
            <p:ph type="title"/>
          </p:nvPr>
        </p:nvSpPr>
        <p:spPr/>
        <p:txBody>
          <a:bodyPr/>
          <a:lstStyle/>
          <a:p>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1026" name="Picture 2" descr="http://2.bp.blogspot.com/_OethnGwz008/Sz_r7dgjlCI/AAAAAAAAA_Q/5RWqt-mb0pM/s400/Folded+Mountain+British+Columbia.jpg"/>
          <p:cNvPicPr>
            <a:picLocks noChangeAspect="1" noChangeArrowheads="1"/>
          </p:cNvPicPr>
          <p:nvPr/>
        </p:nvPicPr>
        <p:blipFill>
          <a:blip r:embed="rId2"/>
          <a:srcRect/>
          <a:stretch>
            <a:fillRect/>
          </a:stretch>
        </p:blipFill>
        <p:spPr bwMode="auto">
          <a:xfrm>
            <a:off x="228600" y="304800"/>
            <a:ext cx="4339524" cy="3200400"/>
          </a:xfrm>
          <a:prstGeom prst="rect">
            <a:avLst/>
          </a:prstGeom>
          <a:noFill/>
        </p:spPr>
      </p:pic>
      <p:pic>
        <p:nvPicPr>
          <p:cNvPr id="1028" name="Picture 4" descr="http://1.bp.blogspot.com/_zyAOnV8f3Oo/SY922r0NjWI/AAAAAAAADKI/lKhNf0GOb6Q/s400/Folded006.jpg"/>
          <p:cNvPicPr>
            <a:picLocks noChangeAspect="1" noChangeArrowheads="1"/>
          </p:cNvPicPr>
          <p:nvPr/>
        </p:nvPicPr>
        <p:blipFill>
          <a:blip r:embed="rId3"/>
          <a:srcRect/>
          <a:stretch>
            <a:fillRect/>
          </a:stretch>
        </p:blipFill>
        <p:spPr bwMode="auto">
          <a:xfrm>
            <a:off x="4568124" y="3505200"/>
            <a:ext cx="4447046" cy="3352800"/>
          </a:xfrm>
          <a:prstGeom prst="rect">
            <a:avLst/>
          </a:prstGeom>
          <a:noFill/>
        </p:spPr>
      </p:pic>
      <p:pic>
        <p:nvPicPr>
          <p:cNvPr id="5122" name="Picture 2" descr="C:\Users\spapp\AppData\Local\Microsoft\Windows\Temporary Internet Files\Content.IE5\O3JJIXHI\22E36BC0-4F18-49DB-AEEE-BB5FF5BEB95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772048"/>
            <a:ext cx="4419600" cy="308595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24000"/>
            <a:ext cx="8229600" cy="5029200"/>
          </a:xfrm>
        </p:spPr>
        <p:txBody>
          <a:bodyPr>
            <a:normAutofit fontScale="92500" lnSpcReduction="10000"/>
          </a:bodyPr>
          <a:lstStyle/>
          <a:p>
            <a:r>
              <a:rPr lang="en-US" dirty="0" smtClean="0"/>
              <a:t>Purpose – Learning how to find an epicenter.</a:t>
            </a:r>
          </a:p>
          <a:p>
            <a:r>
              <a:rPr lang="en-US" dirty="0" smtClean="0"/>
              <a:t>Data – Location distances sheet</a:t>
            </a:r>
          </a:p>
          <a:p>
            <a:pPr>
              <a:buNone/>
            </a:pPr>
            <a:r>
              <a:rPr lang="en-US" dirty="0" smtClean="0"/>
              <a:t>             - Triangulated map</a:t>
            </a:r>
          </a:p>
          <a:p>
            <a:pPr>
              <a:buNone/>
            </a:pPr>
            <a:r>
              <a:rPr lang="en-US" dirty="0" smtClean="0"/>
              <a:t>             - Question sheet</a:t>
            </a:r>
          </a:p>
          <a:p>
            <a:pPr>
              <a:buNone/>
            </a:pPr>
            <a:r>
              <a:rPr lang="en-US" dirty="0" smtClean="0"/>
              <a:t>Conclusion:</a:t>
            </a:r>
          </a:p>
          <a:p>
            <a:pPr>
              <a:buNone/>
            </a:pPr>
            <a:r>
              <a:rPr lang="en-US" dirty="0" smtClean="0"/>
              <a:t>Define Earthquakes?  Where do they happen?, Where do they happen most?</a:t>
            </a:r>
          </a:p>
          <a:p>
            <a:pPr>
              <a:buNone/>
            </a:pPr>
            <a:r>
              <a:rPr lang="en-US" dirty="0" smtClean="0"/>
              <a:t>Parts: Focus, Epicenter</a:t>
            </a:r>
          </a:p>
          <a:p>
            <a:pPr>
              <a:buNone/>
            </a:pPr>
            <a:r>
              <a:rPr lang="en-US" dirty="0" smtClean="0"/>
              <a:t>Waves: P-waves, S-waves, </a:t>
            </a:r>
            <a:r>
              <a:rPr lang="en-US" smtClean="0"/>
              <a:t>Surface waves</a:t>
            </a:r>
            <a:endParaRPr lang="en-US" dirty="0" smtClean="0"/>
          </a:p>
          <a:p>
            <a:pPr>
              <a:buNone/>
            </a:pPr>
            <a:r>
              <a:rPr lang="en-US" dirty="0" smtClean="0"/>
              <a:t>Seismometers</a:t>
            </a:r>
          </a:p>
          <a:p>
            <a:pPr>
              <a:buNone/>
            </a:pPr>
            <a:r>
              <a:rPr lang="en-US" dirty="0" smtClean="0"/>
              <a:t>Finding distance to an Earthquake</a:t>
            </a:r>
          </a:p>
          <a:p>
            <a:pPr>
              <a:buNone/>
            </a:pPr>
            <a:r>
              <a:rPr lang="en-US" dirty="0" smtClean="0"/>
              <a:t>Triangulation</a:t>
            </a:r>
          </a:p>
          <a:p>
            <a:pPr>
              <a:buNone/>
            </a:pPr>
            <a:endParaRPr lang="en-US" dirty="0"/>
          </a:p>
        </p:txBody>
      </p:sp>
      <p:sp>
        <p:nvSpPr>
          <p:cNvPr id="3" name="Title 2"/>
          <p:cNvSpPr>
            <a:spLocks noGrp="1"/>
          </p:cNvSpPr>
          <p:nvPr>
            <p:ph type="title"/>
          </p:nvPr>
        </p:nvSpPr>
        <p:spPr/>
        <p:txBody>
          <a:bodyPr/>
          <a:lstStyle/>
          <a:p>
            <a:r>
              <a:rPr lang="en-US" dirty="0" smtClean="0"/>
              <a:t>Regents Triangulation Lab (R)	</a:t>
            </a:r>
            <a:endParaRPr lang="en-US"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solidFill>
                  <a:srgbClr val="FF0000"/>
                </a:solidFill>
              </a:rPr>
              <a:t>What else can an Earthquake do besides shake the ground???</a:t>
            </a:r>
          </a:p>
          <a:p>
            <a:r>
              <a:rPr lang="en-US" dirty="0" smtClean="0">
                <a:solidFill>
                  <a:srgbClr val="FF0000"/>
                </a:solidFill>
              </a:rPr>
              <a:t>http://www.youtube.com/watch?v=foxww-tMoNg</a:t>
            </a:r>
          </a:p>
        </p:txBody>
      </p:sp>
      <p:sp>
        <p:nvSpPr>
          <p:cNvPr id="3" name="Title 2"/>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762000"/>
            <a:ext cx="8229600" cy="6096000"/>
          </a:xfrm>
        </p:spPr>
        <p:txBody>
          <a:bodyPr>
            <a:normAutofit/>
          </a:bodyPr>
          <a:lstStyle/>
          <a:p>
            <a:r>
              <a:rPr lang="en-US" dirty="0" smtClean="0">
                <a:solidFill>
                  <a:srgbClr val="FF0000"/>
                </a:solidFill>
              </a:rPr>
              <a:t>What is a Tsunami?</a:t>
            </a:r>
          </a:p>
          <a:p>
            <a:r>
              <a:rPr lang="en-US" dirty="0" smtClean="0"/>
              <a:t>Tsunami: Series of large ocean waves caused by a large displacement of water.</a:t>
            </a:r>
          </a:p>
          <a:p>
            <a:r>
              <a:rPr lang="en-US" dirty="0" smtClean="0">
                <a:solidFill>
                  <a:srgbClr val="FF0000"/>
                </a:solidFill>
              </a:rPr>
              <a:t>What can cause them?</a:t>
            </a:r>
          </a:p>
          <a:p>
            <a:r>
              <a:rPr lang="en-US" dirty="0" smtClean="0"/>
              <a:t>Caused by: underwater Earthquake, Volcanoes, Landslides and Meteors.</a:t>
            </a:r>
          </a:p>
          <a:p>
            <a:endParaRPr lang="en-US" dirty="0" smtClean="0"/>
          </a:p>
          <a:p>
            <a:endParaRPr lang="en-US" dirty="0" smtClean="0"/>
          </a:p>
          <a:p>
            <a:endParaRPr lang="en-US" dirty="0" smtClean="0"/>
          </a:p>
          <a:p>
            <a:endParaRPr lang="en-US" dirty="0" smtClean="0"/>
          </a:p>
          <a:p>
            <a:r>
              <a:rPr lang="en-US" dirty="0" smtClean="0">
                <a:solidFill>
                  <a:srgbClr val="FF0000"/>
                </a:solidFill>
              </a:rPr>
              <a:t>Speed?</a:t>
            </a:r>
          </a:p>
          <a:p>
            <a:r>
              <a:rPr lang="en-US" dirty="0" smtClean="0">
                <a:solidFill>
                  <a:srgbClr val="FF0000"/>
                </a:solidFill>
              </a:rPr>
              <a:t>They can travel at hundreds of mph and go several miles inland.</a:t>
            </a:r>
          </a:p>
          <a:p>
            <a:endParaRPr lang="en-US" dirty="0" smtClean="0"/>
          </a:p>
          <a:p>
            <a:endParaRPr lang="en-US" dirty="0" smtClean="0"/>
          </a:p>
          <a:p>
            <a:pPr>
              <a:buNone/>
            </a:pPr>
            <a:endParaRPr lang="en-US" dirty="0"/>
          </a:p>
        </p:txBody>
      </p:sp>
      <p:sp>
        <p:nvSpPr>
          <p:cNvPr id="3" name="Title 2"/>
          <p:cNvSpPr>
            <a:spLocks noGrp="1"/>
          </p:cNvSpPr>
          <p:nvPr>
            <p:ph type="title"/>
          </p:nvPr>
        </p:nvSpPr>
        <p:spPr>
          <a:xfrm>
            <a:off x="457200" y="152400"/>
            <a:ext cx="8229600" cy="762000"/>
          </a:xfrm>
        </p:spPr>
        <p:txBody>
          <a:bodyPr/>
          <a:lstStyle/>
          <a:p>
            <a:r>
              <a:rPr lang="en-US" dirty="0" smtClean="0"/>
              <a:t>Tsunami </a:t>
            </a:r>
            <a:endParaRPr lang="en-US" dirty="0"/>
          </a:p>
        </p:txBody>
      </p:sp>
      <p:pic>
        <p:nvPicPr>
          <p:cNvPr id="40962" name="Picture 2" descr="http://ts4.mm.bing.net/th?id=H.4939977778858667&amp;pid=1.7&amp;w=187&amp;h=151&amp;c=7&amp;rs=1"/>
          <p:cNvPicPr>
            <a:picLocks noChangeAspect="1" noChangeArrowheads="1"/>
          </p:cNvPicPr>
          <p:nvPr/>
        </p:nvPicPr>
        <p:blipFill>
          <a:blip r:embed="rId2" cstate="screen"/>
          <a:srcRect/>
          <a:stretch>
            <a:fillRect/>
          </a:stretch>
        </p:blipFill>
        <p:spPr bwMode="auto">
          <a:xfrm>
            <a:off x="667543" y="3581400"/>
            <a:ext cx="2627313" cy="1816720"/>
          </a:xfrm>
          <a:prstGeom prst="rect">
            <a:avLst/>
          </a:prstGeom>
          <a:noFill/>
        </p:spPr>
      </p:pic>
      <p:pic>
        <p:nvPicPr>
          <p:cNvPr id="40964" name="Picture 4" descr="http://ts2.mm.bing.net/th?id=H.4646502721914785&amp;pid=1.7&amp;w=142&amp;h=138&amp;c=7&amp;rs=1"/>
          <p:cNvPicPr>
            <a:picLocks noChangeAspect="1" noChangeArrowheads="1"/>
          </p:cNvPicPr>
          <p:nvPr/>
        </p:nvPicPr>
        <p:blipFill>
          <a:blip r:embed="rId3" cstate="screen"/>
          <a:srcRect/>
          <a:stretch>
            <a:fillRect/>
          </a:stretch>
        </p:blipFill>
        <p:spPr bwMode="auto">
          <a:xfrm>
            <a:off x="3810000" y="3581400"/>
            <a:ext cx="1869377" cy="1816720"/>
          </a:xfrm>
          <a:prstGeom prst="rect">
            <a:avLst/>
          </a:prstGeom>
          <a:noFill/>
        </p:spPr>
      </p:pic>
      <p:pic>
        <p:nvPicPr>
          <p:cNvPr id="40966" name="Picture 6" descr="http://ts1.mm.bing.net/th?id=H.4994412180997824&amp;pid=1.7&amp;w=171&amp;h=151&amp;c=7&amp;rs=1"/>
          <p:cNvPicPr>
            <a:picLocks noChangeAspect="1" noChangeArrowheads="1"/>
          </p:cNvPicPr>
          <p:nvPr/>
        </p:nvPicPr>
        <p:blipFill>
          <a:blip r:embed="rId4" cstate="screen"/>
          <a:srcRect/>
          <a:stretch>
            <a:fillRect/>
          </a:stretch>
        </p:blipFill>
        <p:spPr bwMode="auto">
          <a:xfrm>
            <a:off x="6172200" y="3581400"/>
            <a:ext cx="2057400" cy="181676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2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20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20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0962"/>
                                        </p:tgtEl>
                                        <p:attrNameLst>
                                          <p:attrName>style.visibility</p:attrName>
                                        </p:attrNameLst>
                                      </p:cBhvr>
                                      <p:to>
                                        <p:strVal val="visible"/>
                                      </p:to>
                                    </p:set>
                                    <p:anim calcmode="lin" valueType="num">
                                      <p:cBhvr additive="base">
                                        <p:cTn id="27" dur="500" fill="hold"/>
                                        <p:tgtEl>
                                          <p:spTgt spid="40962"/>
                                        </p:tgtEl>
                                        <p:attrNameLst>
                                          <p:attrName>ppt_x</p:attrName>
                                        </p:attrNameLst>
                                      </p:cBhvr>
                                      <p:tavLst>
                                        <p:tav tm="0">
                                          <p:val>
                                            <p:strVal val="#ppt_x"/>
                                          </p:val>
                                        </p:tav>
                                        <p:tav tm="100000">
                                          <p:val>
                                            <p:strVal val="#ppt_x"/>
                                          </p:val>
                                        </p:tav>
                                      </p:tavLst>
                                    </p:anim>
                                    <p:anim calcmode="lin" valueType="num">
                                      <p:cBhvr additive="base">
                                        <p:cTn id="28" dur="500" fill="hold"/>
                                        <p:tgtEl>
                                          <p:spTgt spid="4096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40964"/>
                                        </p:tgtEl>
                                        <p:attrNameLst>
                                          <p:attrName>style.visibility</p:attrName>
                                        </p:attrNameLst>
                                      </p:cBhvr>
                                      <p:to>
                                        <p:strVal val="visible"/>
                                      </p:to>
                                    </p:set>
                                    <p:anim calcmode="lin" valueType="num">
                                      <p:cBhvr additive="base">
                                        <p:cTn id="33" dur="500" fill="hold"/>
                                        <p:tgtEl>
                                          <p:spTgt spid="40964"/>
                                        </p:tgtEl>
                                        <p:attrNameLst>
                                          <p:attrName>ppt_x</p:attrName>
                                        </p:attrNameLst>
                                      </p:cBhvr>
                                      <p:tavLst>
                                        <p:tav tm="0">
                                          <p:val>
                                            <p:strVal val="#ppt_x"/>
                                          </p:val>
                                        </p:tav>
                                        <p:tav tm="100000">
                                          <p:val>
                                            <p:strVal val="#ppt_x"/>
                                          </p:val>
                                        </p:tav>
                                      </p:tavLst>
                                    </p:anim>
                                    <p:anim calcmode="lin" valueType="num">
                                      <p:cBhvr additive="base">
                                        <p:cTn id="34" dur="500" fill="hold"/>
                                        <p:tgtEl>
                                          <p:spTgt spid="4096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40966"/>
                                        </p:tgtEl>
                                        <p:attrNameLst>
                                          <p:attrName>style.visibility</p:attrName>
                                        </p:attrNameLst>
                                      </p:cBhvr>
                                      <p:to>
                                        <p:strVal val="visible"/>
                                      </p:to>
                                    </p:set>
                                    <p:anim calcmode="lin" valueType="num">
                                      <p:cBhvr additive="base">
                                        <p:cTn id="39" dur="500" fill="hold"/>
                                        <p:tgtEl>
                                          <p:spTgt spid="40966"/>
                                        </p:tgtEl>
                                        <p:attrNameLst>
                                          <p:attrName>ppt_x</p:attrName>
                                        </p:attrNameLst>
                                      </p:cBhvr>
                                      <p:tavLst>
                                        <p:tav tm="0">
                                          <p:val>
                                            <p:strVal val="#ppt_x"/>
                                          </p:val>
                                        </p:tav>
                                        <p:tav tm="100000">
                                          <p:val>
                                            <p:strVal val="#ppt_x"/>
                                          </p:val>
                                        </p:tav>
                                      </p:tavLst>
                                    </p:anim>
                                    <p:anim calcmode="lin" valueType="num">
                                      <p:cBhvr additive="base">
                                        <p:cTn id="40" dur="500" fill="hold"/>
                                        <p:tgtEl>
                                          <p:spTgt spid="4096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
                                            <p:txEl>
                                              <p:pRg st="8" end="8"/>
                                            </p:txEl>
                                          </p:spTgt>
                                        </p:tgtEl>
                                        <p:attrNameLst>
                                          <p:attrName>style.visibility</p:attrName>
                                        </p:attrNameLst>
                                      </p:cBhvr>
                                      <p:to>
                                        <p:strVal val="visible"/>
                                      </p:to>
                                    </p:set>
                                    <p:animEffect transition="in" filter="fade">
                                      <p:cBhvr>
                                        <p:cTn id="45" dur="2000"/>
                                        <p:tgtEl>
                                          <p:spTgt spid="2">
                                            <p:txEl>
                                              <p:pRg st="8" end="8"/>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
                                            <p:txEl>
                                              <p:pRg st="9" end="9"/>
                                            </p:txEl>
                                          </p:spTgt>
                                        </p:tgtEl>
                                        <p:attrNameLst>
                                          <p:attrName>style.visibility</p:attrName>
                                        </p:attrNameLst>
                                      </p:cBhvr>
                                      <p:to>
                                        <p:strVal val="visible"/>
                                      </p:to>
                                    </p:set>
                                    <p:animEffect transition="in" filter="fade">
                                      <p:cBhvr>
                                        <p:cTn id="50" dur="20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solidFill>
                  <a:srgbClr val="FF0000"/>
                </a:solidFill>
              </a:rPr>
              <a:t>How do they look in the open water?</a:t>
            </a:r>
          </a:p>
          <a:p>
            <a:r>
              <a:rPr lang="en-US" dirty="0" smtClean="0"/>
              <a:t>Open water only a few feet high.  </a:t>
            </a:r>
          </a:p>
          <a:p>
            <a:r>
              <a:rPr lang="en-US" dirty="0" smtClean="0"/>
              <a:t>The land pushes them up and creates the wave.</a:t>
            </a:r>
            <a:endParaRPr lang="en-US" dirty="0"/>
          </a:p>
        </p:txBody>
      </p:sp>
      <p:sp>
        <p:nvSpPr>
          <p:cNvPr id="3" name="Title 2"/>
          <p:cNvSpPr>
            <a:spLocks noGrp="1"/>
          </p:cNvSpPr>
          <p:nvPr>
            <p:ph type="title"/>
          </p:nvPr>
        </p:nvSpPr>
        <p:spPr/>
        <p:txBody>
          <a:bodyPr/>
          <a:lstStyle/>
          <a:p>
            <a:endParaRPr lang="en-US" dirty="0"/>
          </a:p>
        </p:txBody>
      </p:sp>
      <p:pic>
        <p:nvPicPr>
          <p:cNvPr id="1026" name="Picture 2" descr="http://ts1.mm.bing.net/th?id=H.4812022131788032&amp;pid=1.7&amp;w=241&amp;h=94&amp;c=7&amp;rs=1"/>
          <p:cNvPicPr>
            <a:picLocks noChangeAspect="1" noChangeArrowheads="1"/>
          </p:cNvPicPr>
          <p:nvPr/>
        </p:nvPicPr>
        <p:blipFill>
          <a:blip r:embed="rId2" cstate="screen"/>
          <a:srcRect/>
          <a:stretch>
            <a:fillRect/>
          </a:stretch>
        </p:blipFill>
        <p:spPr bwMode="auto">
          <a:xfrm>
            <a:off x="1981200" y="3657600"/>
            <a:ext cx="4724400" cy="24384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2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20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 calcmode="lin" valueType="num">
                                      <p:cBhvr additive="base">
                                        <p:cTn id="22" dur="500" fill="hold"/>
                                        <p:tgtEl>
                                          <p:spTgt spid="1026"/>
                                        </p:tgtEl>
                                        <p:attrNameLst>
                                          <p:attrName>ppt_x</p:attrName>
                                        </p:attrNameLst>
                                      </p:cBhvr>
                                      <p:tavLst>
                                        <p:tav tm="0">
                                          <p:val>
                                            <p:strVal val="#ppt_x"/>
                                          </p:val>
                                        </p:tav>
                                        <p:tav tm="100000">
                                          <p:val>
                                            <p:strVal val="#ppt_x"/>
                                          </p:val>
                                        </p:tav>
                                      </p:tavLst>
                                    </p:anim>
                                    <p:anim calcmode="lin" valueType="num">
                                      <p:cBhvr additive="base">
                                        <p:cTn id="23"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solidFill>
                  <a:srgbClr val="FF0000"/>
                </a:solidFill>
              </a:rPr>
              <a:t>What do they look like?</a:t>
            </a:r>
          </a:p>
          <a:p>
            <a:r>
              <a:rPr lang="en-US" dirty="0" smtClean="0">
                <a:solidFill>
                  <a:srgbClr val="FF0000"/>
                </a:solidFill>
              </a:rPr>
              <a:t>They are a large rising wall of water, not a crest wave like the beach. (multiple waves)</a:t>
            </a:r>
          </a:p>
          <a:p>
            <a:endParaRPr lang="en-US" dirty="0"/>
          </a:p>
        </p:txBody>
      </p:sp>
      <p:sp>
        <p:nvSpPr>
          <p:cNvPr id="3" name="Title 2"/>
          <p:cNvSpPr>
            <a:spLocks noGrp="1"/>
          </p:cNvSpPr>
          <p:nvPr>
            <p:ph type="title"/>
          </p:nvPr>
        </p:nvSpPr>
        <p:spPr/>
        <p:txBody>
          <a:bodyPr/>
          <a:lstStyle/>
          <a:p>
            <a:endParaRPr lang="en-US"/>
          </a:p>
        </p:txBody>
      </p:sp>
      <p:pic>
        <p:nvPicPr>
          <p:cNvPr id="132098" name="Picture 2" descr="http://2.bp.blogspot.com/-drZ95glqaVk/TZFTb8fkIbI/AAAAAAAAFpY/08UpwQIvXT4/s1600/Tsunami-Wallpapers.jpg"/>
          <p:cNvPicPr>
            <a:picLocks noChangeAspect="1" noChangeArrowheads="1"/>
          </p:cNvPicPr>
          <p:nvPr/>
        </p:nvPicPr>
        <p:blipFill>
          <a:blip r:embed="rId2" cstate="screen"/>
          <a:srcRect/>
          <a:stretch>
            <a:fillRect/>
          </a:stretch>
        </p:blipFill>
        <p:spPr bwMode="auto">
          <a:xfrm>
            <a:off x="228600" y="2971800"/>
            <a:ext cx="3962400" cy="2590800"/>
          </a:xfrm>
          <a:prstGeom prst="rect">
            <a:avLst/>
          </a:prstGeom>
          <a:noFill/>
        </p:spPr>
      </p:pic>
      <p:sp>
        <p:nvSpPr>
          <p:cNvPr id="5" name="TextBox 4"/>
          <p:cNvSpPr txBox="1"/>
          <p:nvPr/>
        </p:nvSpPr>
        <p:spPr>
          <a:xfrm>
            <a:off x="1066800" y="5562600"/>
            <a:ext cx="7162800" cy="1077218"/>
          </a:xfrm>
          <a:prstGeom prst="rect">
            <a:avLst/>
          </a:prstGeom>
          <a:noFill/>
        </p:spPr>
        <p:txBody>
          <a:bodyPr wrap="square" rtlCol="0">
            <a:spAutoFit/>
          </a:bodyPr>
          <a:lstStyle/>
          <a:p>
            <a:r>
              <a:rPr lang="en-US" sz="3200" dirty="0" smtClean="0">
                <a:solidFill>
                  <a:srgbClr val="FF0000"/>
                </a:solidFill>
              </a:rPr>
              <a:t>This is Not what a Tsunami looks like!</a:t>
            </a:r>
          </a:p>
          <a:p>
            <a:r>
              <a:rPr lang="en-US" sz="3200" dirty="0" smtClean="0">
                <a:solidFill>
                  <a:srgbClr val="FF0000"/>
                </a:solidFill>
              </a:rPr>
              <a:t>See next slide for actual Tsunamis</a:t>
            </a:r>
            <a:endParaRPr lang="en-US" sz="3200" dirty="0">
              <a:solidFill>
                <a:srgbClr val="FF0000"/>
              </a:solidFill>
            </a:endParaRPr>
          </a:p>
        </p:txBody>
      </p:sp>
      <p:pic>
        <p:nvPicPr>
          <p:cNvPr id="45058" name="Picture 2" descr="http://ts4.mm.bing.net/th?id=HN.608052852529957734&amp;pid=1.7"/>
          <p:cNvPicPr>
            <a:picLocks noChangeAspect="1" noChangeArrowheads="1"/>
          </p:cNvPicPr>
          <p:nvPr/>
        </p:nvPicPr>
        <p:blipFill>
          <a:blip r:embed="rId3"/>
          <a:srcRect/>
          <a:stretch>
            <a:fillRect/>
          </a:stretch>
        </p:blipFill>
        <p:spPr bwMode="auto">
          <a:xfrm>
            <a:off x="4572000" y="2933700"/>
            <a:ext cx="4114800" cy="26289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2098"/>
                                        </p:tgtEl>
                                        <p:attrNameLst>
                                          <p:attrName>style.visibility</p:attrName>
                                        </p:attrNameLst>
                                      </p:cBhvr>
                                      <p:to>
                                        <p:strVal val="visible"/>
                                      </p:to>
                                    </p:set>
                                    <p:anim calcmode="lin" valueType="num">
                                      <p:cBhvr additive="base">
                                        <p:cTn id="12" dur="500" fill="hold"/>
                                        <p:tgtEl>
                                          <p:spTgt spid="132098"/>
                                        </p:tgtEl>
                                        <p:attrNameLst>
                                          <p:attrName>ppt_x</p:attrName>
                                        </p:attrNameLst>
                                      </p:cBhvr>
                                      <p:tavLst>
                                        <p:tav tm="0">
                                          <p:val>
                                            <p:strVal val="#ppt_x"/>
                                          </p:val>
                                        </p:tav>
                                        <p:tav tm="100000">
                                          <p:val>
                                            <p:strVal val="#ppt_x"/>
                                          </p:val>
                                        </p:tav>
                                      </p:tavLst>
                                    </p:anim>
                                    <p:anim calcmode="lin" valueType="num">
                                      <p:cBhvr additive="base">
                                        <p:cTn id="13" dur="500" fill="hold"/>
                                        <p:tgtEl>
                                          <p:spTgt spid="13209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5058"/>
                                        </p:tgtEl>
                                        <p:attrNameLst>
                                          <p:attrName>style.visibility</p:attrName>
                                        </p:attrNameLst>
                                      </p:cBhvr>
                                      <p:to>
                                        <p:strVal val="visible"/>
                                      </p:to>
                                    </p:set>
                                    <p:animEffect transition="in" filter="fade">
                                      <p:cBhvr>
                                        <p:cTn id="18" dur="2000"/>
                                        <p:tgtEl>
                                          <p:spTgt spid="4505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fade">
                                      <p:cBhvr>
                                        <p:cTn id="23" dur="2000"/>
                                        <p:tgtEl>
                                          <p:spTgt spid="5">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fade">
                                      <p:cBhvr>
                                        <p:cTn id="28" dur="2000"/>
                                        <p:tgtEl>
                                          <p:spTgt spid="5">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
                                            <p:txEl>
                                              <p:pRg st="1" end="1"/>
                                            </p:txEl>
                                          </p:spTgt>
                                        </p:tgtEl>
                                        <p:attrNameLst>
                                          <p:attrName>style.visibility</p:attrName>
                                        </p:attrNameLst>
                                      </p:cBhvr>
                                      <p:to>
                                        <p:strVal val="visible"/>
                                      </p:to>
                                    </p:set>
                                    <p:animEffect transition="in" filter="fade">
                                      <p:cBhvr>
                                        <p:cTn id="33" dur="2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5"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6248400"/>
            <a:ext cx="8229600" cy="609600"/>
          </a:xfrm>
        </p:spPr>
        <p:txBody>
          <a:bodyPr/>
          <a:lstStyle/>
          <a:p>
            <a:r>
              <a:rPr lang="en-US" dirty="0" smtClean="0">
                <a:solidFill>
                  <a:srgbClr val="FF0000"/>
                </a:solidFill>
              </a:rPr>
              <a:t>REAL TSUNAMIS</a:t>
            </a:r>
            <a:endParaRPr lang="en-US" dirty="0">
              <a:solidFill>
                <a:srgbClr val="FF0000"/>
              </a:solidFill>
            </a:endParaRPr>
          </a:p>
        </p:txBody>
      </p:sp>
      <p:sp>
        <p:nvSpPr>
          <p:cNvPr id="3" name="Title 2"/>
          <p:cNvSpPr>
            <a:spLocks noGrp="1"/>
          </p:cNvSpPr>
          <p:nvPr>
            <p:ph type="title"/>
          </p:nvPr>
        </p:nvSpPr>
        <p:spPr/>
        <p:txBody>
          <a:bodyPr/>
          <a:lstStyle/>
          <a:p>
            <a:endParaRPr lang="en-US"/>
          </a:p>
        </p:txBody>
      </p:sp>
      <p:pic>
        <p:nvPicPr>
          <p:cNvPr id="1026" name="Picture 2" descr="https://encrypted-tbn2.gstatic.com/images?q=tbn:ANd9GcSiR-rUq7ZoaDkLK-cqfpWH1u_o4bbPUMmGFUCf3ZpFVkRb3ToA">
            <a:hlinkClick r:id="rId2"/>
          </p:cNvPr>
          <p:cNvPicPr>
            <a:picLocks noChangeAspect="1" noChangeArrowheads="1"/>
          </p:cNvPicPr>
          <p:nvPr/>
        </p:nvPicPr>
        <p:blipFill>
          <a:blip r:embed="rId3"/>
          <a:srcRect/>
          <a:stretch>
            <a:fillRect/>
          </a:stretch>
        </p:blipFill>
        <p:spPr bwMode="auto">
          <a:xfrm>
            <a:off x="228600" y="152400"/>
            <a:ext cx="3810000" cy="3048000"/>
          </a:xfrm>
          <a:prstGeom prst="rect">
            <a:avLst/>
          </a:prstGeom>
          <a:noFill/>
        </p:spPr>
      </p:pic>
      <p:pic>
        <p:nvPicPr>
          <p:cNvPr id="1028" name="Picture 4" descr="https://encrypted-tbn0.gstatic.com/images?q=tbn:ANd9GcQT-3GfalS1WcFkiRZpns20vOXLv2drx_WkKoL6XgiDrriCn3ri">
            <a:hlinkClick r:id="rId4"/>
          </p:cNvPr>
          <p:cNvPicPr>
            <a:picLocks noChangeAspect="1" noChangeArrowheads="1"/>
          </p:cNvPicPr>
          <p:nvPr/>
        </p:nvPicPr>
        <p:blipFill>
          <a:blip r:embed="rId5"/>
          <a:srcRect/>
          <a:stretch>
            <a:fillRect/>
          </a:stretch>
        </p:blipFill>
        <p:spPr bwMode="auto">
          <a:xfrm>
            <a:off x="4724400" y="0"/>
            <a:ext cx="4257676" cy="3200400"/>
          </a:xfrm>
          <a:prstGeom prst="rect">
            <a:avLst/>
          </a:prstGeom>
          <a:noFill/>
        </p:spPr>
      </p:pic>
      <p:pic>
        <p:nvPicPr>
          <p:cNvPr id="1030" name="Picture 6" descr="https://encrypted-tbn0.gstatic.com/images?q=tbn:ANd9GcRNwmP_g-FQfdL6DLwrOAb5HXgZZ-cEJ5DRqfDMrXKkmfBNCjLZ_w">
            <a:hlinkClick r:id="rId6"/>
          </p:cNvPr>
          <p:cNvPicPr>
            <a:picLocks noChangeAspect="1" noChangeArrowheads="1"/>
          </p:cNvPicPr>
          <p:nvPr/>
        </p:nvPicPr>
        <p:blipFill>
          <a:blip r:embed="rId7"/>
          <a:srcRect/>
          <a:stretch>
            <a:fillRect/>
          </a:stretch>
        </p:blipFill>
        <p:spPr bwMode="auto">
          <a:xfrm>
            <a:off x="228600" y="3552826"/>
            <a:ext cx="3810000" cy="2695574"/>
          </a:xfrm>
          <a:prstGeom prst="rect">
            <a:avLst/>
          </a:prstGeom>
          <a:noFill/>
        </p:spPr>
      </p:pic>
      <p:pic>
        <p:nvPicPr>
          <p:cNvPr id="1032" name="Picture 8" descr="https://encrypted-tbn3.gstatic.com/images?q=tbn:ANd9GcTtkNr1Sb0gm-LEq2k_Fh8vwP1Y3D0klP_jY1eRCnN6HvmvpSaS">
            <a:hlinkClick r:id="rId8"/>
          </p:cNvPr>
          <p:cNvPicPr>
            <a:picLocks noChangeAspect="1" noChangeArrowheads="1"/>
          </p:cNvPicPr>
          <p:nvPr/>
        </p:nvPicPr>
        <p:blipFill>
          <a:blip r:embed="rId9"/>
          <a:srcRect/>
          <a:stretch>
            <a:fillRect/>
          </a:stretch>
        </p:blipFill>
        <p:spPr bwMode="auto">
          <a:xfrm>
            <a:off x="4724400" y="3552826"/>
            <a:ext cx="3901683" cy="3048000"/>
          </a:xfrm>
          <a:prstGeom prst="rect">
            <a:avLst/>
          </a:prstGeom>
          <a:noFill/>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solidFill>
                  <a:srgbClr val="FF0000"/>
                </a:solidFill>
              </a:rPr>
              <a:t>Full run though on Tsunamis </a:t>
            </a:r>
          </a:p>
          <a:p>
            <a:r>
              <a:rPr lang="en-US" dirty="0" smtClean="0">
                <a:hlinkClick r:id="rId2"/>
              </a:rPr>
              <a:t>http://www.youtube.com/watch?v=chbbiSCczB8</a:t>
            </a:r>
            <a:endParaRPr lang="en-US" dirty="0" smtClean="0"/>
          </a:p>
          <a:p>
            <a:endParaRPr lang="en-US" dirty="0">
              <a:solidFill>
                <a:srgbClr val="FF0000"/>
              </a:solidFill>
            </a:endParaRPr>
          </a:p>
        </p:txBody>
      </p:sp>
      <p:sp>
        <p:nvSpPr>
          <p:cNvPr id="3" name="Title 2"/>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24000"/>
            <a:ext cx="8229600" cy="4800600"/>
          </a:xfrm>
        </p:spPr>
        <p:txBody>
          <a:bodyPr>
            <a:normAutofit/>
          </a:bodyPr>
          <a:lstStyle/>
          <a:p>
            <a:r>
              <a:rPr lang="en-US" dirty="0" smtClean="0">
                <a:solidFill>
                  <a:srgbClr val="FF0000"/>
                </a:solidFill>
              </a:rPr>
              <a:t>Waves From Japan Tsunami – Helicopter shot</a:t>
            </a:r>
          </a:p>
          <a:p>
            <a:r>
              <a:rPr lang="en-US" dirty="0" smtClean="0">
                <a:hlinkClick r:id="rId2"/>
              </a:rPr>
              <a:t>http://www.youtube.com/watch?v=w3AdFjklR50</a:t>
            </a:r>
            <a:endParaRPr lang="en-US" dirty="0" smtClean="0"/>
          </a:p>
          <a:p>
            <a:r>
              <a:rPr lang="en-US" dirty="0" smtClean="0">
                <a:solidFill>
                  <a:srgbClr val="FF0000"/>
                </a:solidFill>
              </a:rPr>
              <a:t>Japan Earthquake and Tsunami</a:t>
            </a:r>
          </a:p>
          <a:p>
            <a:r>
              <a:rPr lang="en-US" dirty="0" smtClean="0">
                <a:hlinkClick r:id="rId3"/>
              </a:rPr>
              <a:t>http://www.youtube.com/watch?v=8Pa3LJ9Cvbo&amp;feature=related</a:t>
            </a:r>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sp>
        <p:nvSpPr>
          <p:cNvPr id="3" name="Title 2"/>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838200"/>
            <a:ext cx="8229600" cy="5257800"/>
          </a:xfrm>
        </p:spPr>
        <p:txBody>
          <a:bodyPr/>
          <a:lstStyle/>
          <a:p>
            <a:r>
              <a:rPr lang="en-US" dirty="0" smtClean="0"/>
              <a:t>Tsunami Preparation:</a:t>
            </a:r>
          </a:p>
          <a:p>
            <a:r>
              <a:rPr lang="en-US" dirty="0" smtClean="0"/>
              <a:t>Build evacuation routes to high ground </a:t>
            </a:r>
          </a:p>
          <a:p>
            <a:r>
              <a:rPr lang="en-US" dirty="0" smtClean="0"/>
              <a:t>Make warning systems</a:t>
            </a:r>
          </a:p>
          <a:p>
            <a:r>
              <a:rPr lang="en-US" dirty="0" smtClean="0"/>
              <a:t>Build sea walls. </a:t>
            </a:r>
          </a:p>
          <a:p>
            <a:r>
              <a:rPr lang="en-US" dirty="0" smtClean="0"/>
              <a:t>During:</a:t>
            </a:r>
          </a:p>
          <a:p>
            <a:r>
              <a:rPr lang="en-US" dirty="0" smtClean="0"/>
              <a:t>Watch for extreme water receding </a:t>
            </a:r>
          </a:p>
          <a:p>
            <a:r>
              <a:rPr lang="en-US" dirty="0" smtClean="0"/>
              <a:t>Follow evacuation routes</a:t>
            </a:r>
          </a:p>
          <a:p>
            <a:r>
              <a:rPr lang="en-US" dirty="0" smtClean="0"/>
              <a:t>Get to High Grounds</a:t>
            </a:r>
          </a:p>
          <a:p>
            <a:r>
              <a:rPr lang="en-US" dirty="0" smtClean="0"/>
              <a:t>Get far enough in land.  </a:t>
            </a:r>
            <a:endParaRPr lang="en-US" dirty="0"/>
          </a:p>
        </p:txBody>
      </p:sp>
      <p:sp>
        <p:nvSpPr>
          <p:cNvPr id="3" name="Title 2"/>
          <p:cNvSpPr>
            <a:spLocks noGrp="1"/>
          </p:cNvSpPr>
          <p:nvPr>
            <p:ph type="title"/>
          </p:nvPr>
        </p:nvSpPr>
        <p:spPr>
          <a:xfrm>
            <a:off x="457200" y="152400"/>
            <a:ext cx="8229600" cy="838200"/>
          </a:xfrm>
        </p:spPr>
        <p:txBody>
          <a:bodyPr>
            <a:normAutofit/>
          </a:bodyPr>
          <a:lstStyle/>
          <a:p>
            <a:r>
              <a:rPr lang="en-US" dirty="0" smtClean="0"/>
              <a:t>Tsunami Preparation</a:t>
            </a:r>
            <a:endParaRPr lang="en-US" dirty="0"/>
          </a:p>
        </p:txBody>
      </p:sp>
      <p:pic>
        <p:nvPicPr>
          <p:cNvPr id="35842" name="Picture 2" descr="http://ts3.mm.bing.net/th?id=H.4664060523448018&amp;pid=1.7&amp;w=201&amp;h=149&amp;c=7&amp;rs=1"/>
          <p:cNvPicPr>
            <a:picLocks noChangeAspect="1" noChangeArrowheads="1"/>
          </p:cNvPicPr>
          <p:nvPr/>
        </p:nvPicPr>
        <p:blipFill>
          <a:blip r:embed="rId2" cstate="screen"/>
          <a:srcRect/>
          <a:stretch>
            <a:fillRect/>
          </a:stretch>
        </p:blipFill>
        <p:spPr bwMode="auto">
          <a:xfrm>
            <a:off x="4572000" y="3733800"/>
            <a:ext cx="4214522" cy="2895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2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20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20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20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20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20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35842"/>
                                        </p:tgtEl>
                                        <p:attrNameLst>
                                          <p:attrName>style.visibility</p:attrName>
                                        </p:attrNameLst>
                                      </p:cBhvr>
                                      <p:to>
                                        <p:strVal val="visible"/>
                                      </p:to>
                                    </p:set>
                                    <p:anim calcmode="lin" valueType="num">
                                      <p:cBhvr additive="base">
                                        <p:cTn id="42" dur="500" fill="hold"/>
                                        <p:tgtEl>
                                          <p:spTgt spid="35842"/>
                                        </p:tgtEl>
                                        <p:attrNameLst>
                                          <p:attrName>ppt_x</p:attrName>
                                        </p:attrNameLst>
                                      </p:cBhvr>
                                      <p:tavLst>
                                        <p:tav tm="0">
                                          <p:val>
                                            <p:strVal val="#ppt_x"/>
                                          </p:val>
                                        </p:tav>
                                        <p:tav tm="100000">
                                          <p:val>
                                            <p:strVal val="#ppt_x"/>
                                          </p:val>
                                        </p:tav>
                                      </p:tavLst>
                                    </p:anim>
                                    <p:anim calcmode="lin" valueType="num">
                                      <p:cBhvr additive="base">
                                        <p:cTn id="43" dur="500" fill="hold"/>
                                        <p:tgtEl>
                                          <p:spTgt spid="35842"/>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
                                            <p:txEl>
                                              <p:pRg st="7" end="7"/>
                                            </p:txEl>
                                          </p:spTgt>
                                        </p:tgtEl>
                                        <p:attrNameLst>
                                          <p:attrName>style.visibility</p:attrName>
                                        </p:attrNameLst>
                                      </p:cBhvr>
                                      <p:to>
                                        <p:strVal val="visible"/>
                                      </p:to>
                                    </p:set>
                                    <p:animEffect transition="in" filter="fade">
                                      <p:cBhvr>
                                        <p:cTn id="48" dur="2000"/>
                                        <p:tgtEl>
                                          <p:spTgt spid="2">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
                                            <p:txEl>
                                              <p:pRg st="8" end="8"/>
                                            </p:txEl>
                                          </p:spTgt>
                                        </p:tgtEl>
                                        <p:attrNameLst>
                                          <p:attrName>style.visibility</p:attrName>
                                        </p:attrNameLst>
                                      </p:cBhvr>
                                      <p:to>
                                        <p:strVal val="visible"/>
                                      </p:to>
                                    </p:set>
                                    <p:animEffect transition="in" filter="fade">
                                      <p:cBhvr>
                                        <p:cTn id="53" dur="20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solidFill>
                  <a:srgbClr val="FF0000"/>
                </a:solidFill>
              </a:rPr>
              <a:t>Japan Before and After Pictures.</a:t>
            </a:r>
          </a:p>
          <a:p>
            <a:r>
              <a:rPr lang="en-US" dirty="0" smtClean="0">
                <a:hlinkClick r:id="rId2"/>
              </a:rPr>
              <a:t>http://www.guardian.co.uk/world/interactive/2012/mar/08/japan-tsunami-recovery-interactive</a:t>
            </a:r>
            <a:endParaRPr lang="en-US" dirty="0" smtClean="0"/>
          </a:p>
          <a:p>
            <a:endParaRPr lang="en-US" dirty="0"/>
          </a:p>
        </p:txBody>
      </p:sp>
      <p:sp>
        <p:nvSpPr>
          <p:cNvPr id="3" name="Title 2"/>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ヒラギノ角ゴ Pro W3"/>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ヒラギノ角ゴ Pro W3"/>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Paper.thmx</Template>
  <TotalTime>16174</TotalTime>
  <Words>2086</Words>
  <Application>Microsoft Office PowerPoint</Application>
  <PresentationFormat>On-screen Show (4:3)</PresentationFormat>
  <Paragraphs>370</Paragraphs>
  <Slides>146</Slides>
  <Notes>0</Notes>
  <HiddenSlides>0</HiddenSlides>
  <MMClips>0</MMClips>
  <ScaleCrop>false</ScaleCrop>
  <HeadingPairs>
    <vt:vector size="4" baseType="variant">
      <vt:variant>
        <vt:lpstr>Theme</vt:lpstr>
      </vt:variant>
      <vt:variant>
        <vt:i4>1</vt:i4>
      </vt:variant>
      <vt:variant>
        <vt:lpstr>Slide Titles</vt:lpstr>
      </vt:variant>
      <vt:variant>
        <vt:i4>146</vt:i4>
      </vt:variant>
    </vt:vector>
  </HeadingPairs>
  <TitlesOfParts>
    <vt:vector size="147" baseType="lpstr">
      <vt:lpstr>Paper</vt:lpstr>
      <vt:lpstr>Faults &amp; Earthquakes &amp; Volcanoes</vt:lpstr>
      <vt:lpstr>PowerPoint Presentation</vt:lpstr>
      <vt:lpstr>Stress on Rock</vt:lpstr>
      <vt:lpstr>PowerPoint Presentation</vt:lpstr>
      <vt:lpstr>Stress</vt:lpstr>
      <vt:lpstr>PowerPoint Presentation</vt:lpstr>
      <vt:lpstr>PowerPoint Presentation</vt:lpstr>
      <vt:lpstr>PowerPoint Presentation</vt:lpstr>
      <vt:lpstr>PowerPoint Presentation</vt:lpstr>
      <vt:lpstr>PowerPoint Presentation</vt:lpstr>
      <vt:lpstr>Fault – A break in a rock with movement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 </vt:lpstr>
      <vt:lpstr>PowerPoint Presentation</vt:lpstr>
      <vt:lpstr>PowerPoint Presentation</vt:lpstr>
      <vt:lpstr>PowerPoint Presentation</vt:lpstr>
      <vt:lpstr>PowerPoint Presentation</vt:lpstr>
      <vt:lpstr>Fault Lab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 </vt:lpstr>
      <vt:lpstr>(R)</vt:lpstr>
      <vt:lpstr>Types of Seismic waves  (R)</vt:lpstr>
      <vt:lpstr>(R)</vt:lpstr>
      <vt:lpstr> (R)</vt:lpstr>
      <vt:lpstr>P waves   (R)</vt:lpstr>
      <vt:lpstr>S wave  (R)</vt:lpstr>
      <vt:lpstr>Surface waves   (R)</vt:lpstr>
      <vt:lpstr>PowerPoint Presentation</vt:lpstr>
      <vt:lpstr>PowerPoint Presentation</vt:lpstr>
      <vt:lpstr>Shadow Zone   (R)</vt:lpstr>
      <vt:lpstr>PowerPoint Presentation</vt:lpstr>
      <vt:lpstr>Detection</vt:lpstr>
      <vt:lpstr>PowerPoint Presentation</vt:lpstr>
      <vt:lpstr>PowerPoint Presentation</vt:lpstr>
      <vt:lpstr> (R)</vt:lpstr>
      <vt:lpstr>PowerPoint Presentation</vt:lpstr>
      <vt:lpstr>(R)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Regents Triangulation Lab (R) </vt:lpstr>
      <vt:lpstr>PowerPoint Presentation</vt:lpstr>
      <vt:lpstr>Tsunami </vt:lpstr>
      <vt:lpstr>PowerPoint Presentation</vt:lpstr>
      <vt:lpstr>PowerPoint Presentation</vt:lpstr>
      <vt:lpstr>PowerPoint Presentation</vt:lpstr>
      <vt:lpstr>PowerPoint Presentation</vt:lpstr>
      <vt:lpstr>PowerPoint Presentation</vt:lpstr>
      <vt:lpstr>Tsunami Preparation</vt:lpstr>
      <vt:lpstr>PowerPoint Presentation</vt:lpstr>
      <vt:lpstr>Volcanoes </vt:lpstr>
      <vt:lpstr>PowerPoint Presentation</vt:lpstr>
      <vt:lpstr>PowerPoint Presentation</vt:lpstr>
      <vt:lpstr>PowerPoint Presentation</vt:lpstr>
      <vt:lpstr>PowerPoint Presentation</vt:lpstr>
      <vt:lpstr>PowerPoint Presentation</vt:lpstr>
      <vt:lpstr>PowerPoint Presentation</vt:lpstr>
      <vt:lpstr>Crater</vt:lpstr>
      <vt:lpstr>PowerPoint Presentation</vt:lpstr>
      <vt:lpstr>Parts of a Volcano</vt:lpstr>
      <vt:lpstr>PowerPoint Presentation</vt:lpstr>
      <vt:lpstr>PowerPoint Presentation</vt:lpstr>
      <vt:lpstr>PowerPoint Presentation</vt:lpstr>
      <vt:lpstr>PowerPoint Presentation</vt:lpstr>
      <vt:lpstr>PowerPoint Presentation</vt:lpstr>
      <vt:lpstr>PowerPoint Presentation</vt:lpstr>
      <vt:lpstr>Types of Volcanoes</vt:lpstr>
      <vt:lpstr>Shield Volcano </vt:lpstr>
      <vt:lpstr>Shield Volcano </vt:lpstr>
      <vt:lpstr>Types of Volcanoes</vt:lpstr>
      <vt:lpstr>Pahoehoe</vt:lpstr>
      <vt:lpstr>PowerPoint Presentation</vt:lpstr>
      <vt:lpstr>Types of Volcanoes</vt:lpstr>
      <vt:lpstr>Cinder Cone Volcano</vt:lpstr>
      <vt:lpstr>PowerPoint Presentation</vt:lpstr>
      <vt:lpstr>Cinder Cone Volcano</vt:lpstr>
      <vt:lpstr>Types of Volcanoes</vt:lpstr>
      <vt:lpstr>A’a</vt:lpstr>
      <vt:lpstr>PowerPoint Presentation</vt:lpstr>
      <vt:lpstr>PowerPoint Presentation</vt:lpstr>
      <vt:lpstr>PowerPoint Presentation</vt:lpstr>
      <vt:lpstr>PowerPoint Presentation</vt:lpstr>
      <vt:lpstr>PowerPoint Presentation</vt:lpstr>
      <vt:lpstr>PowerPoint Presentation</vt:lpstr>
      <vt:lpstr>Composite Volcano</vt:lpstr>
      <vt:lpstr>Composite Volcano</vt:lpstr>
      <vt:lpstr>PowerPoint Presentation</vt:lpstr>
      <vt:lpstr>PowerPoint Presentation</vt:lpstr>
      <vt:lpstr>Where do Volcanoes exist</vt:lpstr>
      <vt:lpstr>Hot spots</vt:lpstr>
      <vt:lpstr>Pillow Lava</vt:lpstr>
      <vt:lpstr>PowerPoint Presentation</vt:lpstr>
      <vt:lpstr>PowerPoint Presentation</vt:lpstr>
      <vt:lpstr>Stages of a Volcano</vt:lpstr>
      <vt:lpstr>PowerPoint Presentation</vt:lpstr>
      <vt:lpstr>PowerPoint Presentation</vt:lpstr>
      <vt:lpstr>PowerPoint Presentation</vt:lpstr>
    </vt:vector>
  </TitlesOfParts>
  <Company>Custom Douchebags Incorporated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Faults, Earthquakes &amp; Volcanoes</dc:title>
  <dc:creator>Jennifer Gilligan</dc:creator>
  <cp:lastModifiedBy>Steven Papp</cp:lastModifiedBy>
  <cp:revision>722</cp:revision>
  <dcterms:created xsi:type="dcterms:W3CDTF">2012-02-26T23:45:25Z</dcterms:created>
  <dcterms:modified xsi:type="dcterms:W3CDTF">2019-05-02T15:29:13Z</dcterms:modified>
</cp:coreProperties>
</file>