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60" r:id="rId7"/>
    <p:sldId id="277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3" r:id="rId18"/>
    <p:sldId id="268" r:id="rId19"/>
    <p:sldId id="269" r:id="rId20"/>
    <p:sldId id="27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F657-9134-4CE3-B145-C208544B6003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9781E-0179-46CF-81E5-4F824BB78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81E-0179-46CF-81E5-4F824BB78B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149C28-E36B-48E2-AFB7-BB9E78BDC7C4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CF2E23-4F80-4A2D-96B0-CE1F0C2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/url?sa=i&amp;rct=j&amp;q=&amp;esrc=s&amp;source=images&amp;cd=&amp;cad=rja&amp;uact=8&amp;ved=0ahUKEwi15ev6q4rRAhUG2SYKHUZLCj4QjRwIBw&amp;url=http://www.slideshare.net/dgwessler/social-changes-of20s&amp;psig=AFQjCNEY5BeHn9w19UsSVSo-zCzzVJ0KqA&amp;ust=14825834007797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ahUKEwiG7vLaq4rRAhXKSiYKHQliCk0QjRwIBw&amp;url=http://www.slideshare.net/lovinitwithhim/sc-the-1920s-boom8-62&amp;psig=AFQjCNEY5BeHn9w19UsSVSo-zCzzVJ0KqA&amp;ust=1482583400779735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s://www.pinterest.com/kimlawrence2012/closet-of-a-feminis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UtOPbrYrRAhUKOyYKHVeJBvsQjRwIBw&amp;url=https://tville2a.wikispaces.com/10.+DAVIS,+ISAIAH&amp;psig=AFQjCNEY5BeHn9w19UsSVSo-zCzzVJ0KqA&amp;ust=1482583400779735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LQ5QRX95dXB2QM&amp;tbnid=kjUjN7d5Y9hkoM:&amp;ved=0CAUQjRw&amp;url=http://voteview.com/Political_Parties_UCSD_16_March_2006.htm&amp;ei=Q_ANU-H5Hs2-sQSWw4AY&amp;bvm=bv.61965928,d.dmQ&amp;psig=AFQjCNFtVIbwjSszsa7ee10-36BigKP1_Q&amp;ust=1393508737595999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frm=1&amp;source=images&amp;cd=&amp;cad=rja&amp;docid=CS5zLcVBIWufKM&amp;tbnid=tz4tV0IaNcvsuM:&amp;ved=0CAUQjRw&amp;url=http://blsciblogs.baruch.cuny.edu/his1005spring2011/tag/1920s/&amp;ei=CfANU8mbD4jQsQSp1IGQBQ&amp;bvm=bv.61965928,d.dmQ&amp;psig=AFQjCNFtVIbwjSszsa7ee10-36BigKP1_Q&amp;ust=1393508737595999" TargetMode="External"/><Relationship Id="rId9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chuckman1920sarcadecardbeauties.files.wordpress.com/2011/10/photo-likely-for-arcade-card-mack-sennett-comedies-8-women-in-bathing-suits-and-caps-sitting-on-boat-on-beach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S8QKCRP80gAWRqJzbkF;_ylu=X3oDMTA3cnMybzJvBHNsawNpbWc-?back=http://images.search.yahoo.com/search/images?p=1920s+radio&amp;n=30&amp;ei=utf-8&amp;fr=yfp-t-500&amp;tab=organic&amp;ri=12&amp;w=487&amp;h=494&amp;imgurl=i484.photobucket.com/albums/rr202/goodbyefortyeighthstreet/1920s-radio.jpg&amp;rurl=http://s484.photobucket.com/albums/rr202/goodbyefortyeighthstreet/?action=view&amp;amp;current=1920s-radio.jpg&amp;amp;newest=1&amp;size=57.9+KB&amp;name=1920s-radio.jpg+picture+by+goodbyefortyeighthstreet+-+Photobucket&amp;p=1920s+radio&amp;oid=b964c51f509abd939d7dc0f4f8c5eb1f&amp;fr2=&amp;fr=yfp-t-500&amp;tt=1920s-radio.jpg+picture+by+goodbyefortyeighthstreet+-+Photobucket&amp;b=0&amp;ni=72&amp;no=12&amp;tab=organic&amp;ts=&amp;sigr=13nrakh5t&amp;sigb=13708573o&amp;sigi=12af8bg8l&amp;.crumb=wjk8ISc0WMF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0ExUP6DZ9ATRrM&amp;tbnid=vJFT6uS1vr-0cM:&amp;ved=0CAgQjRw&amp;url=http://www.vosizneias.com/84905/2011/06/02/new-york-remembering-babe-ruths-concern-for-jews-during-the-holocaust/&amp;ei=bvENU9KmM-m2sASF9IDIAQ&amp;psig=AFQjCNHWwtX4PIDIj-FK_7uslwnUqaFEJA&amp;ust=1393509102891390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Z5urayKjRAhVEJiYKHcX4AncQjRwIBw&amp;url=http://likesuccess.com/topics/18185/kkk/2&amp;bvm=bv.142059868,d.eWE&amp;psig=AFQjCNESj-1iHLgjnOAwIruYHfCIBcNanQ&amp;ust=1483621889651463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s://www.google.com/url?sa=i&amp;rct=j&amp;q=&amp;esrc=s&amp;source=images&amp;cd=&amp;cad=rja&amp;uact=8&amp;ved=0ahUKEwiG7IKxyKjRAhUH0SYKHXHnBpIQjRwIBw&amp;url=https://en.wikipedia.org/wiki/Ku_Klux_Klan&amp;bvm=bv.142059868,d.eWE&amp;psig=AFQjCNESj-1iHLgjnOAwIruYHfCIBcNanQ&amp;ust=148362188965146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source=images&amp;cd=&amp;cad=rja&amp;uact=8&amp;ved=0ahUKEwjEvauArYrRAhXISyYKHRenA_4QjRwIBw&amp;url=http://www.slideshare.net/krobinette/week-four-1920s-social-change&amp;psig=AFQjCNEY5BeHn9w19UsSVSo-zCzzVJ0KqA&amp;ust=148258340077973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prohibition&amp;source=images&amp;cd=&amp;cad=rja&amp;docid=soLzC0yk9w77IM&amp;tbnid=LhQcn8QUdMSDWM:&amp;ved=0CAUQjRw&amp;url=http://www.watchmojo.com/index.php?id=10517&amp;ei=BuksUYAu9IjRAbKOgagF&amp;bvm=bv.42965579,d.dmQ&amp;psig=AFQjCNEcjphB6AzzHLcxfs3XR1fLceLRLA&amp;ust=13619841253462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X.gLCRPSAcAYqaJzbkF;_ylu=X3oDMTA3cnMybzJvBHNsawNpbWc-?back=http://images.search.yahoo.com/search/images?p=kkk+1920s&amp;n=30&amp;ei=utf-8&amp;fr=yfp-t-500&amp;tab=organic&amp;ri=6&amp;w=285&amp;h=345&amp;imgurl=www.globalsecurity.org/military/world/para/images/kkk-1923.jpg&amp;rurl=http://www.globalsecurity.org/military/world/para/ku-klux-klan-2.htm&amp;size=24.7+KB&amp;name=Ku+Klux+Klan+-+The+Twenties&amp;p=kkk+1920s&amp;oid=7c3f3875ad2535da2f00849aa4b5659e&amp;fr2=&amp;fr=yfp-t-500&amp;tt=Ku+Klux+Klan+-+The+Twenties&amp;b=0&amp;ni=72&amp;no=6&amp;tab=organic&amp;ts=&amp;sigr=1249vfrd5&amp;sigb=13408v2f8&amp;sigi=11ud45crr&amp;.crumb=wjk8ISc0WM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slideplayer.com/slide/4090950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source=images&amp;cd=&amp;cad=rja&amp;uact=8&amp;ved=0ahUKEwiy_cOHyKjRAhUBSyYKHTZQAtYQjRwIBw&amp;url=http://riverwalkjazz.stanford.edu/program/speakeasies-flappers-red-hot-jazz-music-prohibition&amp;psig=AFQjCNFIaNZIBGXeqapOc6uKB6FWo58Jmg&amp;ust=1483621802964669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source=images&amp;cd=&amp;cad=rja&amp;uact=8&amp;ved=0ahUKEwidjaqWyKjRAhVFKyYKHawPBA4QjRwIBw&amp;url=http://prohibitioninthe20s.weebly.com/21st-amendment.html&amp;bvm=bv.142059868,d.eWE&amp;psig=AFQjCNHULF3RDqeOA2M3mZ74w2ydR1_arQ&amp;ust=1483621833792161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299CMrYrRAhXGOSYKHQq1BhIQjRwIBw&amp;url=http://www.authentichistory.com/1921-1929/2-socialchange/&amp;psig=AFQjCNEY5BeHn9w19UsSVSo-zCzzVJ0KqA&amp;ust=1482583400779735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hxe29rorRAhVK5CYKHbamCU0QjRwIBw&amp;url=https://www.thinglink.com/scene/710838240403259393&amp;bvm=bv.142059868,d.eWE&amp;psig=AFQjCNFhPCQ3nOwK3Jsn0vDgXnOvrW3a-A&amp;ust=1482584042820216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QrfWOrorRAhXD2SYKHQ0jDBwQjRwIBw&amp;url=https://www.pinterest.com/explore/19-amendment/&amp;bvm=bv.142059868,d.eWE&amp;psig=AFQjCNFhPCQ3nOwK3Jsn0vDgXnOvrW3a-A&amp;ust=1482584042820216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s://www.google.com/url?sa=i&amp;rct=j&amp;q=&amp;esrc=s&amp;source=images&amp;cd=&amp;cad=rja&amp;uact=8&amp;ved=0ahUKEwirvv_NrorRAhXD2SYKHQ0jDBwQjRwIBw&amp;url=https://www.nea.org/tools/lessons/63472.htm&amp;bvm=bv.142059868,d.eWE&amp;psig=AFQjCNFhPCQ3nOwK3Jsn0vDgXnOvrW3a-A&amp;ust=1482584042820216" TargetMode="External"/><Relationship Id="rId4" Type="http://schemas.openxmlformats.org/officeDocument/2006/relationships/hyperlink" Target="http://www.google.com/url?sa=i&amp;source=images&amp;cd=&amp;cad=rja&amp;docid=sbDrwbDogzVorM&amp;tbnid=pwmu_A8uMeM2OM:&amp;ved=0CAgQjRwwAA&amp;url=http://www.sreweb.com/bulletin/bulletin_board.htm&amp;ei=YOksUa7pIZCq0AHu_ICIAg&amp;psig=AFQjCNEkCuKDMEjbsKEjj-A9bi3c9o7bLQ&amp;ust=1361984224632156" TargetMode="Externa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ahUKEwjpyImHkLXRAhVM6SYKHTj6AacQjRwIBw&amp;url=http://www.slideshare.net/stacey12130/15-1920s&amp;bvm=bv.142059868,d.eWE&amp;psig=AFQjCNGi9_6AbaHHn7BxN_b-laof7ZspSg&amp;ust=148405325489493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0ahUKEwiOnfjbr4rRAhXCSyYKHXRwBBUQjRwIBw&amp;url=http://www.thebirdtree.co.uk/showmedia.php?mediaID=66&amp;bvm=bv.142059868,d.eWE&amp;psig=AFQjCNHshYUfyXlX1GQl6_aj7SBkSVgNEA&amp;ust=1482584476323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com/slide/9389872/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source=images&amp;cd=&amp;cad=rja&amp;uact=8&amp;ved=0ahUKEwjY7pr7r4rRAhWBRCYKHZ1nBMcQjRwIBw&amp;url=http://slideplayer.com/slide/6614150/&amp;bvm=bv.142059868,d.eWE&amp;psig=AFQjCNHshYUfyXlX1GQl6_aj7SBkSVgNEA&amp;ust=148258447632332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source=images&amp;cd=&amp;cad=rja&amp;docid=KUUfO0WYwTez0M&amp;tbnid=3MOWoSVTXs0w_M:&amp;ved=0CAgQjRw4Gw&amp;url=http://people.howstuffworks.com/flapper1.htm&amp;ei=OfINU5yLLM2-sQSWw4AY&amp;psig=AFQjCNEOKEzXGGlsMr59KnyAzL69U0ZTYQ&amp;ust=1393509305780818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MKsrqxY3ZjJqBM&amp;tbnid=82Xx26iLbbDGhM:&amp;ved=0CAgQjRw&amp;url=http://www.123rf.com/photo_12581952_business-man-making-the-see-no-evil-gesture-over-white--young-businessman-covering-his-eyes-with-his.html&amp;ei=3PENU57AGKqrsATxqoDYAQ&amp;psig=AFQjCNEQhB0p4Zdp5koLhGcI_winJwTLHg&amp;ust=1393509212467754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://www.google.com/url?sa=i&amp;rct=j&amp;q=&amp;esrc=s&amp;source=images&amp;cd=&amp;cad=rja&amp;uact=8&amp;ved=0ahUKEwjH4sPwrYrRAhUGLyYKHV27A0sQjRwIBw&amp;url=http://slideplayer.com/slide/6451688/&amp;psig=AFQjCNEY5BeHn9w19UsSVSo-zCzzVJ0KqA&amp;ust=1482583400779735" TargetMode="External"/><Relationship Id="rId4" Type="http://schemas.openxmlformats.org/officeDocument/2006/relationships/hyperlink" Target="http://www.google.com/url?sa=i&amp;source=images&amp;cd=&amp;cad=rja&amp;docid=72j9Pk5BGSJENM&amp;tbnid=NATBcSayNwnlzM:&amp;ved=0CAgQjRwwAA&amp;url=http://www.oodora.com/fashion/fashion-history/1920s-fashion.html&amp;ei=guksUZyXD-bW0gGP64DgCg&amp;psig=AFQjCNFYU_MlsDIDYsUc4VH0PTxP8Fv4Rg&amp;ust=1361984258285730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AMERICAN SOCIETY</a:t>
            </a:r>
            <a:br>
              <a:rPr lang="en-US" dirty="0" smtClean="0"/>
            </a:br>
            <a:r>
              <a:rPr lang="en-US" dirty="0" smtClean="0"/>
              <a:t>22-2</a:t>
            </a:r>
            <a:endParaRPr lang="en-US" dirty="0"/>
          </a:p>
        </p:txBody>
      </p:sp>
      <p:pic>
        <p:nvPicPr>
          <p:cNvPr id="32770" name="Picture 2" descr="http://ts2.mm.bing.net/images/thumbnail.aspx?q=1518514866333&amp;id=e69953097d96cbb9a12bba40dd6b88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71618"/>
            <a:ext cx="1523392" cy="1549887"/>
          </a:xfrm>
          <a:prstGeom prst="rect">
            <a:avLst/>
          </a:prstGeom>
          <a:noFill/>
        </p:spPr>
      </p:pic>
      <p:pic>
        <p:nvPicPr>
          <p:cNvPr id="32772" name="Picture 4" descr="http://ts1.mm.bing.net/images/thumbnail.aspx?q=1504411389728&amp;id=c60f0ff48279a8c1238d1ad5b2de2d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992" y="2087256"/>
            <a:ext cx="1540289" cy="1570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6" name="Picture 2" descr="Image result for 1920s social chan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844083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844084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43" y="2282881"/>
            <a:ext cx="987557" cy="13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i="1" dirty="0" smtClean="0">
                <a:solidFill>
                  <a:srgbClr val="7030A0"/>
                </a:solidFill>
              </a:rPr>
              <a:t>automobile</a:t>
            </a:r>
            <a:r>
              <a:rPr lang="en-US" sz="2000" dirty="0" smtClean="0"/>
              <a:t> became the </a:t>
            </a:r>
            <a:r>
              <a:rPr lang="en-US" sz="2000" dirty="0" smtClean="0">
                <a:solidFill>
                  <a:srgbClr val="FF0000"/>
                </a:solidFill>
              </a:rPr>
              <a:t>symbol of the 1920s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b="1" i="1" dirty="0" smtClean="0">
                <a:solidFill>
                  <a:srgbClr val="7030A0"/>
                </a:solidFill>
              </a:rPr>
              <a:t>Henry Ford </a:t>
            </a:r>
            <a:r>
              <a:rPr lang="en-US" sz="1800" dirty="0" smtClean="0">
                <a:solidFill>
                  <a:srgbClr val="FF0000"/>
                </a:solidFill>
              </a:rPr>
              <a:t>perfected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u="sng" dirty="0" smtClean="0">
                <a:solidFill>
                  <a:srgbClr val="FF0000"/>
                </a:solidFill>
              </a:rPr>
              <a:t>assembly line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for making cars.  </a:t>
            </a:r>
          </a:p>
          <a:p>
            <a:pPr lvl="2"/>
            <a:r>
              <a:rPr lang="en-US" sz="1600" dirty="0" smtClean="0"/>
              <a:t>This</a:t>
            </a:r>
            <a:r>
              <a:rPr lang="en-US" sz="1600" dirty="0" smtClean="0"/>
              <a:t> </a:t>
            </a:r>
            <a:r>
              <a:rPr lang="en-US" sz="1600" dirty="0" smtClean="0"/>
              <a:t>reduced the time in making cars from about 12 hours to about 1 and a half hours.</a:t>
            </a:r>
          </a:p>
          <a:p>
            <a:pPr lvl="2"/>
            <a:r>
              <a:rPr lang="en-US" sz="1600" b="1" i="1" dirty="0" smtClean="0">
                <a:solidFill>
                  <a:srgbClr val="00B050"/>
                </a:solidFill>
              </a:rPr>
              <a:t>Middle class </a:t>
            </a:r>
            <a:r>
              <a:rPr lang="en-US" sz="1600" dirty="0" smtClean="0"/>
              <a:t>families could now afford to buy a car since prices dropped.</a:t>
            </a:r>
          </a:p>
          <a:p>
            <a:pPr lvl="1"/>
            <a:endParaRPr lang="en-US" sz="1500" dirty="0" smtClean="0"/>
          </a:p>
          <a:p>
            <a:pPr lvl="1">
              <a:buNone/>
            </a:pPr>
            <a:endParaRPr lang="en-US" sz="15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295400" cy="87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data:image/jpeg;base64,/9j/4AAQSkZJRgABAQAAAQABAAD/2wCEAAkGBhMSERUUExQVFRUWGB8XGBcYGCAfGxocHBoXHBgbGxoaHCYeHBojGhwYHy8gIycqLCwsFx4xNTAqNSYrLCkBCQoKBQUFDQUFDSkYEhgpKSkpKSkpKSkpKSkpKSkpKSkpKSkpKSkpKSkpKSkpKSkpKSkpKSkpKSkpKSkpKSkpKf/AABEIAMcA/gMBIgACEQEDEQH/xAAbAAACAgMBAAAAAAAAAAAAAAAFBgMEAAIHAf/EAEEQAAIBAgQDBQQJAgUEAgMAAAECEQADBBIhMQVBUQYTImFxMoGRoQcUI0JSscHR8BVicoKS4fEzQ6KyFiRTwtP/xAAUAQEAAAAAAAAAAAAAAAAAAAAA/8QAFBEBAAAAAAAAAAAAAAAAAAAAAP/aAAwDAQACEQMRAD8AqYlYFD1flRi7bkHlQuyAXNBDzo9h7M2p6UCYa69aacFhpsnxcp3/ANqBYwuKKmpsdiJXYUMe4JMGRNY14xQRl53Fb3hsZmetaAT+45edZiQo3zGRvJEjrQaGzPOjmFwFs2fGOXQ0Dt5WYBFWRqdZI1Anyp7wMLaJKgwp1noP3oFGxjmtgZTp+E7Vfv8AFVuplu21PnE++d6HO6klmgTrW9vF2wNXX/UKCtdwpWTbIdd4O/x/eqz3pkag9CI/5qPCsoE96qxyJ3qxb4vYmLozDmVH8+VBCFJ514bOoGaJ51JiHGb7FSE5Zjr67beVXeD8LNyWbVkIYAbZdc36UDTa4A31Ug3Wyld/B+00jthdwG8vd0+Qp84zxRcPgoVWJeEXnBO516CdaRWxTR7Dn0oB1rEXbT5kLGDBHIgdfOm3CtbxlsK5KsNvxA8yDzoDgr11Wzdwx19OvlWkYgP4Ug6kfzagJ4rg97Ct4wSp9lh7LfsfI1ds4h7llra5GDfjmV8/OoX7WYx7XcsLSyMpYpLHTzJUHzAoV/RHmJJ/KgnxFhLNsLKXHiDk1IO0k8vSnrslh/swZM0q8L4ctuRchQwjNyB5H0kU1Ye61m0AGUsx8JUyAOulAscUwDX8W7glcjZVG4cqSCdgJP6VeurIAtnKVYEqdIP5hecbjlVy/ZKpFsDMdy23wGpoK/BMSxFwYggsoJ/QAcgKAmuEIGr89l21J251Wa1qfGxjo23lpQzE8MxSifrTaCdz/tQ7FdnCqhxcJzRPqRJJ1oC+Ixtq2PE5J6BiT+envqnc7S2xsrny/wB6qcN4UpbLIk6b8/fRZ+yV0EL3YUtpqR+U7UApeJXsQ3dpKTJ0JkwCYn3cqM9leFyCWPxrQ9jMXadXtpLKQQQRv6EyauYjG3rW2FSyT7RuMchPRRoB1iTQVGxd6NqpZ7gM6Cmi3hsPk+0t4hWyzKgOu3IqJj3VS4BhrN244uPkZRKSQvybQ+lAGQRlZpM/z4imSxiill5/DA85205SeulCrnEMlxxYgAmAB4gSNyJ0/m9Xkc2FN+8VYv4e7YE5tAdfECNYE8jQLa8Jc/eAFb2uBljlznb9DVocVO+UR+Va/wBdykMFhh57UFG7wxlEZj6DnUD8MZSpZmKtzk+nwopa7RWwGLrmZjIiAB5AzpQy/wAedvDChAZCjl6Hfb40BPA8Meyc5VckQSWEMD0IMk0Tx2KXue7AuAXBozR7POI3PKfWlixjbUaqZ6ySKzFcauwFS6ciyV8piRr+VBaHA7Z5E/H9ql/o9pYzWzqYEqdSeVD24xigkhgeckaRp+tW+z+LxuLcG3Z77uzOhCCeUk70F29wUKjObJCqJYsIA2HPfltVLCW7Lo0ZQVkjSDpG2mtWO0bY24oGIypLkC2jTqpIOYzrHKCaClroVlIDDn1Gmh6j3aa0BnhmNswVvBwAZVkGvocwj51fwF5MzNbPd5dVYt4vLVdJMnSOVJIuSWI2icuuuo26VMuLEayCNtOdA/m8bp8Th2HUz8orTFHu1LSB+dKHDeIONVltpgesREEfGnXhvagi2VxKLctSAFbVviRl0PMxrzNBsMMBhu+uPl8OYIBLExIUaiSaXzxUFgSNhqPUeYFXsW7s73EGdSZCgEMgJEDKdcsdJGlD71tLkgaMJPSCD5efSgmbFWnZnytEnQRI8z/b5gn1qzb7SApk8IAEZioLR0zbxQHGB7ZkBoBEMNNT+tels5hiqyPajf1A0HqPeKDoFjs+MTaVldWUgDwmPdquh2qvjcallVW4cp1I6xMSQJjXbrSpw/iN7Dk92xQnodCPmD617eud4QW+8NCfLlJ5j9aBjwWNtEO95yE0yKp8TdTG8fChTdoCCQLcIDABY5o3GvPeq3COGi67KfAqDNcfUBUG59Z0HUmvb+R3JtrFsnwg7wIHiI3P6mgs8QxIAEIrq4kSzDw6RMHeZBHlVb+ouFytaUoDIAY9APgAKmxGUMbJ0VPCp/uUAGT0LT8q1u4fLoQQYOk/Cg34gyplZLRa24lWB1B5qwOkj5gipcNxJbKhwPtCM0tOw2GUGI1oVb4yiE2XDgHWSNmjQwTqpGkj11q1xTIqKWYDw+87bDnQGrXbq6GysqMOuoqPGccGJ8OIm1bXUd0c5ZuU+HQAT8aXO5Y2xdylQxEAnWI0JG8EGQdjrVz6uP7vjQWH4pds3GAfNlJAI93Stb3GjcYB0zQCNQIPXUny0rOIWYu3IGhuNp08Rrfh/Art5ZCkoz5ZXdTB3n7uh1oIrN6wWmDbHVDH5gijlvg6YkofrGcyFAYKDGnMb6Dc0A4xbkW7aDRFyzzOpk/oKMdm8AExVi2Sc7MMw/CNwDzzGPyoHez2AwgjMrNG4mAfhy9KAfSdwPDWsKjW7aWnzhRlESIaQRz2GtP+JxCW1LuwVFEljoBXFu3Hak428MoIspIQHnO7EcienIDzNApkCNzUYSdmNSlazD2jmGlBhwJAnMdeX8FVrwIkEmenT4Dei+K4jaRconvOZ5L5Dz86BXb42111oDnBrDMDoHBP4iG0jY7flXSewlwW7ZUWb0ZtMqBhy5qx/hrj+G4u1sQpK6zRfh30jYzDgC3cESScyzMkb+4fnQMXb0Z7qAhrcvcK94FUGW82LaenOlS9wG8mpUXF6oZ9TBFQ8Z7T3MXlN+GK5ohQPaMnY9aqYTihteyXHlOnwmgIYazYMjPcRo1zwOY8qsP2fMShBBG8/t+1DbnaBrmjwwHVB8+ta4fiYTVcy+m3wmgYuE8Mkakgg5Y3Gw5ExTNj+zAXBs/e3m0nu83hPlEUs9mcfexDFbaqxHiYucoGw1bYcopu4r9ebD919WtsPxWsQpbYj2Wg8+RBoOe4PFqN8yxpoTI6xOnzFF8L9XuuQ73VzaeJxJ5gzEHXWCRtvzqvj8Mygi/acEjQ3FKtuNnj8yaHYPCEPofDoNdZn03oCuP4KVcrIuIBMyZ0A3BJE/LzqJcAjQV+cj370d4ZgfCzIzKFts+VlJXQpoARpvuIqna4nYxMApkuR7SmOY/1DfeD50AUJDRl0Bnc+871bFhJyyACZGafCfutvsRofL0q1iOGOJIh1ynUAz5Eg6jprp50Fv3NmBkAZfeskDTyge6gJFWAZIOntIGYAgbEiSCR+W21F+FcLVCzlQFtr3r67lfFatxMyTDH3ULwWIzWvrDAlrPhIIkOdMkxrCz4o3UCd6vWr8WS4JY4i4tsQZIy+O4TPQm2p8hNAOw+F75wMpLHzP6kazV9sOjtcj2kEDU+JU8JA13ETHMT0qzg8alrwLqyB7tx2+8E0QLyC5ysnmI61W7lrZXMx7wxptrpAHOQNSeQ03oNrOHs3Mtu7oB7D81nkZ+4fkdetPPDuyllbaqyq5GqE8jy91JFxs0uux/P9o198U08B7QG2Us3JylQVbeCRsfKgTuK4bVi05g0ZSpAHi2AnQTOlWcJhEZByOm3pV3j9w3bjuo0YkgQdgTqfhPvobgrxCwPF8BHxoN7/FrDsStxRJJhgw3M81p57CcQtNYa0rq1wZmIBnSd/mK5U/Z++Puj4im/6KuH3LeKu51yzZPv8S9KCxwjhk422CZ8RPSBmJoDx68y3WdSVm4xBB1EMefumnDs/rjrZ/xfm1JvHJMmAACdjP3j5aUFPiHHL2IA729cuRtmYkA9QNpqlZyiS2YgA+yQPjmB091avhXUaq3w+FS2cMSHBBH2bnURMLP6GgqDDkjNqBMTyneJ6xyrdMEc4BJHp+dEOFY97dsorZQzBmEAgxIWQRGkH41afEt3pQracgTJQT/4xQadlOxJxrsocKBJJPOCBTDxD6GMqMwuqSoJ10GnnQbgtwpbGpBLnYxzJIkmOVS4niQuq2W7d0UnKROwJ3B/TnQJ68EuOMyW2KzEiSCRvyqhctFTBEGdjp+k10zsgv8A9a2eeYn5mm+3wq1fwVxLyI0rc1YCQY0IO4IOulBwJR0Hzr0iNKlOHMDXQgHfrWNYag0RRrArxV6KPnUwwzEabVcv8Ga2+VjqIOmxnXSgd/o14m1rDXylu2ozAF9c0yAGJmMiSWIjadRQnB/S5ihpdt2bo/wwfkY+VM3YThJ/p2ItyJuqyg9MyEax660t8c+iW9hcO95sRaZUEkBWk/ERQNXZ7t5hsZdWw1i5auOcohpUmJ5RpHVTWN2cwuKXvcJcQsviyqRJjXYQD6EA+dJn0aYeOJWTMwLjfC21LnA8S6X7TW2IfOsEGDqR/I2oOrYSz/8AXunpab/2tfp/vzFc5xFk6EDL6ep6GuycQ4cAcRbtj7rKoHUsp099czXs3eBCspQjkQZ89Ijn1oPbSG3aNwOwIEzOhPofWorVp8QcsILjQRGkkTq0abE6+Wu1ELnBx3X2txUXzIEx5CSajs4C3bVrsF8jLMAiAwOsk7evI0Gl+4ykLaAZLS+HT2j/ANxiOjidOQCjlRbFWFVUw4GU91n/AMDXDmIZupQhTH3R51pg8Gi4m1ZBJBjMY0yoAXPvhtKr8SxUYlneBnctudVPu2ymPhQW+G4V2tFmXIcwTXdchLNM9Mtr191QpdS5fYZTKrEnpt8M3iPp5Va43c7tLdvNLW1F4trJJOWTpJ8ItmTvqedaXEtm0pUDNehguoJRIZlB5iTIHNVA5UA3iltFtyhBDEjKZkgGOR3zZjP7VvhMYLlwlZhbRO5GqrG06RMb8jUvEcCpdlWCUXxQdI3gafeYnziK0stbw2S8tvW4GDjkug3HmCD8fOg2TGNcCREm2Q2hOpNwb7ajWqFnEkO48Px8/Oj3DRZdUYDIWT7pGXcn2T0n51RxfCGLAqVYEfe0PyNBXHau2QAwuwPQx/5U2fR3xK3exFzuy3htGZWN2t85PSkR+zXhBzwDtoP3pz+izh5s374LZpsyOWzKKCk3Hjhbi3VUMZZYJgakncflS3d4i7oVYLqIkes86IccZe7eWAYOSBuTsIjcc/hQVMC+UsWUBROm9AZxV1XKKmVVtgDOLj/aGB4mzNuDPsxrNb2+HLbOl1HL2L0gNMEWnInU7+fnQLD8Edrkd27yM2hAMc9wZ05U08Q4WmEwguMgzFsgRi2adZ8WgjL03BoF5mSVAcHMsvIjK0sYBOkbbHWPhEOIZWjMAYInIOfPbX/eqD3yxOUKOgyg/wDsP1ohZtOWDOQ86RoscgdIOnw8qAtwvh5u4HQZiWY7E7MOQBNV8Nw5lYyPCyOunVkIXQgaZoNO3DeMXbZa6BbYOoFzJ4QBJEggAFtfa8udLXGuEWVIey+cGfDc8UejoSp98UGcKxBsWlXMgIEakEDUmfaGsmKIYLtHfjuk7q5II6nUeLRZME6/CljEC7bWSbaAAmSgjYnnNXsLxTFW7isr21dVDLNsbMmaZA1BXWPOgH3+zKiFW9ZJChTLZYI3mRUI7M3GjK9gxO10fOYoo3ajFkkt3L66+HKTMH0q7w3tXYdwuJsIkmMxRSv+qNPfQLo7LYgT9nmEgyrI3r7LTFXLY7pvtbbZCeawV13Ukb+R0PlvXR//AIhg7gkWgJ5oSv5H9Krt2KCmbd68Fj2C0+kMdPcR7xQV+BYo2eH3bifaFAxTSM22XRtvQ0r9rO1OJxloWb1tbNue8lCxNxgDkWTsNS3L2eVPfZgQmS6mjuVVSo1hWLZgNIkbxvI86MYzgWHurle0hEz013mVIO9BynsRwJ7ONVWym4cJeaFMkShVQeQJkfGgfAOymJtY3Ci9h7ttTeQSy+H2h97UV3G3wexbud8FhxbFoEkwqTOUAmBr8ax+DhmR8zHIytHXIWI95LCT/aKDU8HDX3ul7niMNbzDIYAgxEqRE6HnSBxbht1bxstdW5c1uBQDmKiSBC6TBURvp0NWv/lF4cUxFi2Qv2hkZQQ4VQAdRIZTGo3G40pU4Txm6cXbuly13LlLkZo3gDQ8jHL2t6BjvcFu9wFNvugF+0FzNMaSfCpj119NKGYXBCcpuLctqIuZQ8j/AFJoJNMXb/tkcPZRe6lr1thMwq6ANt4pAJiNPhQrDfSGVwSW7uFynKAoXwqygDxhW69ddZoJeC2o4jdW5/0VwoBuH2gGAUHMPxa8tgDpRXEdjrF+Gt3zBUqugIYLOvImOo5CqfabtZh8Mcqyl5sjtkAM+ERmPOBplP61Jhu1di+UC37bAnK5v2shHNNEIGWdADpJEnqHnF+yd1sWl1FD2iio4zR4cuQ7nUd2AdDvtQ6/gbgu22uBl7hZu+EgMxBuwk6RnzJpsFHlTRhMVcV2CqzANkBF1TJy6kpcgyJ18Ww003s2uNZ1UkKUaSM6lZEkb+JCOhJE8tKBO4DeRmDOCxvuZA1goA1wRzGYrHkR0oXlZFW2FLDvFczuDlkyxjTJ+Q669FtJYzhkQK+oBQaDNv7Phk6UFx/CDbEhg6d5BOxXNlUCPI6e8e8Ffh94YeRdl7baaaFCpyzPLePQR6EL/CyVRdmUbnmPhPnVe5atA6EBVdvCxAzAznEk7Ex1qzZ4kttm7x3ZJhWKkssAeBlGo0iDtAoFT+tOPur7p/eruA7UYi2HNqLZdchIEnKSDpOxkb1Di7KmYAqkj5QOZ3oPLeIyN4vFI1Hn1nei/ZjhJxjJbzZSW3OsAb7co60GxFqNSVk8pn8tvfRzsZxH6nirbvBT72VgfCRBPhJE0HWuFdmcPhwBatiR95tW+PL3Uv8A0o8GL4RXTa2+dveCPhrTusGGBBBEgjmORFCO111Fwrhzo0ADrqKDivDMKq2Ll4iYdUAMiZk8iCBAJP8AhA0mtm48/wCCx6d0se7TpRftFiVOFsqiBQGIMaSVA1P+ulgtNAVt9pXUZcqhfwy2T3rm1/Kq+J7R3DytjXlbE+k7/OhF64elREzQdj7I91jeHtayIS2ZHL692pA1BEEmdQBGup21FXeAiSplXSLavIKlQuRRpzIj3gVd+iO9ZGEuhyAwuSR/aQIPpuPhTHcFl+8a0GCpoWGgJJEDWeoO1BzXiPD3sNluDWJB5EGdp/LlFBcbazKetN3a+4r3VtkZjZzKSfFqSCRmgAwZ2HlQIYC3+BfgKDov0fXi+Bt5jLKSp15AmJ6GPlFMxC0p9ibMWNNpkegJGnQb/OmMGgoYHFB2vRyushn+0L+/zqz3poT2WXNaa5/+S7df3G4QPkgoqVoNled9dZ/aphePWoEWai4hi0spmcmNtNzpP5UCinZi+vEr+I0fMpKGIE3BlC/5RBJ5xXnAeAW8Na7+4q22tEHO2h/vkBvEpEwu8xzqLHfSJ357rBhhczSxdSfCuhyhCc3PeNBzq4/bDDrhrjYkrcV27shFnvWyiSqljlWeZI9mRJoEp+JPinuXL5cWVQ3ATBZU1CxtrMaHeRPWof60htvZcO0wy50GYRrObQqSuhIOx2NS4bi7Y7vrFmy2Z7QS2BAVLdtkYBpOgAU+I83PWly3afvWW4GVlORl2YEeGPWdPfQdT7ScE+scOtkBWuSuU5QW6QjLvOhnmAdASIUuFLbw3ELqd7kS3cKB4kwDpmAEMGKiQOunSjnBeG4sd5YKMy2yEDRIAgyAZ10jb86N8JZSA2JL22s5my3AVBynwFiwGZkA09R0FAG7Z4YW8S2IOdEu4cKGC7uTlIZT1QajQ6VJ9et4gWreHusfsWGQyGLCIYdSoLHJz86IfSHfD8MFwjU3LZg8jmj9PWkFBcw9+w8MHW4rd2dCVaD8CJ+NA/cLtOtgtaW0TbICkqFDBNCe8UnNmyz4iN9TVXi2OTula4DcLFcuRmWe8GdSM0zBG0boZnSh/DMMX+tliPq1xnw9pRopyy2dQNJEKZ5neh2IwgbB2GfMzLahRJlftQBmBiYBbQjprQNWGu4ayCt3KWViGVhMHLKrmKgSdW068qJjB2n8TW9Dt4QIkAxMgxr/ACKX8e6AA5AwdkW4DJgLb+zO+58TdYb0qDj/ABkvZRbcggiSCdQFYR7pPxoFi7chZk+fnpQy9cPL4VdxtpspPIfwVWtWgyrEzLSxjLAy5YjUnefdFBTzGtrTMGEGD/Om9Xbtm2BADEjdid/cBA+JqsSUhlkf3AwdZHLbSgPcN7aYywuRbzqoMRoY9Mw29KLX+ItjlvPcZi62CbcMwClMpOggEkZiZG5pEu3Z0I35g6x09KKcD4sLLHOCVMg67htD7+nwPKAu46yRh7LZic/eHViYgoNJJEmPlQgrRfirxhsMBqAt0T1+00PwoIWoNxcjkp9VBj5V4b5j2EHmEANZpWTNA9fRjws3luzde2QCVyhdDpr4lPvAidqMdo+PvYw/ci+llm8SZbSgspPi3aFPmI8tqXew/Fxh5YtALFD0hsu/TSa24/ww4jF4W09zu3vIGLufCABACsdCdwAOZBOpoA1viSyQoLwMxKmR5+1B+X70N4nx91OVAV8yNTI0gHYedGO0xwmHuX8jpcuC5Fu3bX7JRqBmYiHKgSw/ERqdYSnuEk5iZ5zvQX7HaPFLEYi8vpcYDn0OnP410D6PcdxHEC47Yod1bGvfDPmJk6GVYAAe1mgdKT+ynYu/jnGUZbYPjuHZRufUxyo99IuLazbtYfDK9vCZMs/dulWJMnmZhj1noKDoPZzG2si2beuS3oysGQhWgw43MtsQDRYmuMfRXxk2cctsnwXwUI5ZolD6yMv+auzgjpQSWq5b9I3aUnEXLSmFtLk/zkAt+g91PnaLj6YTDtdJEjwoOrn2R+p8ga4bx2+S7E65yWk85J1+NAcwPEjheFO9uUvYi8LQdTDC2i5mKncSxAkdaXMbiWuldR4oMDYsdyehn3fOn/jXBbf9Js2jHf2bAxQjfKz+MRzBDA+qCl7sthFTEYdryNCmSCCJYO2UaiOhAO/KdqBktdlrmH4fdwylExF5c7PzuqIb6vbMzEAyxgE6AHcKfZvEAwWAOoBJb2ssmN5kjKB/hpn7c4S/9Y+uhw6W7oEKCMg0Os77gE8ucUEwVlxib2F7xbVp8RmLMCQuVmAIUGJ8Q1P4RQHxwTuEsvhbmItd5eW29pzK3MwMtEa6AzvoeVHuM27dy8cOO8uISbd1FMEPAeQx1yspnePDFSYa/DYeziwwa1c+xukQGKg7wYMrzAgz6wC7XXnsHEYi24DjEWtNZ0S4B6qQVG+uU0DB2t4E13AC1bD3GtsjDmxgkEnqYJJ9Kq4YWXxbW7tsPc2RmE5LaplVQORza7ayKH3+PXcRwm42Zu+Kd4zAwSA3ijLtA5dK14LxO19bsyygmwsksPaYMdddwMvxoFrs1xhUv3zcBYMYmZiSVb2p0I9+g6Ua4nj82CDhVW6ALb21G6MQA4HJ4BH+Y0o8KtqzXQVLCWHh335RPONuRNMPZy6pW4JbdRBGwGbQyN5/TQUGl1GzM4Y+IDQ67AAc99B7hFUb1+5PtfI0fvYZY5UGxmHWfu0GDhtxkMLAUSxbQD/fyp+7OdlUXCklQWZCS0bEqSD7qVLyl2td7cVVFsKpUknLmbUgjeZ0q/2g4q627RtM4zh8+R8quQ5WcoPQRttQKeNMsQNpqk2HJ0HP59KIm65P/Tn3D9qIWsIiENdUOs6qqMDEdco5+YoFG9bIPvrXX/aKbk+pPfUNaMMMsSwYudBHijU9etb3kwFxRatL9oJyhs40JlpYcgAYkxvQU8JhRdwllQ6K9vOIYwCGYHcAgEEEaxoRUFzgN46qEcTHguW219FaaLYfh2FtHLduC3KhgM8+1MGInbXWss8Swyqwyox2DG9JO/KCB8KAOeA4gHW04+H6GvLfZ3EtqLNw9TGm/WmG7essqAIFKmT49SDEAwB6zpvWYlEYwe8jXSCVnqZvQSKABfttbREPtG57MzB5DTmd48xRDtv2nsXreHCJOIS3kZ5JyCdFEzmbQkNyD9dpeJdm4sq/ejQTbATbxeLNBMkj/io7P0aXriqxu2x3hJzEMddzOUGDrMUCbatyN4HyrfB4XO4BBidcoExzgdacMd9GV1FJOIswOWW5/wDzqHgfD7eHuDvXU7HRW25aEA0HT+G4RfqgW2DYsxBEAuUiNCNAzc21305Ut8cxtnGWb2EQ2zkT7MKQcjoPANPPwz5mjPbjiIt4JbSkhsQBbQjqyyMxOwO07+Ka5Hwu61nE2mGgaNtjOmn9uYHegEYHEtaupcXRrbBxO0ggifhTvxTthxEOAcRYQMdDaVSIiQTo2kHrvSfxdAt+6AP+40emYx8oqUPKiTy0B84B92lBPxjHYi7HeXnukeIZjOhnXLrGx6aa0Mdu8K7lj4TJ5co6aUfwV4Fu7ZEMDQZRrtOsTsPlV6x2bsuWyZrbNCKgIIJJkQW1A28O8g60FvtdYa/irbWy2VrJS2ts6+D2BAMkE5R6inXgWBurhg4uDFW2WLlq6sEEaMqkTryKFSD5UK7P9gHt3e8dyxB5nXpuNZPu5Von0hWsG97D2LRZhdYL4pUtMT1yyCTOpjnvQXe1FlBbtWUVx3y5GDXNFXOuUuwY5mtsQBJIyggmKUeP3u5xL3rcDOcpghc8kEiehGs+Qpv7McDdxav3LrsVUA2yswRucxJ3JJ/zGlb6ReCN9cd7S/Zi2lx9dAzFlgDzjYee1AzW+1dm9aS3fBY6FyIkOpDDIRuAefOfOqH0ksjYH7Ns4Zg+byUgQfTOPhSvwzhOdWi73bW9QrARvqIJgefrtTnxbgrWcG+GlbwIa5sQ8hrZAVJIIMHnupoEfhHGCDZCEgIesLsoIY7EMAdPj5bW+BXDiDAVctxmgyAFJJEHmI6H96F4nHQ6wi5lIC3PErDyZfLp5GNNK6Nbc5FGbNCjWCJ03g6j30APhnZjuGY95OaToCP1qe1gsgKoIBJYxzO5NEmnf9KpX3Eb/P8Ak0FO+Gg6ig2KsXJ3A91FXxIoRjcWZ3j0oDXCuH3QAXgLp4WM+mg2o7juAjEL9naNskyWlm5+IAMY3199GsFw0KIWG5F26HkB5dfyqxfv2U1d8zbnX+aedAi4rsXfVSbYDsIjWNNZEcz76BHHYjDsVZMpiMrZp15779D510wdosNqPmP+azHYLD4y3lbXTQj2l81Pw01BoOdWu2NxQZtq3qx/Wdat8I7aizcnEWu9gfiWR8VP8NCuL8DNi/3VwA81YbMv4wTsJBBnYg0JbDg7afl/tQM+O7YYe6oXuIIAAbu7baCYHLYGKHWeJ4aIZFPn3Kj/ANTQo4TzrBYG80DBbxOAb20A81Vx+RirQw/CiRF1l/1/qKWThBG4rBgxyIoG3CcK4c0j661s6we8j00YD8+dGLCYK9aVWxzoASwH1hUIPQytc5bBwNxH85VF3ZUbA0HQcXwPBbJjL1wxIAxSGd9PYqpwK4q3RFk4hYB8Rz5TGp0XYef7Um2EzA+ECPL410j6M0ANx5jKh+cUEnanhz4jKllwTYtKFzsNZQFmkx4yMo9FekjiuFZMWhZCplPCRt4gTGugLFvjTBxLjXeX8XaZTcOfLathZDgEyHOYEASSDGmp5VPwR8PdsNabDeO22ZL6tmhgUJAMLmUbaTvOvtUCzxbgV+5euvkCoXLBm5g9OZHnFVfqmUKHMhjrpEb6jWm3iBuMmjBY1C7gx+I856CN9zQq9jcPfwrbWcTbbMq6lboJ9ld4I3E+ck8gq3OEKuRu8Kuok5WU7k5TrsctOHDuzSXFXLcM7/aIpBblGWIHKfOlHg1nm7ZtdRuPyn50/cDuLl0286AhiuNFQgFpheykLuEGgBZmnLlXeN9POg/HewgYW7tiAVEXCZJI5MIAlup0J+VMluGWDBHPSfQ+tWbGMhsp339R1HvoFbsy+W4lsFsxbUjVYE5p/OgxP9TcC0ct0JDM4JBZdlBmV1JM7GdtKaOIcLNvGWbtv/pXGCsNsrnnuPa356g6bA8zbirYPELdsQCpIII0gnxBuo3g70C9du3FuN3gOdWIYNPtDcesg/CiOD7TXi6IXkBpk7z0LHcdAal4vxn613rsEU3HDtlECQGA5+ep50P4PhwHBOo1J6GOX5UHQMd3eKKm4IYZSYIGcqPDm0kkSRvzPusnGZf2pNu8XZWAT2pza6QBvHr1HSj/ANeBUNrqJj186C9ex9CcTiqhxGJ/4obeuetBri74/hoNiL+tS4m7Jqi2tB1/jHaJjFu0pg6DKNSdzHlG9KGN4zaWQzs7bZbQDR6vIT/TnrziRe8rJZDBQcrkqV7zafEx0tz/ANvQnQtJMLf7I9l2ZHFw6Zxousd2WDANsJzr8KAP/wDKLcEBLgnmcrfkFNXOF8eIbNnnzHv0I5dYii3bzsYndJcsIqNbUm4AfuAoCx5SGYe6elc5tXSplTQdV49ZXF4PMs95b8UCJMCWAnXVRttIFc+cMdYInXXz+Zpv7LcXnKRrO486j7QYa3bZVW13jiSV73KpUse6VQPEXywSoOnlvQKpw5I13q3gez119kaPOB8jqfdRrC8esYcAXMI1q5l1aCQp5wHUN05ka0e4RifrIPd3EKAz7XiAiDKAZgNtTA1oFy32PMS7AQQCYkLMxJjy8tvWqeN4aEYqgZo0Jjn8495rpNrhNvKQ03QdSuymJ+O55neqfHba90V9nmFXTb+dBQc6xGC0k6eX/FVrVnWjuIsmDFULeDMyaDLtkBdN4o92QxeWze/wj4ZkoM5JPuipezt8zctg+0h+UH/9aDzE4u5ba89s93L3BCGC8MSxdjuP7doGgminCr/c4VIEd1aZ7pZTJN+4NFnQ/Z2oM/iI3oXxS149QpXx3cpMFs9tQpHVs5YAD8PnU95LpwLWbjfaH7RVI1CqPGgA2hVz/wCU9aChjO0z3fDbHdqfvHxN6xsPdrQzD4UkyxLHqQSaxUj9ql7iVJGwMT0JGk+X7UFq3ayahh8CvwkRNF+FcWZDAaRPWljE8LuEgTPv2qrhtJkQRymD7v5yoOvcK4wJ1570U4laL21e3Oe2c6gfegHMn+YTA6xXL+DcaKEBjmHRvC3uJ8J+IroHAuLAggN5idx00/UaHkaAhhMSmNsFZKhoKsPaVgQyOs7MGAPyrj3aW1DBCDnSe8M6s8yxIgZZJ21jfnXQu/7jEuoUBW+0XUjRjDDoAGnYE6igfai4gxTN4fGFcnkCRDGfUGg50x9avcKbWNDI66+6dN6LcVuWXE5ROwIGp89PyoHhEBkEx0I6/t1oN1DBiGB5+4/mKYeHXm7oZtT1/Kh2FKmcygsDz16Rr09as3MRpvQSYm+TttQ69iKkvYnlt86H33/goNb1wxFVga8Z5rwUHQMH2nuBc9myj+PJcnQ5mbwuGP4hAII0Ya+0KbeCcQtNfvHMc5IJXXwmHVlE7r4EYNzDa8gFjgfDVt22vYnM5IFu1ZCAs4gMii1tLDKxnRdCczERviuPMl+xbNi2illVSHc3QreEFlLZQYOq5dDQN17HW7rXbYGdDkssT7JHie4umplcoIHxriuNsZHZIjISvPUgnUyd9ttK6h2UufWUFy5cIYlxdAgQyhFMb6FdoEjWkvtyVTFXbVtSqhw5kyWLKDM7wAdAebNQedksUQSOhB+JiuhJwa3eyXLmZshlVGgDaSSRr05gVzPsvc+2I/tP5iupcLxRKfD8h+dBLw5SLTW3AJzHOMoYtzHteGANNZoTj+xdhiLljNh7gmChkTP/AI9JSInyo1buhWJ5nWvDiJ2oNuF4l2sjvBcBGk3YzvH3my6CddOgB51R4vdBUgbVs2LLaDxSen80oHxbjdpTlJzN+Bd+e/IUFJtPOqWMxyoCNz05n9qpYjH3bmgAUDp+pqH64iby58jA+NBLZw927sI9N62RWwt9Cw08vgR676VEeOXmgLCDbKixPSdyas4BHYHvQGH4YE+/pQGxHhDIGA8SEiRlOuh6c9aXcbxC42IF1ZGT2B6cz6nl00o5YvIgIiAORO3p/tVLEcZRSSqyTuf5rQCeL4QIwZJFu4M6r+HkydZVpX0ynnUGAuT4TGukHQHpPQ6SD19atXOKg23VlnNBQ7ZGBEnnIZPCR5KeWo3DNB20mD68j670FhMY6HLIMbc5HT18v1FWb8XVDKAHUHNA5HUH00In96o4pY2M6yOo61AuMYa7HqOdAR4fcZnFvMFb7oJIVugzawfXQ018F4l3bZGUqQfEIEoTzOmxP3hSG1/NtoeXlR5OItcRWYeLY8jI0JBB2IgxQOXai6CqM0yh9oakZo3B0K7SPLqKVOLsLrRlEwMxjWR68uY6zRLF8VBVFiSQNPfQy43PX1+VAOfh66bg/wA5VocH4YAX/FBn3+LlV5ya0a5FBRs4IJmMk6an316433rYuaguXSP5pQR3W1/nwqlfPSrN/EHy91UrrzQRk16teGsWgfrNy5dCgYlTdu5lzaBrdsktorEMGuXSczLsPI1Ld7Q95fGGxqXAEuZydFud4ns6LIQMIXwTPh1PIdw3iFhsLetXLFkslt3W4xAcszKFy6SSoJ8M8j1oZwzjNy09t8xfu3lbbklRoRIn2Y6DnBoOgJwkYZ3yZrdzEAOUNxS6uc5ZSqyO7BbP4gfZgVz7tU84u/ndnbMBmIHiIAmRPh8gOnKug8N7UreBF1Utkgs9wGSTrAAAkRoIk6DpXPMVbF+9cKlmdrhM7KAzHTUZidtdNjvQS9jbBa+3khP5V0TAv4dNB0pO7FcPIS5dOxVQPeW/ajmK7S2bCldblwbqNAOkk/lQG1vSTEkwP1obxHtNZs6E94w+6h29W2HpSjju0N69ILZEP3E0+J3NUrQAEQCJnz9KAvjO0N6/ME21PJDE+rbmhuFQi4BpGu3oay5dkQDlX8NTcOH2ijyP5H96Cpi2zGJgA7cvy1Nb2sF1On82FEDwoGWg6kwANtevpU/9MIEuY6DY+/pQQ4OyoPhE/D5nlUtzEqmk+7lUGJxBAhQFHQf80PKsTzmgs4jHFuZ91VGtzUtuyRyNT92aCi9kDr/IqJh8D+nPaiZG430qhdsRsSddZ5elBC1jxDfSt79oQZAHTT1+e1S2cy6kAjn+lQ4/F5vQbCgpNYPnWwxtwDLJgVjs0VoSTvQGuy2PJxH2ird8JhW8iNoOhideVXsXeOY7jXY76mdfdQHg97u79p+jj3iQD8jRrHY3vrjsBz57mNiaCuLvnWt27PPWo7vl7qjuE9RQb3HERUBcedaNmnkY0qIzz+FBFeOtQMamuk1XZqDw16teRWyigYuEGytz7a21xTsFaCDB9JEx8PdVnE8MtEZkzLbutFhSQWciMzO0CEWTpuSw03NZWUBXHILGE+zgFS6zGrBmKmfkfKBQ/g2FFvA3r0SxlU8i02l+TXz/AJV8qysoG25hFsWktjqF9RbVUPxKk++khWt3LhZw3iYt4Y5nzrKygtPwtJ00/nOpbfAJ0BrKygkbgNyNQkfzoas8N4FluB2ZcoBnc69AIFZWUFjEYq3bgLMtIE7++NKoYy4WOpkn+dKysoKRw4O9TW8MDznp615WUE4wuXb5GvMp5mfWsrKCqbFQ38PoOtZWUEXdFhkEkkgAeew+dV8Rg8rFZBIMT/zymvKyghbA7Sa9sYPWTtWVlBviyMgGUCGkeWorMPpJ90elZWUGzPVdrvlXlZQeZhNZzrKyggu2iZqF7Ok9aysoIsteqK9rKD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5725" y="-1600200"/>
            <a:ext cx="425767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blsciblogs.baruch.cuny.edu/his1005spring2011/files/2011/03/imgt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80494"/>
            <a:ext cx="1752600" cy="1372282"/>
          </a:xfrm>
          <a:prstGeom prst="rect">
            <a:avLst/>
          </a:prstGeom>
          <a:noFill/>
        </p:spPr>
      </p:pic>
      <p:pic>
        <p:nvPicPr>
          <p:cNvPr id="22534" name="Picture 6" descr="http://voteview.com/images/cars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7400" y="3200400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Image result for 1920s social chan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74" y="4641262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000" b="1" u="sng" dirty="0" smtClean="0"/>
              <a:t>How did the automobile change the life of American’s?</a:t>
            </a:r>
          </a:p>
          <a:p>
            <a:endParaRPr lang="en-US" sz="2000" dirty="0" smtClean="0"/>
          </a:p>
          <a:p>
            <a:r>
              <a:rPr lang="en-US" sz="2000" dirty="0" smtClean="0"/>
              <a:t>In a restless age, it became the symbol of </a:t>
            </a:r>
            <a:r>
              <a:rPr lang="en-US" sz="2000" b="1" i="1" dirty="0" smtClean="0">
                <a:solidFill>
                  <a:srgbClr val="00B050"/>
                </a:solidFill>
              </a:rPr>
              <a:t>individual freedom </a:t>
            </a:r>
            <a:r>
              <a:rPr lang="en-US" sz="2000" i="1" dirty="0" smtClean="0"/>
              <a:t>and </a:t>
            </a:r>
            <a:r>
              <a:rPr lang="en-US" sz="2000" b="1" i="1" dirty="0" smtClean="0">
                <a:solidFill>
                  <a:srgbClr val="00B050"/>
                </a:solidFill>
              </a:rPr>
              <a:t>independence</a:t>
            </a:r>
            <a:r>
              <a:rPr lang="en-US" sz="2000" i="1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automobile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created new businesses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/>
            <a:r>
              <a:rPr lang="en-US" sz="1800" dirty="0" smtClean="0"/>
              <a:t>Gas stations, roadside restaurants, and cabins sprang up along newly built highways.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Cars and new roads made it easier for many families to move to the suburbs.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Cars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made the rural areas less </a:t>
            </a:r>
            <a:r>
              <a:rPr lang="en-US" sz="1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isolated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/>
            <a:r>
              <a:rPr lang="en-US" sz="1800" dirty="0" smtClean="0"/>
              <a:t>Cars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encouraged tourism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2"/>
            <a:r>
              <a:rPr lang="en-US" sz="1800" dirty="0" smtClean="0"/>
              <a:t>What is tourism?</a:t>
            </a:r>
          </a:p>
          <a:p>
            <a:pPr lvl="3"/>
            <a:r>
              <a:rPr lang="en-US" sz="1800" dirty="0" smtClean="0"/>
              <a:t>A tourist is a person who travels for pleasure</a:t>
            </a:r>
          </a:p>
          <a:p>
            <a:pPr lvl="3"/>
            <a:r>
              <a:rPr lang="en-US" sz="1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Traveling for pleasure</a:t>
            </a:r>
          </a:p>
        </p:txBody>
      </p:sp>
      <p:pic>
        <p:nvPicPr>
          <p:cNvPr id="16386" name="Picture 2" descr="http://ts3.mm.bing.net/images/thumbnail.aspx?q=1451638399470&amp;id=83a1cc880cc217977df8cf23334b3a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078" y="4572000"/>
            <a:ext cx="2938922" cy="1929893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hQSERUUEhQUFRUTGBoYGBgYGRgfGhkXGhYdGB4dGhkcHygfGhslHRgXHy8hIycpLCwsGB8xNTAqNScrLCkBCQoKDgwOGg8PGi4lHyQqMCwsLywsLCksKSkqKjUsLCwsLCksLCwsLCoqLCwsLCopLCwqLCwsKSksLCwpLCwsLP/AABEIAN4A4wMBIgACEQEDEQH/xAAbAAEAAgMBAQAAAAAAAAAAAAAABQYDBAcBAv/EAEcQAAIBAwIDBgIHBgQDBgcAAAECAwAEERIhBTFBBhMiUWFxMoEHFCNCkaGxM1JicsHRgpLh8BUkcyVDU2OishY0RJPCw/H/xAAaAQEAAwEBAQAAAAAAAAAAAAAAAgMEBQEG/8QALBEAAgEDAwMDAwUBAQAAAAAAAAECAxESBCExE0HwIlFhgcHRMpGhsfFCcf/aAAwDAQACEQMRAD8A7jSlKAUpSgFKUoBSlKAUpSgFKUoBSlKAUpSgFKUoBSlKAUpSgFKUoBSlKAUpSgFKUoBSlKAUpSgFKUoBSlKAUpSgFKUoBSlKAUpSgFKUoBSlKAUpSgFKUoBSlKAUpSgFKUoBSlKAUpXgNAe0rHNMFGSa8ebSMmo5I9szLSol5i7jfl0H9fWt2S7AFVqsnck4NGxmvapnGe08a6pZZAsUO5xz9gOrE4UDzIqv3Xajik41obaxib4VdWkm09NXJQ2Og5VGFdTvbj+yTpNWR1Oma5FBxnikRBS7tJt90eN0z/iBIU+p2q3dne1yXKYIdJAzJKjkakkU4KkjY9CCNsEUde3KPeky3Bq+TKKjpbosdCnSB8beQ8h6n8qxpfLgt8Madf3vQef9a8ddcHnTZLhqaqhLnjmkbfE2yg9M9TWZL0IuWPqT1JotRHgdKRg7TdrY7MIpBkmmOmKJficjGfQKAcknYVoz9tPtUhVMyN8WD4VGMnfmfyqm9oOLNJeyS26LPL3awJpYaYQMvJqY7AkunLPKoWK0u45C7Xdnbk88sZDjn94qKwajVTcrRaSt+/03ZbCmktzrT8fIRjgZAJGeW3n+dSvD75JolkjYMrjIZeR9vnmuUW/GLhiAlzw+5PVcshPtod8/5a2vof480aXNlKAGtZjp8WVWN8kANtkAqd8b6ulW6PUSlF9R8HlWmv8AlHVSaVHPxFdOonbp60/4gCQuRk77Vs68SrpskaVijbPtRrgA6eZ8h0Hr5VZkrXIWMtK147vU2F3A5noPT3rYr2MlLgNWFK8Br2pHgpSlAKUpQHhrSn4pFHqyw8GMjrv0rPcZIwPx8qqV/CjOTgBE5n94jqfT9ayV6sofpL6VNS5JOzve+YzyeCKP4AfP94+3SoDi3ahpmPdZVB16n+wrS4jxR7grBCDpB5D73qfICs99bRQp3Q8cpxqI5L/rWCdSTjZf6b4UlF3a37L2Ru9n9ZDOxOnkN+ZrU49xtmPdIcnkSPXoP61DcT46LaLUz6VUH5Z22HUnyrU4HFcSq0rRmBCPBneZweZxnEXzBbyxzqEYylG0STUYyyl9Eb13whC0BkZmaJjOIkRnaQoNIIRQSQjSKx2rT4txohyWgu8HkTbTjb/EgrHwHjxsL6aeW2uJY2jWONo37wouou+VlfUMtjkceAbVL8a+lSxnQgx3gJGMGFsY65wf0rpUqXTjYxzqyzu0Vq27WW4f7QTgeXcy7/lWbh/HEN5O8SuEnWN01oyanjXQ5UMATgGPcVjj7YWasCtncPjnqjUZ/wDuPX1LxL/iU8JEJtoraORQBJ43EmnGNGyAFc8+teVo5xaZOE25osp7UHuwmn+ff4q2H7SRu6mRu7ijUsM8gcczjrjNU674bdQ5aNluEH3HAWXHo6jSx/mArf4ZxBGi7xc6ySpUjBjZTghh5g/KubJSh8m1Rpy2SszU4z9ICyTlbZGYp/A5YAHn3a7/AOcpUHe9qpriQLKsswbwhGcRhj5CKHLH/FJjzxVsuez1u1u816o7pMyHmGJ9CuDkk49SRWr2Q7PpGpnMQjeXOlMk91H0QEnJbqx5kn0FWOUIxyt/pmlGWWN+Ct8ftu5i7t+7WWV1m+qQriIYAX7VidWkqMYGkE7gHnWaHj0aDEHDLZcdWIYjbriMn86heLwJDevENSRySqhYkllJKaiGOSVMbBlJJx8qkuKdoLZLNAvffWZFDpodkhtxr2RUDDUwUbsdTFiSWrTGgpwV/v8AZ/3czSnizaTtzMhGm2tQScKEV9R23xpGTt6VF3HaQvdrP3CrJJGVPdTypqxghsqoIYDbqD1G1bXYniXf3MbOpZxrjLEjk0evV/MDHpJ6hxncEn44J2fRpFWYahi4AGSMaZAvMYIIFVdOnSk9t7e7+fn4LEnO1mbsPbS+B+yIYD7s7Iw9hIqxt+Oas/Zzt1Ks8S3dr3ffNoVkkRwWIz8PxAeu4Gd6iLfsPas2BFsOZLyHb5tUultb2/8A8vDGhxgsqjUR/Nz/AKVTKrTvsvP3+xetPO9r+fsXbiPas4xHhR59f9K84ZxIz+FMqg+NupPkPX1qjgFzknarJwu37tdbagD8KDOW8s1BVZyleTJzoQhGy5Lk14kSeHGB+Ar2zujKuRkL68zVWimZz4999kHIe56mrJw6TAAJA9K206znK3YxTp4r5JMV7WOOUHkeVZK6KdzIKUpXoFKV8SyYGa8bsDWv3ONI68/aue8a4jrOiPcA42+8eX4eVXK+cBWXO7jxH351VeFWS5aQ/CudGf8A3GuTqJZSsdLTJRTkzCblLGMamUTTeEEnrjOkewGf9io0S6V1Hdm3/wBag/pCX6xC0oAZbZlkAIGCobDAj1BJx6VIWnZGzlAaOJVVgGDK8igKdx8LDeqlBSincudRwlaSMF7wia4eJ4gjNExYJJkIxxjORyK8wcEVs2Hb1pXeFLO4lnj2ZYTHImeRzIp0qMjrUd2s4NFb24kiNx3KSxCZTNMVeJnwykFtgduVde4JwyC2iWO3jSOPyUAAk9fUnzNaqUcUZq1TKV0chuOOXAllW4sJAyqr4hdWZVckLrX726tkry8qgLntSrnSkSBhzDOVcH1Xu66Z2wjK8UQgbSWhHzjnz/8AsrQm4FBcH7aGOTHVhuP8Qw351Z1cXZohdtcnN7njZQZMNuPV3kP5YGflU72dHFJ4ZJIoo4oQhcTSR6FAUZPdru0hIBxnIq4fR/2Isxd3pMSSG3ljSIOS4jUwrIdIYnq/MjIxV/7QIDbSr+8un8SB/Wrsk4lWUkzht52cui7NJKLtNvC7ywrnG4ARtOM+lb3Z65VJEhe3a3zqKAaTGSo1N41PlvuOoq1qB5ZJ8+Q/v+lU7tBdO9/FFF+17pwm2waRwC7eSqqM2/kPOufJup6X/n2NkJKO68+5L3ErX86x7m2t21N5SSj4VPomxx5keRrNxbtGYpBDDC85UZk0YPdgjw4H32PPAOw361JW9olvCI4gdKD/ABMepJ6knJPvUJ2ekX/mpdOC85QH+GJFQ4/xa9/QVmjab90uC17K/BX+H2y3l4y3KMv1hGVCyFDrR2UBc/8Aed0y/h6Vpca+jm6EmFXvEyTqjZBkk8yj47vPUAkZyR5V0aO1gvrSSNVR2V2XxawUmTkcjDKRkHK9D1qr8C4hfmSSDVFI9ucMszEPp5AiVVPeof3sA+dbr1KayW3wzJ6Juxt9kOx5tcO+A2CNK7hc4yS333OBk7DYADziXlSG9naWRYlidmwc7rOibjA5a1Y+5q1DtMiB1uVMDxprZT4gy5AzG67PuQNOzZI2qB7Vd0JI2vIri0LKwBDJl42wCGMbE4VtOU5gsDuM1RSjUqTbl382LXONNK3Y3E7V2pGmO4iPnlgCf82Disy7+InOeWOVfHYmzhu7Ui4iikaKRozrjXXhfhMiEZVyOnpnzrU4twkcOYum1rI3jUA/YMeTD/yzsCOhx51Kpo2o3iSo66LljLYko5zqGBnBBPkcf0qYl4o0hwBpHkNyfQGoeJwBsR7/AOvWssHEdDhlAOPOsKutjfKOXYtlo0cKksRqxy8vT3r74XbPcya22ReQ/wB8zUBbzGeQZ+9jb+gq5xy/V1CKNUjdOi+/p+taqNnz+lHPqpw27slQVjUD5AdTWdTUbYQnOtzqc/kPIeQqSFdanLL4Rz5Kx7SlKuICscyZFZK+XNRlweoiZ+F6mxnOQdX+lVLtPeKn/Lxexx5eXzNW7jHEO6Tb4m2Hp61RW4Uw1PIdOc4P9q5GoaTxjydHTL/qX0IuW3Eg7n7pBDnpuMH5AHFavYGTFuYZCQ1rI0T7b4BypA9VOB7VJ28elfU8/wC1Qk4NrxCOVsCK9Xu28hMnwE/zDw/jVdB8xLtSr2l7Fh7UWJubGaLZEaNjGnVnXxKT5+JRvVn7H8TE9hazNz7mPP8AMFCn55BqFtbnx6mI6c/LyArF9G0/dLc2bHH1Sd1X/pSHvIz+BatMXtbzzgxtbm127BW7sX6OJ4T7lFlX84jWKNfP/Co/U1k+kS4+xtpCP2N3Ac/wsTEfbZ6yW6HJWMeLq3kPIeVJu9mjyO2xg7H6hJdkHTqvWDHnkJFGmM9OVT/aCVu7wDgEj5+lQPY2MESEnnd3PzIlK/ooqV4zc76TjfJA8lBAz+Y/GoydrkrECijPiz7Dmf7VAcGtQ97eTEbq6wr6BEDEf5iPwqz96UBZBy5t1+WeVQnY4Ewu7bl552J6n7Vhv+H6VRUdovzzgugne5vcXve5heQ8kVmPnhRnb9Ko3DWe2aASMdNymHBJwtwSZAd+WoMV26qKm+33FFxFAxCpLIoY/wAAIZs488KuP4q+73hq3cLpkYORryPC6nYg+YYchvtWvQ0E6bkzNq6zhKMSA42skLtLGZAt1phYrK8apcHAjkfSwyunVz2yKt/avgHcW8Fza62ls1CEkkvPAfjUseZyS6+W4HSq/YSJc20kVwMMQ0UoHNZF5MB74ce9ZOyLGMApJJbvCwWaNSO6Yrg6u7cEKHXDZXTzNaorNOD5KZvBqa4Pi4CXxVIQJgAHbLaUYOMaCd8SaWLg80Kj96nBeGSXrJNdztMIWKJG/iZDG/wOwCrzVWJAy2FycbVMdj7TEDuB/wB/ccv+uwGMeda1swtuIMp2jvhqXyFwnxDH8SkH3FVV6bp0bQZKnWVWt60fXFYns7j69ApcEYuYxzeMffX+NOfqPnVoju4Li2MmpGhkQ5ZiAugjBznljcHPKvjudsnYVRr63ksmd7ZS9sx1S2+fxdM7Z2yV5begxk02qtHCX0/BprabOWcfqa3Zq+RWe1Eqy9yfsnUgh4um/mvI/KrB3e2Ty/Wq72cjh+stpJeNU722B2AjlbxjbfZxpwT6edWyWP70hwSNlA3I/RVqiulnsdChJ4K5O8Kh+roHI1Tyfs1/dHmf6/hUitwchE8Ur/EfX/fTpUPwtzyUFpHwF9FxzyeQq5cE4WsQ6M5+Jug9BU6UXUaS2Xn8mSvJRu3z5/Bu8Ose7TBOW6n19PStsCgNe12YRUVZHMbbd2KUpUzwV4wr2vCK8auCDjte9kMj/AvIe3+81D9pLR3ZXxhc4UenmR+dW14AFCjZR086ieIurZZvgXYD94//ANrm1qSUbM10qjyuin29rrYn7iDJJ8h1NVDjPe8QifR3McGohJHL6sxtjWuMKo1AgEk9aufaHiAVBDHsGOp8fe3/ACGeQ9Kq3Zm6hRBaTmMSQHwh9OHXJZJE1bE4ODjcEGscfT6o7tG2V2k3w/P5NG57RXcAVlQ3RGCxWB0jA33Ems6zkZ2XHrW9w3jF79bNxHYGSS6t0Ve6kBicqwKySNgFPA2PX03r54/x6O5YWlsTK0vgklTeOJDjWdQ2LaNQ25ZHnirf2RvEjuLgk4SOKCNQATuTI+ABzOCgwK1wbavJW/Bkklf0kJ2v7JcQexlmu7sDuwsht4I17tQrqxy58TlQC2/VazrcX0D+OOO5QHJaFu7fGeZjkOk+wer72jj72wuFGfHBIMEb7xkYx86oXBLsy29vI2W1xRsR5sUGfzzVlS1tuCuNzNacatrBNMshMk0ksqxhCZSJZWfAjXUdicZzg4qankd0WSSKWEuuAr6c41avEqk4Y4G2cj8axcFDQ3yl8BLtSoH7k0S6gB5a4g23nD5mrD2ojzbk/ukH+n9ahheNyWW9jnXFpXkuRCs8sY7jvMIqEahLpOoOpByCpGMcj8o20tby0hCiSCULqYqyMp3Jc+NWxk5O5XnU3xHgMj6JoWRJ48hA5wJUO5jfyBIBB6HeqnxDtc1xG8EMTrcuTGykfs9jqJceHlnB9aolGUmkrW7miDjbfkzdorU3Vu92BhVtkeIHnqZxK59wERfxra4e4S+u4xlo1aM4zsJmT7Rc/IZx1zUVxK/uGjt7KKFrcMjITIyEFFjAyNBJOPi9TirDwWwW1QBQWO5y3NnO5d/Mk9PQV0tDCSj8djm66SvbuafaGyMMy3IUrHLpjnwPCjco39NsIfda9+sLFOlxMoeLR3NwhXP2W+mTTjDd3k5B+6T5Vd24T9YtdExyJVIfluD09MedULhmu1me1uDqaJfAxH7WFtlb1IGVYVGacJZItpSU4YMt/Yvu+5mVCuBc3OkLjATvm04xtjHLHSo/6QVBt8xlTJbsJ1Pk0Xix8xqFa/Yu/S1D2xXSpZ5LY/8AiKTlkz++hPzUg9DW/d2yganIYn7vTB6H+1aYetbmSp6JGaC/E8aSJ8LqGHoCM/j0r6W3GOVVjgd59Tk+rSeGGRi1s5OwycmJj0YE5XPMGrNLeoi6ndVXzZgB+JNfOV6Uqc3E7dKpnBNFRvOFR2d3amAfG04KkZVQ6d54fQMuQOQzUxbW7SyY5k8yf1qNlnF1c96hDRRDu4SOTOx8bDz6ID/NVnjg7tdC8z8TdfYVbJ7LLsty+n6I3XclOFKFcRxYOPjc+nQVPGYuwRCQqnLEc2PlnoP1/WsQSImFHx5wF/06mrFw2Ex7k5d+n++dWUZ32MlVdyaRCdzsPL+9bAr4iO1fddiCVjnMUpSpngpSvCKA17hs7ef6VD3cfeHHJV/X0qRuYmY4GwPM+Q/vUfxSPKFI/LHsP7mufW3vc009mUDiKZkJznJ29hsPlVZ7TxieSO1CIwEscTMVBIlkIdgrdAsSsW/nHlUncdpoo3dUzPcjKpDGC2GA21HkqjbO+fSsfDuFFLm0gbxSQwzXU7ec8zLGTnyG6j2zWahDF5P6G3UVLrBFqghz4IkREXoAFRR05bD9TX12QAEl6/P/AJnQD6RwRrt8y1ZYVzgHcZ2UdT619djUzbu+32txcuPbv2UfkoqXZmfuXAYeIqeTLj5EYrmPY6TRZxKpGUDRlj90pIynH4fhV770rvnGKoPAjg3MeP2d3NgejkSj/wB9TyyRFRsbfHpjHb9+vO3lhmUnmxSUBsDy0M4PvXQ+KJridRvsce43H6VU7OxWUssq6wRhh90Dy2/pViN6QfPPOvYySVmeON3crVqhY+EZbzPID/fnVThXur2+QkYLxSgDkTJFv+a1dnsmHhzgMSTjkPeqPxjC8RIAIEkA59TE+M/hJ+VUT3i0aaC9aPi1t++4lGGJ+zglc46anVB+lWu0tkZmY8lIA9f71WOBx4vp3/dtowPd5WP/AOOavPDuHjSNXvj3roaWVqaXnuYNck6zt52NuD7RfGMIPzx5+lVbtvwJrlRJFhZ4iTCfMdUb+Fhz8jVxkwNsZPl0Hv8A2rR4lZpOhjljEqtzByBkHI5b86unsrmaHKKFw6WO5gw5ZNB5DHeQ3CnGcfvKc5HJhtyNTdvf96qiQIssWFljAwNZGQ6jrG48SnyyOYNVGW1kjae8UlwlxNHOgGcxo5Cuo80XAPmo9Kl45tTJPE661HhY/DJG3NGx908wfusAfMGinLpy+GaqsOrH5JOfgy3AcSfs8ZY7Zz005GxB3HlVL4dwuL65drIvfd2YxG0x1lQyFjz25+ldTsdDRZ+FFzr14BQgZbX0BA68sYIOCDXM5b4NdTPZRNMkpQd450IdII8O2phvzAr3VSUo+nkaKLU/Xx7Fp4HbDWrHART5bcunoK3bziShtMPjcn4sbA/wjqaq9xLfaWLSWCLGQGQGXYnGAxGSCcjp1qQ4R2kW0fTfRG3lOQrnxRMf4JRsD6Nj3rk9KX/p1HWg3d/sW7gPCxGxaQ6pMamJ5KPU9Pf8KsFioBMsh25Ln+g9fxqvW3GA5A0kIrBiM/F6k9TVilnUESMc4GI18sjy6tV9Fx/Yy1sm9+5Kq+3vWUVr5wAcHONh61nFdaBgZ7SlKmeClKUBjmGxql9vuOmysppV+PThf5m8K/mR+dXaTlXLPpai1y2EAyRLcBnHmI11Afmay1luXUiL7JcH+r28aH4yNUh6mRtzk9ccvlXkM0kV/cTNA0sbRxRAoy68Llm0qxAbxHfccts1Z7SARqZJCBjfG2c+o8+lQd7eAKzbKNznoo5/kK5XUabb5Z01TU1iuEb1l2us1YlpliYclmDRtgdPGACemxNV7s59I0UFnFFHFLcPHEWk0YCq7EyMGdvCoGo5O9RtnxR2VhGB3lycw5GdFuoC964PLJyVHNiR61tfUY4oSmnKKCWzzbHiJbzJwSauclHZohGjldp7IyQfSxKz6pYoxFq0tGmtpFGkENqOFYZO4A5HbNbnB+KxCS7lkmjSNjFKJM4XLxBMA9f2ePOuc2Llw0rc5nZ8e52/LFSUkQAzJ4mbBCew2LeXPYc6vlBX2Of17XXJc7j6VIYU0WkLzv1dsxx592Gph8h71BD6R+IFtRa3XP3RESB8y2TVYuOIJHy8b/uryX+ZuQrPZcJkndS7jxYIVCQAOe+PEalhFK7RDqTZfOEfSBdTNIui2fuu7yftY8601dNY2IIr4vVe4uEnnCR9yGAVGLag4xgkqpHLNQfZnwXV4GGCO52wBtoONhU+7ZrFWm1Ky9v7R2NLSTgpPzc+uzStNdXh2yot1A9Artj28VXWzuSx5YI2J6Z9Ko3CuKJw+W4a5jlAmZWWRE1qEWMLhtJ1Lgg9KmrPtZZSDTHdRb9C4U5Po+DXV0sl07ecHG1kX1W15uWh5eg+Zr5vlkSE9zo70/D3hYJknm2kE7DyrV4Qw0sc5AY4wc/pXnE+KLEnePyzhRlQWY8lGogajg8z0rQ0ZYuxD9iEAhuNSqzG7nyOYzrwcZ6ZzVY4xws8NkBDf8tMxOP/AAHJ5f8ASbI/lNZuz3biKD6xEYrh2W6nZjGikDVISu5Yev4Vl4n2ySZWX6lcPqGnxiHBB5jBfrWWq4JfJspZ5b8Grx93ltu7WRl1solGrAmjLDEecEg88Y55I5ctfgFwxlaJk7tlXXGOrR504O5GpTgHBxgiq7Y3Kw3K/XRNDGhP1dWGpUXPNmU5LAHAyDpFSX/GI5LuNoXBWASZIz98BVXPXlqPtWdxvtyjYpJccmjx2NhJJqU63McjYJ+0jR87D94cj15edWLhHahJk0T6ZY3GMsMg/wAw6+/MV9dq40mgEox30PiGnfK/fXbnlcn3AqmcRtHiJkhwAN3GCVZeerA64Odt8VakpxKHeLL1Ha3NoP8AlCLiDpA7eNB/5Un3h5K3yq09ke2NtLKqzSdzMBgQzgowb+HV4W+RNcoj47PAIm0Nom2Ro3DBieQC7bnyO9T1jxi7uPsVgmZpfArywfZxE7FyzAgaRlvcCq3SSlk0SzbVjvwkFZKj+EWAiijRSSsaKgLbsQqhQSfM4qQrdBtoysUpSpngpSlAeVyv6XYZFnsZoWCGK43ZhlVMihV1+SErpJ6aq6bPP4go5nc+1RPHeCxzwyxyqHEqlWB5Yx59McwfOs1WX8FsEcouL+GKVyYZ4ppWJlBWWTxaixVGXUpTUWI0458hyGnx20kuYZMJIsar4UxiSVicbg7qq5zg4yRvgDee4LH3EoguX64hlYgCVeiluQmHIg/ENxnepO5hRSzyukcSE6mLKAOuMk7HFcttqWSR04uOON9iD4ZwowRF3wZHxuOWQNIC/wACAaR7E9TUD2mvSdNqnxzjMh/ch6+zPjA9Petrj/bZJMi1BmYbAgERLttqY4zt0HOo3gHC2y0rsZJJG8THq39FHQVOFNp5z+hTqNQo08IdzHbcLLL9kqh+S6gSqj+u21RF7azo/dyd05chdtY3bp+R5V0CIANpB3UZP9vaqlc3IN0HPi2kKDorpKYix9xv71phJnLNZ+z7jTEGVSxHgQbDPmT8R5bcuZOeVWax4EkDJiSZpeZ8Z0sBz1JyCfLNa1hC2dXN23HoPOpm1tQgJJJY/ExP9f6VFzbBA8OQ/wDEboHmyRNt7Yq42ViFXvX5D4R5moPs9Mi8XkZuRtAw91kC8vPBxVnuZ9fiYYA2UVk1C9V/hHZ0826aiisdqWJtbhzzMbAfMaR+tSfEuzaPGqiFXYBR41BGwwc5rS7TR6o4IuZuJ41A/gVu8b8kxVwubjC46/p7mq28YL3uRryvKxRD9HyltQVIv+m0i/kpxUV2j7NaI2Uyyy4XUFM0jLkeLBBOxIH5irdxC8d8rGTpHM5x+BqoXpNvKZW3jlx3h/cceEOf4SMA+wNTp1pt7Sf5MrivYjeCyFbrQfEJowY36yBd1z/GFJB/lzV3s+EHYt4R6fF/pVJ4papGqrLpaBpAUJzmMnxEbbtGRnlyz7VbuD8Q7lu5m1s+PsGb/vYxyHl3i8m8xhutSrrNZry3f8r7CLtsRXbeyCd1ImcRuNWTnwSeA5+eKjbWy8WhAF33wMD1NWHtBAJkaJnUPMpCqD1G/wA8HTVe4XdFolbkWGG88g4I/EGrtJNunZ9vPyHyTbadBReSr8vxrU4LGrW6tIdoS0RHUlG8I/yla2e+jC6F3/ef18gPKo3h0SmadC+2FlHly0Mf/QPxrTbYX3NjjfCl/wCHSSRIqFGE2BnAYOM4HTwnpXZeBOhhibIKuquMcsMNQwOvOuacM4srGaEx6hPC8S78iyFQT0/tV8+iyL/suzdmDHugPYAkY9wAAfavML7+b/4eOVi5xjavuvFbNe1uXBlYpSlegUpSgMSwgEt1PM+g/pWlcjUp6Z5e3n71uXJ2/WvlIc86zzjd4osi7bkAvAUmUpIgaMjDKwzq+RqBP0Z2Uepo7dQAfDrLPp9VVyQu/wA66DKMCtSVdWB0G9UOlgsUyxVLu5wHj0YW5uUGdpgvlskMY5dNya3IOKBEUKo1YwFG+Pf161sdreESt9duo1DpHeyo4DKGUYjQE56atvP5VEjs/drGWFo2BzPerknONhpyfXFRlDHkoleUmz7muM7yyBR+6p3+eKgrMq12QBhUEh9cNLnH/pP41Ox8CuUTvJLNtO5/aR5wBn4TggVEWfDGiWS5ZZVjcBkMgHwkGTwlSQw3z0xSNrMYSSvYsvCICzNKxwOWPSt64YsMgEKP95qG4XxpSqIZIkHxMzNgEHcDP++Vb8vH7YnAnhx/Ov8AeoOL9iDTRhtk/wC0rbIwHglX30nVVvOGbfZV/T09TyqoxOr8Q4eVdSpeZMhlOC0XofauoW/Boli1uvhPLOct5fj0qirScmn8fc6OnqKMNykXTa+IWuRsiTuPQgIu3sGIqzylVXOOfnzPyqt9s7GUXNmsLiB275NWkMQhjDEgHbbQB6Eisf8A8KszAyX187dMTBfwVRVU0sVd22+7PZy3dkZ+JqAdR8OrkOgHtUVdOuCijUG2ORz+VSE/YxW/+ovtuRMxbH+ZSK1Jey8i/Ddk45CSFCfmylc1njGN9pf2Rya7FK7RcAVVURgg/aPp1MQBHEz+EE4Hyq5doIo2hRJldsgMHVHOnbIwyg6WHn6VEXcLCULPIhAilUFUIw0rJbqSCxz8Z8uVW+z7QWkaiKSeFXi8JDuoORtuD12rVOUpRj3e/BHFFAnvV091MRPGDlZE/aoRy1oPEGH7yj3FaNlexxl0EolEjlg2QGXbxa1OMDmSw28wKvsUkcpYiSB8knZkc49Bk1orwWM6mAAP3VHX3HL5V5DUxjs0155weYlTPEhhjGryqiksUUkADmSx2FSEXZW8kYSkRQK0enxNrbSTqHhXr7nFTo4QJR3ciagfukbD1x0qa+jrs130U4QhY47uZBzOFGjAXcg9RWmOolUT6a3Xnmx7FRy9b2I/sv8ARckx1XDyzqD8JOlCfLSuNvPeur8OsIrdFhgREVeSoMKudzsOv5mti04THGgRBgDnvuT6mtuOIL8IxWuFOdvUyqpOLfpWx7ENq+6+VWvqtUeClilKV6eClKUB4RXtKUB4y5rwIK+qV5ZcgqHbD6N7a8SV1j7u5ZCFkRmTLjJUyBTpcasfEDWe0WR4YnnQpK0as6nHhcr4ht5HNWite7tNY9fOqa1POJZCWLKTxu2LxyEdI3Az/Kar9naTSdmsQqxZ7ULgc2JIQgefhzXTl4SMjO46jz/0rcit1VQigBVAAHQActqz0dM4/qLala/BTLDh31dFjy+VVVILE8lA2zS54fFJG5eNGCo58SKdghPUelWyXhys+o7+nSsqWig5AAPnUI6SSndva566yxsUPsP9HFvHbWUslvGtykSl2AIbLLyYDYthsEkZ2q7S2ILBmydPwjoPXHnW5Stzpp8mdSaKtxbsBb3kveXS97pDCNcsAurGc6SM8hVE7Y/R5a25tZEtlSMXUaTEFv2cmU8TZzjWV3z1rslY7i2V1Kuqsp5qwBB9wdjUeirWTJdR9zn8H0f2q8ldcZ2WWVR+TCvh+zAUfY9+SDyaV2GPXWxq/vYqc7c61puHEI+nc6G0j+Iqf61kemk3a+xaqqW9jlFj2T+tWkMzTsrzQxu2EjO4ZZRgkZHiAPyqT7M8NS4sbczxrKzRqxZ1DE59SOoxV14B2bEdnbRSAq8cEaMARsyxhTvy55rc4f2dihhihjBCwqqLvuQowMnqdqS002rL6HqrRKhJ9HdgykSWsGo8tK6SPUlcZPpVX4v9GkK3FpBbtPEbiZtWmVzpgjQu5wScblFBPVhXX4eGKDkkmvE4TGJzPjxmMRjyVAxYhR0ySCfPSvlVtOhJWyexXKa7FJsfocgD5mmupU/da4kw3vpwcfOrxYcNjgQRwRpGi8lRQqjPPYda26VpjBRVkVuVzzFAK9pUrERSlK9ApSlAKUpQClKUApSlAKUpQClKUApSlA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chuckman1920sarcadecardbeauties.files.wordpress.com/2011/10/photo-likely-for-arcade-card-mack-sennett-comedies-8-women-in-bathing-suits-and-caps-sitting-on-boat-on-beach.jpg?w=510&amp;h=3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596068"/>
            <a:ext cx="1524000" cy="109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</a:rPr>
              <a:t>radio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/>
              <a:t>was introduced in the</a:t>
            </a:r>
            <a:r>
              <a:rPr lang="en-US" sz="2000" dirty="0" smtClean="0">
                <a:solidFill>
                  <a:srgbClr val="7030A0"/>
                </a:solidFill>
              </a:rPr>
              <a:t> 1920s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Commercial radio was an instant success.</a:t>
            </a:r>
          </a:p>
          <a:p>
            <a:pPr lvl="1"/>
            <a:r>
              <a:rPr lang="en-US" sz="1800" dirty="0" smtClean="0"/>
              <a:t>Almost every family could afford to buy a radio.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radio </a:t>
            </a:r>
            <a:r>
              <a:rPr lang="en-US" sz="2000" dirty="0" smtClean="0"/>
              <a:t>became the leading supplier of entertainment.</a:t>
            </a:r>
          </a:p>
          <a:p>
            <a:pPr lvl="1"/>
            <a:r>
              <a:rPr lang="en-US" sz="1800" dirty="0" smtClean="0"/>
              <a:t>The radio put Americans in the stands of baseball games.</a:t>
            </a:r>
          </a:p>
          <a:p>
            <a:pPr lvl="1"/>
            <a:r>
              <a:rPr lang="en-US" sz="1800" dirty="0" smtClean="0"/>
              <a:t>It turned band leaders, singers, and comedians into household names.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The first commercial radio station, KDKA, began broadcasting in Pittsburg in 1920.</a:t>
            </a:r>
          </a:p>
          <a:p>
            <a:pPr lvl="1"/>
            <a:r>
              <a:rPr lang="en-US" sz="1800" dirty="0" smtClean="0"/>
              <a:t>By 1926, there were more than 700 radio stations and a national radio network, NBC.</a:t>
            </a:r>
          </a:p>
          <a:p>
            <a:pPr lvl="1"/>
            <a:endParaRPr lang="en-US" sz="1800" dirty="0" smtClean="0"/>
          </a:p>
          <a:p>
            <a:pPr lvl="1"/>
            <a:endParaRPr lang="en-US" sz="1500" dirty="0"/>
          </a:p>
        </p:txBody>
      </p:sp>
      <p:pic>
        <p:nvPicPr>
          <p:cNvPr id="14338" name="Picture 2" descr="http://ts3.mm.bing.net/images/thumbnail.aspx?q=1515655275658&amp;id=71de4eaefbd3998362c5121ae27ba233">
            <a:hlinkClick r:id="rId3" tooltip="1920s-radio.jpg picture by goodbyefortyeighthstreet - Photobucke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762000"/>
            <a:ext cx="1524000" cy="1552575"/>
          </a:xfrm>
          <a:prstGeom prst="rect">
            <a:avLst/>
          </a:prstGeom>
          <a:noFill/>
        </p:spPr>
      </p:pic>
      <p:pic>
        <p:nvPicPr>
          <p:cNvPr id="14340" name="Picture 4" descr="http://ts1.mm.bing.net/images/thumbnail.aspx?q=1581794801956&amp;id=5b91ccefc9301fa9794c5154440601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562600"/>
            <a:ext cx="1676400" cy="955548"/>
          </a:xfrm>
          <a:prstGeom prst="rect">
            <a:avLst/>
          </a:prstGeom>
          <a:noFill/>
        </p:spPr>
      </p:pic>
      <p:pic>
        <p:nvPicPr>
          <p:cNvPr id="18434" name="Picture 2" descr="http://t3.gstatic.com/images?q=tbn:ANd9GcSJLJ3-JFjmy2kXkzm1RLzQ7xn-PbMRk7OieckMPkBvAzgr0hj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25146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</a:rPr>
              <a:t>Movies </a:t>
            </a:r>
            <a:r>
              <a:rPr lang="en-US" sz="2000" dirty="0" smtClean="0"/>
              <a:t>were another new form of entertainment.</a:t>
            </a:r>
          </a:p>
          <a:p>
            <a:pPr lvl="1"/>
            <a:r>
              <a:rPr lang="en-US" sz="1800" dirty="0" smtClean="0"/>
              <a:t>They provided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an escape from everyday life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Millions of Americans went to the movies at least once a week.</a:t>
            </a:r>
          </a:p>
          <a:p>
            <a:pPr lvl="1"/>
            <a:r>
              <a:rPr lang="en-US" sz="1800" dirty="0" smtClean="0"/>
              <a:t>The movie industry grew up in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Hollywood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en-US" sz="1800" dirty="0" smtClean="0"/>
              <a:t>Why was Hollywood, California , a great location for filming?</a:t>
            </a:r>
          </a:p>
          <a:p>
            <a:pPr lvl="3"/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Ideal climate </a:t>
            </a:r>
            <a:r>
              <a:rPr lang="en-US" sz="1800" dirty="0" smtClean="0"/>
              <a:t>(warm and sunny)</a:t>
            </a:r>
          </a:p>
          <a:p>
            <a:pPr lvl="2"/>
            <a:endParaRPr lang="en-US" sz="1300" dirty="0" smtClean="0"/>
          </a:p>
          <a:p>
            <a:r>
              <a:rPr lang="en-US" sz="2000" dirty="0" smtClean="0"/>
              <a:t>The first films were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</a:rPr>
              <a:t>silent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 lvl="1"/>
            <a:r>
              <a:rPr lang="en-US" sz="2000" dirty="0" smtClean="0"/>
              <a:t>A pianist or small musical group performed in each theater.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Charlie Chaplin </a:t>
            </a:r>
            <a:r>
              <a:rPr lang="en-US" sz="2000" dirty="0" smtClean="0"/>
              <a:t>was the </a:t>
            </a:r>
            <a:r>
              <a:rPr lang="en-US" sz="2000" dirty="0" smtClean="0">
                <a:solidFill>
                  <a:srgbClr val="FF0000"/>
                </a:solidFill>
              </a:rPr>
              <a:t>most popular actor during the twenties</a:t>
            </a:r>
            <a:r>
              <a:rPr lang="en-US" sz="2000" dirty="0" smtClean="0"/>
              <a:t>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Animated movies began in the 1920s, and the </a:t>
            </a:r>
            <a:r>
              <a:rPr lang="en-US" sz="2000" i="1" dirty="0" smtClean="0"/>
              <a:t>Walt Disney </a:t>
            </a:r>
            <a:r>
              <a:rPr lang="en-US" sz="2000" dirty="0" smtClean="0"/>
              <a:t>company was founded in 1923.</a:t>
            </a:r>
            <a:endParaRPr lang="en-US" sz="2000" dirty="0"/>
          </a:p>
        </p:txBody>
      </p:sp>
      <p:pic>
        <p:nvPicPr>
          <p:cNvPr id="12290" name="Picture 2" descr="http://ts2.mm.bing.net/images/thumbnail.aspx?q=1598512304885&amp;id=09caf1a08047796465a2829115ffc7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1676400" cy="1257301"/>
          </a:xfrm>
          <a:prstGeom prst="rect">
            <a:avLst/>
          </a:prstGeom>
          <a:noFill/>
        </p:spPr>
      </p:pic>
      <p:pic>
        <p:nvPicPr>
          <p:cNvPr id="12294" name="Picture 6" descr="http://ts1.mm.bing.net/images/thumbnail.aspx?q=1551145183800&amp;id=92643291d35b35b2f14c24643e9e74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638800"/>
            <a:ext cx="840740" cy="1059757"/>
          </a:xfrm>
          <a:prstGeom prst="rect">
            <a:avLst/>
          </a:prstGeom>
          <a:noFill/>
        </p:spPr>
      </p:pic>
      <p:pic>
        <p:nvPicPr>
          <p:cNvPr id="12296" name="Picture 8" descr="http://ts3.mm.bing.net/images/thumbnail.aspx?q=1521826598530&amp;id=3340020b44d786522e84a08a50ee07e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438400"/>
            <a:ext cx="114808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 everyone shared in the postwar social values.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Some were offended by what they saw.</a:t>
            </a:r>
          </a:p>
          <a:p>
            <a:pPr lvl="1"/>
            <a:r>
              <a:rPr lang="en-US" sz="2000" dirty="0" smtClean="0"/>
              <a:t>They feared that rapid social and economic changes would destroy a treasured way of life.</a:t>
            </a:r>
            <a:endParaRPr lang="en-US" sz="2000" dirty="0"/>
          </a:p>
        </p:txBody>
      </p:sp>
      <p:pic>
        <p:nvPicPr>
          <p:cNvPr id="10242" name="Picture 2" descr="http://ts3.mm.bing.net/images/thumbnail.aspx?q=1575142111138&amp;id=1ceb2c44820992c2302529c85e65b1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00450"/>
            <a:ext cx="2590800" cy="2590801"/>
          </a:xfrm>
          <a:prstGeom prst="rect">
            <a:avLst/>
          </a:prstGeom>
          <a:noFill/>
        </p:spPr>
      </p:pic>
      <p:pic>
        <p:nvPicPr>
          <p:cNvPr id="3074" name="Picture 2" descr="Image result for kkk 1920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95420"/>
            <a:ext cx="1600200" cy="20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kk 1920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29025"/>
            <a:ext cx="15144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John Scopes was a high school biology teacher </a:t>
            </a:r>
            <a:r>
              <a:rPr lang="en-US" sz="2000" dirty="0" smtClean="0"/>
              <a:t>in Dayton, Tennessee.</a:t>
            </a:r>
          </a:p>
          <a:p>
            <a:r>
              <a:rPr lang="en-US" sz="2000" dirty="0" smtClean="0"/>
              <a:t>He was </a:t>
            </a:r>
            <a:r>
              <a:rPr lang="en-US" sz="2000" dirty="0" smtClean="0">
                <a:solidFill>
                  <a:srgbClr val="FF0000"/>
                </a:solidFill>
              </a:rPr>
              <a:t>accused of violating Tennessee law by </a:t>
            </a:r>
            <a:r>
              <a:rPr lang="en-US" sz="2000" i="1" dirty="0" smtClean="0">
                <a:solidFill>
                  <a:srgbClr val="FF0000"/>
                </a:solidFill>
              </a:rPr>
              <a:t>teaching the theory of evolution to his students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Evolution is the scientific theory devised by Charles Darwin in the nineteenth century.</a:t>
            </a:r>
          </a:p>
          <a:p>
            <a:pPr lvl="1"/>
            <a:r>
              <a:rPr lang="en-US" sz="1800" dirty="0" smtClean="0"/>
              <a:t>Darwin claimed that all life evolved, or developed, from simpler forms over a long period of time.</a:t>
            </a:r>
          </a:p>
          <a:p>
            <a:pPr lvl="1"/>
            <a:r>
              <a:rPr lang="en-US" sz="1800" dirty="0" smtClean="0"/>
              <a:t>Some religious leaders rejected evolution, saying it denied the </a:t>
            </a:r>
            <a:r>
              <a:rPr lang="en-US" sz="1800" u="sng" dirty="0" smtClean="0"/>
              <a:t>word of the Bible.</a:t>
            </a:r>
          </a:p>
          <a:p>
            <a:pPr lvl="1"/>
            <a:endParaRPr lang="en-US" sz="1500" u="sng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trial became a national sensation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900" dirty="0" smtClean="0"/>
              <a:t>The prosecutor was </a:t>
            </a:r>
            <a:r>
              <a:rPr lang="en-US" sz="1900" i="1" dirty="0" smtClean="0"/>
              <a:t>William Jennings Bryan.</a:t>
            </a:r>
          </a:p>
          <a:p>
            <a:pPr lvl="1"/>
            <a:r>
              <a:rPr lang="en-US" sz="1900" dirty="0" smtClean="0"/>
              <a:t>The defense attorney was </a:t>
            </a:r>
            <a:r>
              <a:rPr lang="en-US" sz="1900" i="1" dirty="0" smtClean="0"/>
              <a:t>Clarence Darrow</a:t>
            </a:r>
          </a:p>
          <a:p>
            <a:pPr lvl="1"/>
            <a:r>
              <a:rPr lang="en-US" sz="1900" dirty="0" smtClean="0"/>
              <a:t>The trial seemed to pit modern, urban Americans against traditional, rural Americans.</a:t>
            </a:r>
          </a:p>
          <a:p>
            <a:endParaRPr lang="en-US" sz="2000" dirty="0" smtClean="0"/>
          </a:p>
        </p:txBody>
      </p:sp>
      <p:pic>
        <p:nvPicPr>
          <p:cNvPr id="8196" name="Picture 4" descr="http://ts1.mm.bing.net/images/thumbnail.aspx?q=1502254347496&amp;id=5c4d33fa6e21c23c463bdda4a2d471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066800" cy="106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4267200"/>
            <a:ext cx="1676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4267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Was his freedom of speech violated?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447800" y="6096000"/>
            <a:ext cx="6324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6096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American Civil Liberties Union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http://thetyee.cachefly.net/Opinion/2009/09/07/monkey-trial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9526"/>
            <a:ext cx="914400" cy="131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1920s social chan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76950" cy="45624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31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100" i="1" dirty="0" smtClean="0">
                <a:solidFill>
                  <a:srgbClr val="FF0000"/>
                </a:solidFill>
              </a:rPr>
              <a:t>Guilty</a:t>
            </a:r>
          </a:p>
          <a:p>
            <a:pPr lvl="1"/>
            <a:r>
              <a:rPr lang="en-US" sz="2100" dirty="0" smtClean="0"/>
              <a:t>Scopes was </a:t>
            </a:r>
            <a:r>
              <a:rPr lang="en-US" sz="2100" u="sng" dirty="0" smtClean="0">
                <a:solidFill>
                  <a:srgbClr val="FF0000"/>
                </a:solidFill>
              </a:rPr>
              <a:t>convicted </a:t>
            </a:r>
            <a:r>
              <a:rPr lang="en-US" sz="2100" dirty="0" smtClean="0">
                <a:solidFill>
                  <a:srgbClr val="FF0000"/>
                </a:solidFill>
              </a:rPr>
              <a:t>and lost his job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dirty="0" smtClean="0"/>
              <a:t>Laws against teaching evolution remained but were rarely enforced.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ts4.mm.bing.net/images/thumbnail.aspx?q=1583580460675&amp;id=88316fbdecb5a9b6f449cc6f3e752c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3124200" cy="2759711"/>
          </a:xfrm>
          <a:prstGeom prst="rect">
            <a:avLst/>
          </a:prstGeom>
          <a:noFill/>
        </p:spPr>
      </p:pic>
      <p:pic>
        <p:nvPicPr>
          <p:cNvPr id="10242" name="Picture 2" descr="http://www.blackbluedog.com/wp-content/uploads/2012/07/AC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3048000" cy="1191700"/>
          </a:xfrm>
          <a:prstGeom prst="rect">
            <a:avLst/>
          </a:prstGeom>
          <a:noFill/>
        </p:spPr>
      </p:pic>
      <p:pic>
        <p:nvPicPr>
          <p:cNvPr id="10244" name="Picture 4" descr="http://www.educationnews.org/wp-content/uploads/2012/04/Scopes-Monkey-Tr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39465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African Americans returned from service in World War I with new hope for </a:t>
            </a:r>
            <a:r>
              <a:rPr lang="en-US" sz="2000" i="1" dirty="0" smtClean="0">
                <a:solidFill>
                  <a:srgbClr val="7030A0"/>
                </a:solidFill>
              </a:rPr>
              <a:t>equality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at home.</a:t>
            </a:r>
          </a:p>
          <a:p>
            <a:pPr lvl="1"/>
            <a:r>
              <a:rPr lang="en-US" sz="2000" dirty="0" smtClean="0"/>
              <a:t>They tried to get better jobs and to move to better neighborhoods.</a:t>
            </a:r>
          </a:p>
          <a:p>
            <a:pPr lvl="1"/>
            <a:endParaRPr lang="en-US" sz="1300" dirty="0" smtClean="0"/>
          </a:p>
          <a:p>
            <a:r>
              <a:rPr lang="en-US" sz="2000" dirty="0" smtClean="0"/>
              <a:t>The 1920s saw </a:t>
            </a:r>
            <a:r>
              <a:rPr lang="en-US" sz="2000" i="1" dirty="0" smtClean="0">
                <a:solidFill>
                  <a:srgbClr val="FF0000"/>
                </a:solidFill>
              </a:rPr>
              <a:t>large numbers of African Americans move north </a:t>
            </a:r>
            <a:r>
              <a:rPr lang="en-US" sz="2000" dirty="0" smtClean="0"/>
              <a:t>in what was called the </a:t>
            </a:r>
            <a:r>
              <a:rPr lang="en-US" sz="2000" b="1" u="sng" dirty="0" smtClean="0"/>
              <a:t>Great Migration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Leaving the South, they headed for cities such as Chicago, Detroit, and New York.</a:t>
            </a:r>
          </a:p>
          <a:p>
            <a:pPr lvl="1"/>
            <a:r>
              <a:rPr lang="en-US" sz="2000" dirty="0" smtClean="0"/>
              <a:t>They crowded into the few neighborhoods that allowed black residents.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Racial tensions mounted, and race riots broke out in several cities</a:t>
            </a:r>
            <a:endParaRPr lang="en-US" sz="1800" dirty="0"/>
          </a:p>
        </p:txBody>
      </p:sp>
      <p:pic>
        <p:nvPicPr>
          <p:cNvPr id="6146" name="Picture 2" descr="http://ts4.mm.bing.net/images/thumbnail.aspx?q=1515960077363&amp;id=b86c4a0a24dc4b104193dd0cc33296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474208"/>
            <a:ext cx="1600200" cy="981457"/>
          </a:xfrm>
          <a:prstGeom prst="rect">
            <a:avLst/>
          </a:prstGeom>
          <a:noFill/>
        </p:spPr>
      </p:pic>
      <p:pic>
        <p:nvPicPr>
          <p:cNvPr id="6148" name="Picture 4" descr="http://ts2.mm.bing.net/images/thumbnail.aspx?q=1520239909153&amp;id=85a4f1d0b4c2dd46ebe3c33689df87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"/>
            <a:ext cx="1981200" cy="117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Jamaican immigrant, </a:t>
            </a:r>
            <a:r>
              <a:rPr lang="en-US" sz="2000" b="1" i="1" dirty="0" smtClean="0">
                <a:solidFill>
                  <a:srgbClr val="7030A0"/>
                </a:solidFill>
              </a:rPr>
              <a:t>Marcus Garvey</a:t>
            </a:r>
            <a:r>
              <a:rPr lang="en-US" sz="2000" dirty="0" smtClean="0"/>
              <a:t>, gained a wide following due to  the racial tensions of the 1920s.</a:t>
            </a:r>
          </a:p>
          <a:p>
            <a:pPr lvl="1"/>
            <a:r>
              <a:rPr lang="en-US" sz="1800" dirty="0" smtClean="0"/>
              <a:t>Garvey was a </a:t>
            </a:r>
            <a:r>
              <a:rPr lang="en-US" sz="1800" dirty="0" smtClean="0">
                <a:solidFill>
                  <a:srgbClr val="FF0000"/>
                </a:solidFill>
              </a:rPr>
              <a:t>spellbinding speaker who created the</a:t>
            </a:r>
            <a:r>
              <a:rPr lang="en-US" sz="1800" i="1" dirty="0" smtClean="0">
                <a:solidFill>
                  <a:srgbClr val="FF0000"/>
                </a:solidFill>
              </a:rPr>
              <a:t> Universal Negro Improvement Association</a:t>
            </a:r>
            <a:r>
              <a:rPr lang="en-US" sz="1800" dirty="0" smtClean="0">
                <a:solidFill>
                  <a:srgbClr val="FF0000"/>
                </a:solidFill>
              </a:rPr>
              <a:t> (UNIA).</a:t>
            </a:r>
          </a:p>
          <a:p>
            <a:pPr lvl="1"/>
            <a:r>
              <a:rPr lang="en-US" sz="1800" dirty="0" smtClean="0"/>
              <a:t>The UNIA sponsored activities to </a:t>
            </a:r>
            <a:r>
              <a:rPr lang="en-US" sz="1800" dirty="0" smtClean="0">
                <a:solidFill>
                  <a:srgbClr val="FF0000"/>
                </a:solidFill>
              </a:rPr>
              <a:t>promote </a:t>
            </a:r>
            <a:r>
              <a:rPr lang="en-US" sz="1800" b="1" dirty="0" smtClean="0">
                <a:solidFill>
                  <a:srgbClr val="FF0000"/>
                </a:solidFill>
              </a:rPr>
              <a:t>black pride </a:t>
            </a:r>
            <a:r>
              <a:rPr lang="en-US" sz="1800" dirty="0" smtClean="0">
                <a:solidFill>
                  <a:srgbClr val="FF0000"/>
                </a:solidFill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</a:rPr>
              <a:t>black unity</a:t>
            </a:r>
            <a:r>
              <a:rPr lang="en-US" sz="1800" b="1" dirty="0" smtClean="0"/>
              <a:t>.</a:t>
            </a:r>
          </a:p>
          <a:p>
            <a:pPr lvl="1"/>
            <a:r>
              <a:rPr lang="en-US" sz="1800" dirty="0" smtClean="0"/>
              <a:t>It also encouraged African Americans to </a:t>
            </a:r>
            <a:r>
              <a:rPr lang="en-US" sz="1800" u="sng" dirty="0" smtClean="0"/>
              <a:t>move permanently to Africa</a:t>
            </a:r>
            <a:r>
              <a:rPr lang="en-US" sz="1800" dirty="0" smtClean="0"/>
              <a:t>.</a:t>
            </a:r>
          </a:p>
          <a:p>
            <a:pPr lvl="2" algn="ctr">
              <a:buNone/>
            </a:pPr>
            <a:endParaRPr lang="en-US" sz="1800" b="1" dirty="0" smtClean="0"/>
          </a:p>
          <a:p>
            <a:pPr lvl="2" algn="ctr">
              <a:buNone/>
            </a:pPr>
            <a:r>
              <a:rPr lang="en-US" sz="1800" b="1" dirty="0" smtClean="0"/>
              <a:t>Why do you think many African Americans stayed in the U.S. and did not listen to Garvey’s suggestion?</a:t>
            </a:r>
          </a:p>
          <a:p>
            <a:pPr lvl="2"/>
            <a:endParaRPr lang="en-US" sz="1300" dirty="0" smtClean="0"/>
          </a:p>
          <a:p>
            <a:pPr lvl="2"/>
            <a:endParaRPr lang="en-US" sz="1300" dirty="0"/>
          </a:p>
        </p:txBody>
      </p:sp>
      <p:pic>
        <p:nvPicPr>
          <p:cNvPr id="4098" name="Picture 2" descr="http://ts3.mm.bing.net/images/thumbnail.aspx?q=1546102050398&amp;id=2e72ab1789aaf88e7441315ea1de5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76800"/>
            <a:ext cx="1257429" cy="1609726"/>
          </a:xfrm>
          <a:prstGeom prst="rect">
            <a:avLst/>
          </a:prstGeom>
          <a:noFill/>
        </p:spPr>
      </p:pic>
      <p:pic>
        <p:nvPicPr>
          <p:cNvPr id="4100" name="Picture 4" descr="http://ts3.mm.bing.net/images/thumbnail.aspx?q=1572803327210&amp;id=0296a6ea209d9d8e23d67bf0faae4a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9" y="4507992"/>
            <a:ext cx="3886201" cy="196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During the 1800s, many reformers had worked to reduce alcohol use in the United States.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7030A0"/>
                </a:solidFill>
              </a:rPr>
              <a:t>PROHIBITION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A total ban on alcoholic drinks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During World War I, support for prohibition grew.</a:t>
            </a:r>
          </a:p>
          <a:p>
            <a:pPr lvl="1"/>
            <a:r>
              <a:rPr lang="en-US" sz="1800" dirty="0" smtClean="0"/>
              <a:t>Many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Americans saw it as a way to </a:t>
            </a:r>
            <a:r>
              <a:rPr lang="en-US" sz="1800" i="1" u="sng" dirty="0" smtClean="0">
                <a:solidFill>
                  <a:schemeClr val="bg1">
                    <a:lumMod val="50000"/>
                  </a:schemeClr>
                </a:solidFill>
              </a:rPr>
              <a:t>conserve grains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during the war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endParaRPr lang="en-US" sz="1500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18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2000" b="1" dirty="0" smtClean="0">
                <a:solidFill>
                  <a:srgbClr val="7030A0"/>
                </a:solidFill>
              </a:rPr>
              <a:t> AMENDMENT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Prohibited the making, selling, or transportation of alcohol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4291358"/>
            <a:ext cx="1447800" cy="22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df7ok8j6on3a4.cloudfront.net/images/blipthumbs/PH-H-Prohibition-480i60_480x2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2404534" cy="1352551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7620000" y="2590800"/>
            <a:ext cx="5334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The social tensions of the 1920s were also expressed in the growth of </a:t>
            </a:r>
            <a:r>
              <a:rPr lang="en-US" sz="1700" b="1" dirty="0" smtClean="0">
                <a:solidFill>
                  <a:srgbClr val="00B050"/>
                </a:solidFill>
              </a:rPr>
              <a:t>the </a:t>
            </a:r>
            <a:r>
              <a:rPr lang="en-US" sz="1700" b="1" i="1" dirty="0" smtClean="0">
                <a:solidFill>
                  <a:srgbClr val="00B050"/>
                </a:solidFill>
              </a:rPr>
              <a:t>Ku Klux Klan.</a:t>
            </a:r>
          </a:p>
          <a:p>
            <a:endParaRPr lang="en-US" sz="1700" dirty="0" smtClean="0"/>
          </a:p>
          <a:p>
            <a:r>
              <a:rPr lang="en-US" sz="1700" dirty="0" smtClean="0"/>
              <a:t>Ku Klux Klan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A terrorist organization </a:t>
            </a:r>
            <a:r>
              <a:rPr lang="en-US" sz="1700" dirty="0" smtClean="0"/>
              <a:t>that formed during the Reconstruction Era in American history.</a:t>
            </a:r>
          </a:p>
          <a:p>
            <a:pPr lvl="1"/>
            <a:r>
              <a:rPr lang="en-US" sz="1700" dirty="0" smtClean="0"/>
              <a:t>The whites-only </a:t>
            </a:r>
            <a:r>
              <a:rPr lang="en-US" sz="1700" i="1" dirty="0" smtClean="0">
                <a:solidFill>
                  <a:srgbClr val="7030A0"/>
                </a:solidFill>
              </a:rPr>
              <a:t>Klan</a:t>
            </a:r>
            <a:r>
              <a:rPr lang="en-US" sz="1700" i="1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scorned not just blacks but also immigrants, Catholics, and Jews.</a:t>
            </a:r>
          </a:p>
          <a:p>
            <a:pPr lvl="1"/>
            <a:r>
              <a:rPr lang="en-US" sz="1700" dirty="0" smtClean="0"/>
              <a:t>The organization’s power spread from the South to the Midwest and the West.</a:t>
            </a:r>
          </a:p>
          <a:p>
            <a:pPr lvl="1"/>
            <a:r>
              <a:rPr lang="en-US" sz="1700" dirty="0" smtClean="0"/>
              <a:t>However, several public scandals at the end of the 1920s cost the Klan much of its support.</a:t>
            </a:r>
          </a:p>
          <a:p>
            <a:pPr lvl="2"/>
            <a:r>
              <a:rPr lang="en-US" sz="1700" dirty="0" smtClean="0"/>
              <a:t>The general economic prosperity also contributed to the organization’s decline.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 smtClean="0"/>
          </a:p>
          <a:p>
            <a:pPr lvl="1"/>
            <a:endParaRPr lang="en-US" sz="1500" dirty="0" smtClean="0"/>
          </a:p>
          <a:p>
            <a:pPr lvl="1"/>
            <a:endParaRPr lang="en-US" sz="1500" dirty="0"/>
          </a:p>
        </p:txBody>
      </p:sp>
      <p:pic>
        <p:nvPicPr>
          <p:cNvPr id="2050" name="Picture 2" descr="http://ts3.mm.bing.net/images/thumbnail.aspx?q=1576220176274&amp;id=b37e4903b0161db0f4e6a045e90bcd28">
            <a:hlinkClick r:id="rId3" tooltip="Ku Klux Klan - The Twentie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04800"/>
            <a:ext cx="816990" cy="990600"/>
          </a:xfrm>
          <a:prstGeom prst="rect">
            <a:avLst/>
          </a:prstGeom>
          <a:noFill/>
        </p:spPr>
      </p:pic>
      <p:pic>
        <p:nvPicPr>
          <p:cNvPr id="5" name="Picture 2" descr="http://ts4.mm.bing.net/images/thumbnail.aspx?q=1515476092723&amp;id=3b9fce59f021b0832208ba921e0aa6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257800"/>
            <a:ext cx="1540398" cy="138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1920s social chan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294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3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law proved impossible to enforce.</a:t>
            </a:r>
          </a:p>
          <a:p>
            <a:pPr lvl="1"/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It was easy to smuggle liquor across the border </a:t>
            </a:r>
            <a:r>
              <a:rPr lang="en-US" sz="1600" dirty="0" smtClean="0"/>
              <a:t>from Canada and the Caribbean.</a:t>
            </a:r>
          </a:p>
          <a:p>
            <a:pPr lvl="2"/>
            <a:r>
              <a:rPr lang="en-US" sz="1600" dirty="0" smtClean="0"/>
              <a:t>Bootleggers made huge profits by importing illegal alcohol.</a:t>
            </a:r>
          </a:p>
          <a:p>
            <a:pPr lvl="1">
              <a:buNone/>
            </a:pPr>
            <a:endParaRPr lang="en-US" sz="1500" u="sng" dirty="0" smtClean="0"/>
          </a:p>
          <a:p>
            <a:r>
              <a:rPr lang="en-US" sz="2000" u="sng" dirty="0" smtClean="0"/>
              <a:t>BOOTLEGGERS 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Liquor smugglers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Every large town had its </a:t>
            </a:r>
            <a:r>
              <a:rPr lang="en-US" sz="2000" u="sng" dirty="0" smtClean="0"/>
              <a:t>speakeasies</a:t>
            </a:r>
            <a:r>
              <a:rPr lang="en-US" sz="2000" dirty="0" smtClean="0"/>
              <a:t>.</a:t>
            </a:r>
          </a:p>
          <a:p>
            <a:pPr lvl="1"/>
            <a:endParaRPr lang="en-US" sz="1500" dirty="0" smtClean="0"/>
          </a:p>
          <a:p>
            <a:pPr lvl="1"/>
            <a:r>
              <a:rPr lang="en-US" sz="1800" u="sng" dirty="0" smtClean="0"/>
              <a:t>SPEAKEASIES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Illegal taverns that served liquor</a:t>
            </a:r>
            <a:r>
              <a:rPr lang="en-US" sz="1300" dirty="0" smtClean="0">
                <a:solidFill>
                  <a:srgbClr val="FF0000"/>
                </a:solidFill>
              </a:rPr>
              <a:t>.</a:t>
            </a:r>
          </a:p>
          <a:p>
            <a:pPr lvl="2"/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590800"/>
            <a:ext cx="1553149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440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speakeasi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63" y="304800"/>
            <a:ext cx="126630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 the end of the decade, it was clear that Prohibition had failed.</a:t>
            </a:r>
          </a:p>
          <a:p>
            <a:pPr lvl="1"/>
            <a:r>
              <a:rPr lang="en-US" sz="1800" dirty="0" smtClean="0"/>
              <a:t>Many people called for the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repeal </a:t>
            </a:r>
            <a:r>
              <a:rPr lang="en-US" sz="1800" dirty="0" smtClean="0"/>
              <a:t>of the Eighteenth Amendment.</a:t>
            </a:r>
          </a:p>
          <a:p>
            <a:pPr lvl="1">
              <a:buNone/>
            </a:pPr>
            <a:endParaRPr lang="en-US" sz="1500" dirty="0" smtClean="0"/>
          </a:p>
          <a:p>
            <a:r>
              <a:rPr lang="en-US" sz="2000" dirty="0" smtClean="0"/>
              <a:t>In February 1933, Congress approved the </a:t>
            </a:r>
            <a:r>
              <a:rPr lang="en-US" sz="2000" dirty="0" smtClean="0"/>
              <a:t>(21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Twenty-first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Amendment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repelling Prohibition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Before the year was out, states had ratified the amendment and Prohibition was over.</a:t>
            </a:r>
          </a:p>
          <a:p>
            <a:pPr lvl="1">
              <a:buNone/>
            </a:pP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581400"/>
            <a:ext cx="218730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21st amendmen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65729"/>
            <a:ext cx="23812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ORGANIZED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money to be made through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u="sng" dirty="0" smtClean="0">
                <a:solidFill>
                  <a:schemeClr val="bg1">
                    <a:lumMod val="50000"/>
                  </a:schemeClr>
                </a:solidFill>
              </a:rPr>
              <a:t>bootlegging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encouraged the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growth of organized crime.</a:t>
            </a:r>
            <a:endParaRPr lang="en-US" sz="1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None/>
            </a:pPr>
            <a:endParaRPr lang="en-US" sz="15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57242"/>
            <a:ext cx="2971800" cy="20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20" y="2241583"/>
            <a:ext cx="1560195" cy="21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umich.edu/~eng217/student_projects/nkazmers/bootleg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7063" y="2307831"/>
            <a:ext cx="4305769" cy="3667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2" descr="Image result for 1920s social chan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07831"/>
            <a:ext cx="1693615" cy="19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LIVES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Due to the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Nineteenth Amendment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American women </a:t>
            </a:r>
            <a:r>
              <a:rPr lang="en-US" sz="2000" i="1" dirty="0" smtClean="0">
                <a:solidFill>
                  <a:srgbClr val="FF0000"/>
                </a:solidFill>
              </a:rPr>
              <a:t>ca</a:t>
            </a:r>
            <a:r>
              <a:rPr lang="en-US" sz="2000" i="1" dirty="0" smtClean="0">
                <a:solidFill>
                  <a:srgbClr val="FF0000"/>
                </a:solidFill>
              </a:rPr>
              <a:t>n now </a:t>
            </a:r>
            <a:r>
              <a:rPr lang="en-US" sz="2000" i="1" dirty="0" smtClean="0">
                <a:solidFill>
                  <a:srgbClr val="FF0000"/>
                </a:solidFill>
              </a:rPr>
              <a:t>vote.  </a:t>
            </a:r>
          </a:p>
          <a:p>
            <a:pPr lvl="1"/>
            <a:r>
              <a:rPr lang="en-US" sz="1500" i="1" dirty="0" smtClean="0">
                <a:solidFill>
                  <a:schemeClr val="accent5">
                    <a:lumMod val="50000"/>
                  </a:schemeClr>
                </a:solidFill>
              </a:rPr>
              <a:t>They voted</a:t>
            </a:r>
            <a:r>
              <a:rPr lang="en-US" sz="15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accent5">
                    <a:lumMod val="50000"/>
                  </a:schemeClr>
                </a:solidFill>
              </a:rPr>
              <a:t>in their first presidential election in 1920.</a:t>
            </a:r>
          </a:p>
          <a:p>
            <a:endParaRPr lang="en-US" sz="2000" dirty="0" smtClean="0"/>
          </a:p>
          <a:p>
            <a:r>
              <a:rPr lang="en-US" sz="2000" dirty="0" smtClean="0"/>
              <a:t>They also joined political parties and were elected to offices previously closed to them.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650" y="3657600"/>
            <a:ext cx="1592899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AutoShape 2" descr="data:image/jpeg;base64,/9j/4AAQSkZJRgABAQAAAQABAAD/2wCEAAkGBxQTEhUUExQVFhQXFxwYFxcYFxkaHRkYHBYYHBogHB0aHCggHBwlHB4YITEhJSkrLi4uHB8zODMsNygtLisBCgoKBQUFDgUFDisZExkrKysrKysrKysrKysrKysrKysrKysrKysrKysrKysrKysrKysrKysrKysrKysrKysrK//AABEIAKIBNwMBIgACEQEDEQH/xAAcAAABBQEBAQAAAAAAAAAAAAACAAEDBAUGBwj/xAA/EAACAQMCBAQEBAQEBAcBAAABAhEAAxIEIQUTMUEGIlFhMnGBkQcUI6FCUrHwM3LB0RUkYvEWJTRTs8LhRP/EABQBAQAAAAAAAAAAAAAAAAAAAAD/xAAUEQEAAAAAAAAAAAAAAAAAAAAA/9oADAMBAAIRAxEAPwD2FaWVICnAoGmnpCnJoBNINSmlNA00xak3SsHxX4mtaG2HuSS04ADqRG3sNxQbxNKuS4J4wF7SXtU6YraLSATviobuPesWx+I10YXbthV09xiqsCZhSAx67xI6gTQekChmuOb8QLHPe15Qq5AXS4wZgNgNupMDr3pvDPjy1fRmvPatHLFAW+Lae/p0oOyoWoWeRtXny/iGx1v5fBMOfysvNMZ4z1ielB6FSIrGv+KNIhZX1CKybMpO4MgR8/YUen8R6Z3W2l5GdhkoBmZ369J7x1oNaKYGsdfFOkz5fPTKYidpmBv09utQ6zxfpLbMr31DKSGG8gg7iI3NB0BNPWBq/F+kthZvoC65JMwQfhJPRQTtvHesLwt+IVu6jtqrltPOFTFGg7SfX29KD0BTRk1zP/jfRYs3PWFOJgMdzPQAbjY7jbaptd4x0lpUZ7ygXFyWATK+sAbfX0oN5mqJjWHf8ZaNURzeGDkhTDHdYyBgeUiRsazuJfiBpVtXGtXQ7rAVSGAYkxttuOu/y9aDrkc+nfb7f71IW/v61zfg7xINZbJ2DrGQAMAGcevWQDWPx78Q002tFg48tSBdYhpXaWj1hYNB3dC1c3qfHWjt3DbNwyOpCsQPqB/2rdGrXl80EFMc5G8rEyPpQHcuAGO5/v71IGryW7+J5db/AMCuBNghGM+bfKZA8kRPc1t+EPxDs3UtJfuH8w7FTCwoJchASNtxG/vQegk0prlr3j7RrcwLnYwWCysye/fv09K6e3eDAMpBBAIPYgjagMjv3pgaamoHL+1FNCaY9aCSmY0yN+1C1AiaVKmoCFMeopwKE0BUp26xTxURXsP6UEtNTfPrQ5UBEVi+LrYOj1IIn9C5/wDG3Stc+lUuL6U3rF22DBe2yA9gWUiSPSg838HWA3CNYpdUBa4Mm+Ff0k3PsO9cVxmzfXSWfPbazzLgtG2waGgG5JH8O0AddztXrXA/CLWtFe0t24G5uXmQEQGQLtPcRNc6n4Z3mKW7uqB0yPkEC+aTGXykDrJ70GVpuF2jxe/bNtTbh2VSAVDCwGBj1y3muS0+kC6PmbhxqESe+Bs3DG20FgD/AHFer8S8EXW1j6rT6jlF4kFMohcGA3iCvqNqzrX4ZuNNyfzCEm6tzLln+FGUiMupJ9fag7nQ38dKjneLKsZ9kBNfPVrWrNp5PNW811uwIPKK/M5K59q+hNRw1m0jacOAxs8rOCd8MZif2muT1X4dhtHZ04uqHt3Hfmcs75lp8oYRsR37UHE8c0wfV8RZt8Qzr18p5toSI9iR9abT6YW/yzKCC1qSfVuddkk/IAf3NdyvgJs9Q5v73kx2t9DKGfi3+H261ZTwIMrJN3a2oUgIQGAus5/i2nKO/Sg8vsaN30/WyqC4QHdoYtgsLuJx6H5zUt2wWfiBPmYAlTO4Y6i2CR6bE716EPw4E4/mH5QOQTAT2/imOgAmOwqW7+HwJ1MXiBqAQBhOH6iv/Nv0jt60HnHB9KtzU6VLgzRkIKt0MNdO4Ppsax7Fr9O2O35iDEbyqAg9Jr1hvwyQ8v8AXcFAQWAEmXZpG8qd46morP4YKFC/mDs+fwAdgIgN7UHB6vh6j/iKgAYOOXA/w1OrVYX08u31oNPbvfmdEtsoX5MAXJKHa9OQG8YyfmBXqd38PlP5k84/8wZPkHl/V5g77wdv3qtqfw5RhaxvXEu2lKC4oEkEkzHYwSNj0JoPK9TpytqyvOS7+s3wF4jCzGWSiSQPlv7VsanRhdVxJFACCzfwUbBf1bUQB07dOldzd/DGyLdtBduDBmdmhSWZgo+gAUdK0B4Ftm9qLhuP+ujoywBAcjofUQKCH8KFjh1snrk8nv8AGY3O+1c94wtg8d0Xb/Cn3PMcb/Su08KeGBoQ6rduXFaIV4hSJmAOkzv8hUPifwZb1d1LxuXLdxBAZCAdjIiRsQehFB5VdYf+Z7/C4E+kauP9Yr2DwG2XDtNP/t/0JFYOt/DLT3LjMLl+2HINxVKw5BmTIPVt/nXaaHSLYtJatiERQqj2A/rQeG6NRy+NA/y9On/9DdP3rFiE4WRAktO3WNW3p7bfKvV+JfhlZu3Lr87UILpJdFZY3MkbqTE9iT29KQ/DDTxp15t8/lyShJTfK5zDl5fX0jag8k0Cs2n1BN5bVtdQheUdyzfqYRjvHxT9OlfQPhFv+T0wDZAWbcNuMhgu8HcT6VzOp/C3Ru7OGvIrOXa2jgKSZ9pA3PQ967bR2FtIttQAiqFUegUQB9qC0SaZAe5nf9ppBoFOG94oHmnxqNDI+lHlQCG3pA0gd+lAibkbxQGBSpEU1AaUzUwHT2p6BNMUopxQtQN1EkRThaRE0RoImM9N5pBaOmoAj2pFaKnmgCO1CFqSowftQPWRxnjtnTQLjwTuFG5O8faa1ia818Q+bjumU7jFfL7AXOx94NB3HCeMWtQCbTyFMH1BrSSvNeNcKucNsvcs3ixuuFMJBVfMdjkd42rGu+Ir9hnt852D2FcSxlS1gXNj2g7SO07UHsq09eIaLxHqQdLda9dIuswCljAxvBSD2M9vagveIdU9+4j37lrUC7iqM/LTqchLQF/gjsQT1oPZbnFrIuiybii72Tv0kdvQGqNjxNpjmxcqFxDMykdSY+e4NeZ3tDebitu1du3VuXEDO6ndHNtmIUxEAyB7GszWX71yzqSb15uXcRQpYkNk7gyD6AfvQe86TUrcRXQyrCQR3H1qLX6xLKl7jYoOpgnqfbevHrGou2LmgAvXSt5bbspcws3McQB/Dt0rP1msvXV1hN64eU64qWJUlr2BkN6DpFB6/f8AEdleUJdhd3VlWRGUbzBG/wC1bAFeJqXsroCLt39bzMubYj9RVgAdtunqTUb8YvXFv6hrlzK26BYcqIcvMCdogR0+VB7eRuKOvCrnFdRfvvlddf8AlzcJDESy2AxED1ivRPwt1r3dIcySVusoy6xiu2/beg7Irt1oWUUVN3oCI2pnTeaeimgBUpC3NPNMCY3oHK0RWmmiDUDYwKjTp/rUsUJoB+9Mp70RNRk+9AYNKhBpUEgFMaS05oGC07Ugac0Ax9KEGjJoWoG70gaeKGKBjT0itRpQFNMRTsaZjQDXnPjXRai1xGzrbVhr6IoBVNzK5bGATBDdY7V6OBSK/vQeK6fwrr72mv3TbKXGdGS0xhiozLnfofMIBiYPqKjfw1rtQbrtpnRU0vLUNGVx1sC3CjrJMmY2Fe4xEUXL3oPDT4Z1vL0KjT3f02c3BsMQbyET67An6dqg4t4X4k9y5bew99y68u+1wFVRc5EkzDZD0jHpXvfL6bUNwUHlPFeC62xr7OotWDqOXZtqYYDJlTBpkyNt5j0rL0vhTWHT61TYZGe4j21YqMouMTBk7wZ36+017CdZaKZh1Kk4g+rTED1M7bVFe4haRAzXFCyRv6jqCOojv6UHk+t4FxFxpHGlIbTQgGa+YKQ6sRIhSSQd/wCFvUU3D/CGuazrVuWsbl3AqJXFiLuTAb+kxJ7ivX311tQCWEESIkyoEkiO2/XpVlQCJEEH6g0Hix4FxG4NGj6TEWCVJDoZU3EaSMv8w2np70V3wbrrfPspZtul11YXM1AhWaJB33BM7fevZntQKWMig8gseCtVa1FyLeSHTm2LgZYL/l8YAJmMttx2rr/w24Td02mZLyYNzCQMgdoXuD867A26SJQR5fanVjTtb6CnVO9AQMU2U7VIFpmSgioS8U7fahK0Eqt+9Ei1Eq0c70Eqnao360yUrrUEbvFOBtSKyNqbtAoAd/p7Uqd0noaVBOD/AEogKFadaB4pE0jSoFTZUmalQI+1AW7UbULEDrttQMRTY0iaHITEifTvFA8+9KmiiC0CBoooLl1VEuyr2liB/WppoGC1LUHNGWMjKJid4nrH+tHzACASJMwJ3Mdfn2oDaqnEtULNp7h6Ipb7DYf6Vbmor1kMIcBhPcA/1oOdfQmzZ0rll/RlnDEjJ3QhiCASWyJgQZkio9Nf5doi6bdq9fZ3hyP00cjrMTAjbudvUjpxaBjyjbpt0+XpUV/Sox8yqSe5AJ/eg5a2BaGoxk427dnTr3Km3Kx/mdjP+X2rp+GaY27Nu2TJVFU+5AAqQ2RIMCR0MdPkajTW28+Xmue/lnfYAn6wQaC0elCTtUWr1SWxNxgq+pMDfpvUk0CDU5oQIqCzxG27FFcFl+JR1HzHagtRtQ1DptWlycGBxMNHYjsfcelLUahUxyMZMFX3YzAoLA9acmhV6Vxok0DCmI3qLRatLqlrZlZInfqDB61UvcYshipuQc+WDixXMmMcoxJntNBosKGKIGkT60DRSjenNN0+lA9Cy0dJhQQTFKibp70qAlO/tE0QNN8qcLQI1zni7h6GxqL0AvySFJHwY5GV7g77/IV0g3qpxbQc609vIqHGJIAJgjeJ2oOV4loLaWNPdRAHL6cbbAkuu5gdd4J/rWkfETIXS4i8xbq2xjkwOdvMHpOyztHar+p4LlZt2jcaLZRgYEnCMZ+wqre8Lq7OzXHyd1uArAKOi4qV2/lJBmaC5wrVPcVjctlCrECQQHHZgDuPkaxdfxe61jUMbNlrdoujIzMcisR/DEV0Wi0WAMu7serNEn02AAA9gKzrnh8G1dtG5cK3mLPskjL4o8vQ/Wgp8V4+1suEVJSwL0NPnBJBVI6Rt67kCKo39Tdt6rUXEW2CNLbuOGy3hrpjsZgRJ6QNql1uhuG/sdSAiKqPbWywaJknmCEaYGwEx9tH/gZfJrlx+ZctC1cjACADMeXY7t9/lQR8J4jcu6lvMOXyLVxVx3AuZnrPWR1jptt1q3e4i7Xbtu1iDaRWOQJyLTAEEQIHXfr0p9HwVbdxXVnkW1tkEiGVJxmB1EnpFSajhas5uAsjMuDFCPMvoZB6bwRB96DG02qOp1NlvLy30rNgy5bG4gYHzbnaJj6VtazWsLiWUIDMrMWIkALA2EiSSR9jTWeEIt1billKJy1AiMJBjpPYbzNS8R4Ut4qWLKyElXRirCeokdjG4oMp9ZeF5VYWhcNh2LKpbFlI6En4e8etR8H19yNDkUfm22JYqch+mG6k9z12HStO5wq0hF0swCIV3bbE7tM7mepJM1FouCWossj3MbYJteeQFZY226YwKCq/G7qc5mKMlhPOQpE3onBSWOw2k1FxLi+qtWbtwqgCqhQkLJJYKwhbh9QQfvWnZ8P2lUIc2TzeVmkEtkGJ2kk5HrTHw3Z5ZtHmMpAXe4xIUEEKCT5RIGw6wPSgp3eK31bUIAHa1ymGKQSrznCkmSADHrWnwrW820bmYcS28FSADsGXsw6EUzcEtlmeXybCSHI+AysR7/feZq1ptGttSFB3YsxJklj1JoMEcbucqxqJBW86oUj4Q7FVIPUsDEz136UXhVWIvlmyP5i6N1AiGiftWpb4PaWCFIxYuq5HFXMgsF6A7n7mm4fw5LWQSfOxdpYmWJknfpJoOa4zdcrxAFyQq24BAgAgN2HYzU+s43dsO9tmDkpaZTiFxNy7yzPaB1E/etjV8Bs3S5dTNyA4DuAwXYSFMUV/gFh2ZnQuXQW2yZiCoMgRMdd56zQPwt70ut4ggEFN1yxMzkFAHUbEDesrhB/8w1oJPSwR8sG+9bui0CWRCCJ6ksWJ9N2JP07VV1PCrVxw7Ah4xyV2QlfQlCJE9qDK1OruIUFt8eZrGtscQdoaevcFYqMcXvYJ+pJXW8gmF8yZxvtAMbSAK3X4VaYWxjtbOSQzCG9djueu5nqfWo/+AWCIwMZ8z/Ef/Emcvi+L3oOe0fELiG4BcYtc1rWgWKiAEnY4GCQAOhHTarlrXXudb0924uTG4xZYyKqFKqTiBn5pMDoB61q3eAadxcztIeY2TTJlh0I/lOw3EdKG9wOyQiG2uKNko3BBPfIGZNBV8Ef+nYSSRevSe5PNO5rGvM2l/UUi/ob14Ni2z2muXMgVP8Qz7dQa6/h2ht2VK20VBMwB1J7mq6cEsBlPLWVYuokwGn4gpMTPeJ3oOet6prZ1ZN5gTq7dtdg5OS2vKo2hiDiD0A37TVG/rLt1tOGdxjxG5Z2YTiqXCsx1I6T/AN67C/wPT3GYvatsXILEicisQfmIXf2FR/8Ah7TbjkW4LBz5R8YEBvnBP3PrQYXCOI37xF0XUVBee26M0+UOyKuIXZxCtM7yex2veGtdcZzbvF+byw25Bt3BkRzLZHY7Ar22rSt8GsrdN1bVtbhG7hRJ2iptHorVowiqpIgAeg7Aeg6wKC2p7U5O9CWo46UAY96VFNKgQMVkP4hRb122whbSB2cxEHL7CB961sK5jjHh17168fLy71lbZJJyRkLEECN5kdx0oNvT8VRmx8ysVzCsIyWQJH+x3E9BSfiii8LJDZlS422IHXf2kbVR03DLjXrV27iDatsoCknJmxk9BAgdPf2o+O8HN7llHwdG2b/oYYuPqv7gUEy8cQgFVdjhzCoAJCGYJE94MAST6VWTxGjXgqj9M2OdzJEYzExMgDedpntRXOFul5rtrEh7aoUYlYKE4EEA7QSCKyT4TZQEDKUbTNYc7gyzlyVG4IkkQSIoNrScbt3XwEhsc1BjzISBIgmN+xg+1SX+KqrlIZmAUtjHlDMVB3IJEgzExVfg2hvIFF3leVcZtqZfbq0jb5Dv37VDxfgzXbgdcVZY5d0Eh7e/n6CGUj+En1oKPDOP4NeFwXGUao2hcgELOIQHcbSew2nfrWovGVZxbxdcmdFYgAFkEtEmekwYjasm74fvFLqzbHM1Ivg5NsoZTj8PXygT7+252uA6gXVul7TlbzuCQ0lHVgFntiDAA270FPh/ELrJo2NxyW1NxGk/Eo5kT9hXRa/iotG2MWY3GxXGOsEwZI7A1k6Lw9dRbCk2/wBK890mW3yz2AjaMuvt77avFOHtcayylRy7mZmd/KwgQPQnf2oAsccVwsK+bO1vDacknKTJED1nuKrv4i/UtJbQktda1cBIlWVC0dYM7GZiKHT+HnVhcyTNb1y4vWCt34kP7eb26U58OsHW4rqLnPa8xKkqZtm3EAg7LG/f60BeLXlLQILBryKyAxmrEgqRIBB96PT8ftquBTlurcvlsVEeXIbgxjiOv7Vc4tw7mhIIDJcW4JEg4mYNULvh5i/OW4Fv555YypGGGJEzGPeZkmg1eGcSF63mAV3IIPYgwfmPf0rG1XFS97SOuQttccA5GGAtv8S9IkSDv9K29NpmCQ7ZsepAgfIDeB9TWBY8N3ByV5ym3ZZig5ZyKsrLixzjYMd4FBdTxMpEhGYG2bikEbhRMN/IY3AP9dqFOP8AMWGtMA+nN5YcSV2kSIxO4gz9jTaTgd1bJsm/kgQon6cEAqVGRB80A7ARTJ4edcP1V8mnNjdDuDHm+PrsNvnQAniBUtW+WjMeSt0oWJbEghQDBLP5W6x061Dxzi5uae/ylPks5MSxQqWQsABE5AbkGOwqfT+Hbls22t38WW0LT/pyrqpOJgtswk7yR7UGp8NsTdCXiBeTC7kuZJC4hgZEGNvT5UGmeIC1pRdeSFtqdupOIgCe5O31qpr/ABAbGQuWxkLTXVh5DBIzEkCGAM9Iq3e4WG0/IclhgFLbA7RB22kQD9Kpa/w+bynmXJY2mshsIhXgOYy3cgDeQPagv8O1b3FydAgMFQGDSpAO+wgztHtWNrONZ27ttkwY6e7cADyVw2hoiG3U7Gt7TaYrbCEyQoXIDGYET12NYun8L4hQbzsFt3LXwqJS5E7x8Ugb7zQVNBx97Vi0LlpQDpuZbIechbtgsG8vlMb9xVpeKuz6VrtlALjE22F0kqDYZiSMQOkjrUreGsrQRrhONk2EOI8qsoVjE7uVAEnb2qw3A9tOOZ/6f4fIPN5Cm+/8pP8Ae1Bj6niJvXdBdUKLdy84Q5HLHlXCCREQYn22q1Z8Ssz2ittcLr3E3Yhk5RMlgFPYEx8t6k03hcJygt65y7FwvbSE2yDDHIiSsMQPb9s7gululy36odnJupc06AAM5LjmwCwiQCCeg2igvJ4oIXmtZbkG21zMBvLAlQclAJYdCDE7b9aHTu54hbLhBlpmPlmZ5ibH1j1/YVPp/DCrbNlrl17JDKttisKGEQCBJgExJMfQVJw/gXLupcN667Ihtrlh8BgwYWT0G87xQU+LNdHELRsqmZ09yS5IBh7cTiCT6fWi0fiku1ksipbu8xSSTK3rZOSekEBiD/0mtXWcL5l1bodkuKrICuJ8rEE7MDvsDNZXE+Eq6W9GtluWGRzdMYjFyW3nIu24O38ZoNTTal3scyFVymQkGBIJWRM9Iketcbotdeuvwy7+nzbtq8Szg9MFImOsSfQb9q74JIj2j9qwdH4VS0bBW7dP5dXW2DgYVwAQfJvsB9qDP0fim5eRVtopvlLjMACyzbum2ABIIDMp3PSO9dXw2+z2ka4htuVGSGDie4kda5zTeDbSYFLt9XQ3CLisoYrcfN1by4spaTuNp2rp9Lp1tqFWYA7kkn1JJ3Jnck0BnfalTkUqB8vSsi5xhxrF0+CwbfMzyMwGgjHHrPvWzXOcUsm3rbWoKu1vlNbYoC2JyyBKqCSD8tqDRXiBF24r4KiBTkW65ZdQQAPhPepL+vGDtba0Ss/E4Cg+jETjWHx+0btjUMttzkttUBRsmKsTOMSB5u4HQ1S4rpyx1oSy8PYti3FtoZgH2G2xEr/YoOot8Xtm6bQZS4UEifXp8zG/yqS3rrbAlXQhepDAgbdz2rl9bpLrNexR/wBXSoimCBkueQJPwmDG/rQa3Rs6cy1YvB/0+YLhMuqOGwAJ3jcz7QJnYN3QcZ5l69bGBW2EIZTM5ZTPyiotRxhzqWsW+WGVA/nkcwmdljpEbnfr0qPhYLaq/c5dxUdLYBZcd1ynY7zuPtUPiHTC9zFuWbhKQbF22pnIqDsw3UhvXbpQXtNxlZt2rkJea0HZOmJ8sjfvJO3sak1PG7KWnuFwVQSYMk9Yj5wYNYqWNQr2muIbj/lWtvEQbhZTDHtMHf51n3eH33t3F5LqX0YtgQgVXVmOKgNsokAf2aDrjxW0ILOgy6En1MD99qlOvTPDIZExHvjlHzjePSuavaN2u3Dc0925buogAFwKFKggrcAcCJ8079T3q5ptFcXUBkDBS/6qtBTa3AdCdw3RSO8mg2r2qVPiaJOw7n5Abnbeq78bsKAzXkAYEr5gZA6kR13qvrdK41Nu8FLKEe2ygiRkQQwmP5QCOvzrL0XCriX7Lm22OeouMAVIQXWBUHfc7bx0mg1ePcSazbS4pULzEDFhtizAEjcR196spxuyVyFwEFsOh+M9FIiQT6Gq/iHSNctKEGRW7beJEkLcVjEmJgVR1XC8hqrjnlc1Vxkjym2pKuYMTMdOyig6G3qQzMB1XYjfaRI+e1V/+J2s8MhlJXoYyC5ET0yx3jrUXh+y3JVrh/Vfzv8A5mA2+ggfSsXUaPUm+r8qQmpLjF1UG2bbKDHdpO5bf0oNvTcbsXCAlyS047NBK9QDET7daO1xe2yhlaVL4A4t8c9Olc5oeG31GmBtEcu9cd/MnwvnH8W/xD7H2m9w/Rxq7pVgbW12BvF5wVPt8IJj/qoJ/E3F2sIjTijXAr3McuWpnePcwJOwmojxhrKG455qM6C0yL1VsRvjPQz89oq9xMXJXFBcQ5C4pK7ggRGWx77H1rnV4DdFq6LaBFa/buW7JceQIyFukqCxDGAY6UHSni1rPAsZLBPhMBiuQUmNjG8GodJxxHDmGAW4bYlWliB2Edeu3URvFZGu4fqXfLBSFv27iRcgYKACIx3aZ8xqK7wXUeaFttjqmvgM21xWBUqRGxgnc96Dp9JrVurkhkSQeoIIMEEHcGfWohxi1K7mGJVGxOLMJkAxudjHr2mh4dpiqEFEt5GcE6DaNyAJPv8A96y7fBrotWbBxxtXA+YPVVYsoA6hjsDO3Wg09Fxy1cKhS3nLKpKMAWWZEkROx2qxrdctvEGSzkhVA3MKWP2ANc9oeEX0XTgqs279y43n/hc3IjbqMx9uta3GtLec2+XiUBPMVmKyIgbgHYHcjvQE3G7RQOpZgU5vlBJCfzEf6deu21Fd4xbUFvMwAUsyqTiH3We/cGACQDJrB4NwbVaflsoss3KFm4pdgIV2KMpCHsxlY+taNrQam3euFGtMl0qzFpDI4VVYhQCGBCggSI9aC3quOWlkknBHFt3jyq5iAT8yBMQJ3NRtx+0AxIaEu8lthtcMR36GRuKz73ALptX9PKm1eul8yfMquys64xBOxgz39t6mv8O6hjeVDawfUpqFZmbIY4ZKREdV6zv6d6DZHiK1kVi5AuiyWKwockASfQkgUXB+Lc83vIVFu6bYJjcqBMwesz7RFYtzgeoIu/4Uvq0vjztARShI+DqcY+vtWrwHh1yy2oyxKXLz3lIJkZ47ERG0dZMz2oJ9Rxy3b5hIYraIW44AIQkA77yYBBMAxNUNPrXvay7b/UVLPKKlWTEyHY5CZYMIA2Me1R6jgNyNXbVl5epJYlpytllCvAAhgYkbiKscH4Q9rVX7pw5dxbaqAzSBbWNxEGdu+1BukU60zGktARNKmDexpqCYUitDnFczxvWul/LdrQ5YYI5V7RL7NiNnVuh77UHUYCnwFcbwzXNccM18LcF50a15ixGRAXHOAAsHILtEnvUvCNXjqSru5RsjpyXJDwfOOvmxPwz2mg6zD7UGG9R2NWriUIYSRIPcGDUmXU0DhKYrQi57UuZQLCmTelnTZ9qCTGmCigL9xTi5QShaZhUYenLmgLAVBqtFbuQLihoIYAiYI71LkaWVBJFMaAP2ojcoCK1X0ulS0uNtFRdzCiBJ69Klzpi1AU70sfamBoczQHFIdelCXps6CXGmxoA9PnQSCl1qEXTS5tBPTDrUIJogxoCYb0T/ACqEmiU0DtQ0g5oJNBJSioix/wDynDGgI9faklADRUElKod9utPQSgCon0VssGKKWHQkAkem9SxUgFBX/KJJbBciIJgSR6E96b8im3kXboIG3yq1FCFigC3ZA2AA37U/LHWjNOTQRBRSKiiNB1oBxpoFKd6cigSrR4UK0RNAxSnw9v2pNT/OgQSljTgRTlqAOWJmnIFGDTGgjQTuRFJ09KkoSaBitMq05oQaB8aTRSY01AYinxHpUdGDQLAelMy+1GBTRQOi0iKdaagWNPFIGmJoGKfKgC0QNNNAEe1GtIU8UAAUgKKKWXWgRWlTUqAl6f361IKVKgQ6Ux60qVAqT0qVACCgHT6U1KgYdaOlSoIbB3b51OB1/vtTUqAzTelKlQERQN/pSpUDipBSpUA96Ben1pUqBPTNTUqAf4qM/wCv+9NSoHHWkP8A7ClSoHBo6VKgTdf796R7fOlSoI1Pmoz/AL/1pUqBmqMH+/pSpUC9P79aGenzp6VAdDcpUqArY6UqVKg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www.sreweb.com/bulletin/amend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3402" y="5470236"/>
            <a:ext cx="2209800" cy="1155655"/>
          </a:xfrm>
          <a:prstGeom prst="rect">
            <a:avLst/>
          </a:prstGeom>
          <a:noFill/>
        </p:spPr>
      </p:pic>
      <p:pic>
        <p:nvPicPr>
          <p:cNvPr id="6146" name="Picture 2" descr="Image result for 19th amendme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" y="3809999"/>
            <a:ext cx="1949149" cy="28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19th amendmen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0813"/>
            <a:ext cx="733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19th amendmen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875357" cy="24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920s litera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685800"/>
            <a:ext cx="68000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1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CHANCE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Other areas of life remained more </a:t>
            </a:r>
            <a:r>
              <a:rPr lang="en-US" sz="2000" u="sng" dirty="0"/>
              <a:t>restricted.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Many universities and professional schools stilled barred women from admission.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 some states, women still could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stellar" pitchFamily="18" charset="0"/>
              </a:rPr>
              <a:t>not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serve on juries or keep their own earnings.</a:t>
            </a:r>
          </a:p>
          <a:p>
            <a:endParaRPr lang="en-US" dirty="0"/>
          </a:p>
        </p:txBody>
      </p:sp>
      <p:pic>
        <p:nvPicPr>
          <p:cNvPr id="8194" name="Picture 2" descr="Image result for WOMEN RIGHTS RESTRICTED IN AMERICA 180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5838"/>
            <a:ext cx="3200400" cy="26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OMEN RIGHTS RESTRICTED IN AMERICA 1800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070272" cy="15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OMEN RIGHTS RESTRICTED IN AMERICA 1800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33205"/>
            <a:ext cx="4800600" cy="36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0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“</a:t>
            </a:r>
            <a:r>
              <a:rPr lang="en-US" sz="2000" b="1" i="1" dirty="0" smtClean="0">
                <a:solidFill>
                  <a:srgbClr val="0070C0"/>
                </a:solidFill>
              </a:rPr>
              <a:t>Flappers” </a:t>
            </a:r>
            <a:r>
              <a:rPr lang="en-US" sz="2000" dirty="0" smtClean="0"/>
              <a:t>as they were called, were </a:t>
            </a:r>
            <a:r>
              <a:rPr lang="en-US" sz="2000" dirty="0" smtClean="0">
                <a:solidFill>
                  <a:srgbClr val="FF0000"/>
                </a:solidFill>
              </a:rPr>
              <a:t>the young women of the 1920s that </a:t>
            </a:r>
            <a:r>
              <a:rPr lang="en-US" sz="2000" b="1" u="sng" dirty="0" smtClean="0">
                <a:solidFill>
                  <a:srgbClr val="FF0000"/>
                </a:solidFill>
              </a:rPr>
              <a:t>shocked the older generation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Even though their numbers were small, </a:t>
            </a:r>
            <a:r>
              <a:rPr lang="en-US" sz="1800" u="sng" dirty="0" smtClean="0"/>
              <a:t>the </a:t>
            </a:r>
            <a:r>
              <a:rPr lang="en-US" sz="1800" u="sng" dirty="0" smtClean="0">
                <a:solidFill>
                  <a:srgbClr val="0070C0"/>
                </a:solidFill>
              </a:rPr>
              <a:t>flappers</a:t>
            </a:r>
            <a:r>
              <a:rPr lang="en-US" sz="1800" u="sng" dirty="0" smtClean="0"/>
              <a:t> </a:t>
            </a:r>
            <a:r>
              <a:rPr lang="en-US" sz="1800" u="sng" dirty="0" smtClean="0">
                <a:solidFill>
                  <a:srgbClr val="FF0000"/>
                </a:solidFill>
              </a:rPr>
              <a:t>became the symbol of women</a:t>
            </a:r>
            <a:r>
              <a:rPr lang="en-US" sz="1800" dirty="0" smtClean="0">
                <a:solidFill>
                  <a:srgbClr val="FF0000"/>
                </a:solidFill>
              </a:rPr>
              <a:t> during the “Roaring Twenties.”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2135671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oodora.com/wp-content/uploads/2007/10/1920s-fashion-flapper-dr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189" y="3437399"/>
            <a:ext cx="2002911" cy="2554951"/>
          </a:xfrm>
          <a:prstGeom prst="rect">
            <a:avLst/>
          </a:prstGeom>
          <a:noFill/>
        </p:spPr>
      </p:pic>
      <p:sp>
        <p:nvSpPr>
          <p:cNvPr id="4" name="AutoShape 2" descr="http://www.google.com/url?sa=i&amp;source=images&amp;cd=&amp;docid=MKsrqxY3ZjJqBM&amp;tbnid=82Xx26iLbbDGhM:&amp;ved=0CAUQjBw&amp;url=http%3A%2F%2Fus.123rf.com%2F400wm%2F400%2F400%2Ffeedough%2Ffeedough1202%2Ffeedough120200148%2F12581952-business-man-making-the-see-no-evil-gesture-over-white--young-businessman-covering-his-eyes-with-his.jpg&amp;ei=3PENU57AGKqrsATxqoDYAQ&amp;psig=AFQjCNEQhB0p4Zdp5koLhGcI_winJwTLHg&amp;ust=1393509212467754"/>
          <p:cNvSpPr>
            <a:spLocks noChangeAspect="1" noChangeArrowheads="1"/>
          </p:cNvSpPr>
          <p:nvPr/>
        </p:nvSpPr>
        <p:spPr bwMode="auto">
          <a:xfrm>
            <a:off x="63500" y="-136525"/>
            <a:ext cx="10363200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://www.google.com/url?sa=i&amp;source=images&amp;cd=&amp;docid=MKsrqxY3ZjJqBM&amp;tbnid=82Xx26iLbbDGhM:&amp;ved=0CAUQjBw&amp;url=http%3A%2F%2Fus.123rf.com%2F400wm%2F400%2F400%2Ffeedough%2Ffeedough1202%2Ffeedough120200148%2F12581952-business-man-making-the-see-no-evil-gesture-over-white--young-businessman-covering-his-eyes-with-his.jpg&amp;ei=3PENU57AGKqrsATxqoDYAQ&amp;psig=AFQjCNEQhB0p4Zdp5koLhGcI_winJwTLHg&amp;ust=1393509212467754"/>
          <p:cNvSpPr>
            <a:spLocks noChangeAspect="1" noChangeArrowheads="1"/>
          </p:cNvSpPr>
          <p:nvPr/>
        </p:nvSpPr>
        <p:spPr bwMode="auto">
          <a:xfrm>
            <a:off x="63500" y="-136525"/>
            <a:ext cx="10363200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t1.gstatic.com/images?q=tbn:ANd9GcRtUrR06iJoy3sCAz5DCUjmtlK81fRd0EYEnHxl2slIAo6smTO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876800"/>
            <a:ext cx="2137523" cy="1714501"/>
          </a:xfrm>
          <a:prstGeom prst="rect">
            <a:avLst/>
          </a:prstGeom>
          <a:noFill/>
        </p:spPr>
      </p:pic>
      <p:pic>
        <p:nvPicPr>
          <p:cNvPr id="24584" name="Picture 8" descr="http://t2.gstatic.com/images?q=tbn:ANd9GcQ1ilbs9wskFWMp7_goyk0w9TndkWJyyvt_5-mHVpV79cx--BfrR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7100" y="152401"/>
            <a:ext cx="1485899" cy="990600"/>
          </a:xfrm>
          <a:prstGeom prst="rect">
            <a:avLst/>
          </a:prstGeom>
          <a:noFill/>
        </p:spPr>
      </p:pic>
      <p:pic>
        <p:nvPicPr>
          <p:cNvPr id="10" name="Picture 4" descr="Image result for 1920s social chan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66" y="3522809"/>
            <a:ext cx="3177364" cy="23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662</TotalTime>
  <Words>1132</Words>
  <Application>Microsoft Office PowerPoint</Application>
  <PresentationFormat>On-screen Show (4:3)</PresentationFormat>
  <Paragraphs>153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CHANGES IN AMERICAN SOCIETY 22-2</vt:lpstr>
      <vt:lpstr>PROHIBITION</vt:lpstr>
      <vt:lpstr>WHAT A CHALLENGE</vt:lpstr>
      <vt:lpstr>THE EXPERIMENT FAILS</vt:lpstr>
      <vt:lpstr>THE GROWTH OF ORGANIZED CRIME</vt:lpstr>
      <vt:lpstr>CHANGING LIVES OF WOMEN</vt:lpstr>
      <vt:lpstr>PowerPoint Presentation</vt:lpstr>
      <vt:lpstr>NOT A CHANCE</vt:lpstr>
      <vt:lpstr>A NEW ATTITUDE</vt:lpstr>
      <vt:lpstr>A NEW MASS CULTURE</vt:lpstr>
      <vt:lpstr>IMPACT OF THE AUTOMOBILE</vt:lpstr>
      <vt:lpstr>THE RADIO</vt:lpstr>
      <vt:lpstr>THE MOVIES</vt:lpstr>
      <vt:lpstr>SOCIAL CONFLICT</vt:lpstr>
      <vt:lpstr>THE SCOPES TRIAL</vt:lpstr>
      <vt:lpstr>PowerPoint Presentation</vt:lpstr>
      <vt:lpstr>GUILTY</vt:lpstr>
      <vt:lpstr>RACIAL CONFLICT</vt:lpstr>
      <vt:lpstr>UNIA</vt:lpstr>
      <vt:lpstr>KKK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AMERICAN SOCIETY 22-2</dc:title>
  <dc:creator>Home</dc:creator>
  <cp:lastModifiedBy>Sean Murphy</cp:lastModifiedBy>
  <cp:revision>49</cp:revision>
  <dcterms:created xsi:type="dcterms:W3CDTF">2012-01-28T00:09:06Z</dcterms:created>
  <dcterms:modified xsi:type="dcterms:W3CDTF">2019-01-10T15:29:20Z</dcterms:modified>
</cp:coreProperties>
</file>