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7" r:id="rId2"/>
    <p:sldId id="258" r:id="rId3"/>
    <p:sldId id="260" r:id="rId4"/>
    <p:sldId id="263" r:id="rId5"/>
    <p:sldId id="264" r:id="rId6"/>
    <p:sldId id="265" r:id="rId7"/>
    <p:sldId id="262" r:id="rId8"/>
    <p:sldId id="271" r:id="rId9"/>
    <p:sldId id="266" r:id="rId10"/>
    <p:sldId id="268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6001BA-7594-4984-BF1F-BF7886A1029E}" type="datetimeFigureOut">
              <a:rPr lang="en-US" smtClean="0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2271E1-D469-4DE5-8A30-0D5E18453F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D1B0F7-9160-4036-9814-2E98990C2635}" type="datetimeFigureOut">
              <a:rPr lang="en-US" smtClean="0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255C7D-CF83-4AC9-8395-B3A3E572D4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FE6840C0-3A78-44E4-91C0-A93B6B8A66A5}" type="datetimeFigureOut">
              <a:rPr lang="en-US" smtClean="0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A54C9C3-7D8E-4E9E-9B30-7AA8B563A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5FD0F2-78C5-4821-A81C-21A51CEC40AC}" type="datetimeFigureOut">
              <a:rPr lang="en-US" smtClean="0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45C37E-9132-4789-B558-2F595A6D5D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3228C86-1197-41BC-AC49-6D9A5C8440F0}" type="datetimeFigureOut">
              <a:rPr lang="en-US" smtClean="0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83234228-87A9-49C8-853C-D180EE3490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F37278-8B7A-4E67-9B2C-8749CB5F80DD}" type="datetimeFigureOut">
              <a:rPr lang="en-US" smtClean="0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84B83F-1384-4F86-B422-D3411D9347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E5D547-C7FE-4191-A844-D9D37018E769}" type="datetimeFigureOut">
              <a:rPr lang="en-US" smtClean="0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80189C-B0BD-4FA2-AB55-3B0C0C834E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C1BDCC-737A-4238-B0B6-EA162DB307B8}" type="datetimeFigureOut">
              <a:rPr lang="en-US" smtClean="0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190565-412C-4436-9654-A12CF89E07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4E38AE0-773C-490D-9A97-800C700ECB6A}" type="datetimeFigureOut">
              <a:rPr lang="en-US" smtClean="0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3F158A-FB1F-42CA-8D54-90D09A9F31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268E6A-E9DE-4C16-8621-06B439C5AF63}" type="datetimeFigureOut">
              <a:rPr lang="en-US" smtClean="0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015CF2-09EF-476E-A21A-459F69F750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E544F4-A368-4A2A-AE4A-E0BA6CB72F69}" type="datetimeFigureOut">
              <a:rPr lang="en-US" smtClean="0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7A37D0-D428-4216-88BD-EF2029BE56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AE7D740-AE4F-4FC6-96C5-71E6D20DF685}" type="datetimeFigureOut">
              <a:rPr lang="en-US" smtClean="0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1376824-5F6A-4289-B79A-1132CD9879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Bookman Old Style" pitchFamily="18" charset="0"/>
              </a:rPr>
              <a:t>Fields, </a:t>
            </a:r>
            <a:r>
              <a:rPr lang="en-US" sz="6000" dirty="0" err="1" smtClean="0">
                <a:latin typeface="Bookman Old Style" pitchFamily="18" charset="0"/>
              </a:rPr>
              <a:t>Isolines</a:t>
            </a:r>
            <a:r>
              <a:rPr lang="en-US" sz="6000" dirty="0" smtClean="0">
                <a:latin typeface="Bookman Old Style" pitchFamily="18" charset="0"/>
              </a:rPr>
              <a:t>, Gradients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9916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heat travels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does hot air rise?</a:t>
            </a:r>
          </a:p>
          <a:p>
            <a:r>
              <a:rPr lang="en-US" dirty="0" smtClean="0"/>
              <a:t>Hot </a:t>
            </a:r>
            <a:r>
              <a:rPr lang="en-US" dirty="0"/>
              <a:t>air rises due to differences in </a:t>
            </a:r>
            <a:r>
              <a:rPr lang="en-US" smtClean="0"/>
              <a:t>density.</a:t>
            </a:r>
          </a:p>
          <a:p>
            <a:r>
              <a:rPr lang="en-US" smtClean="0">
                <a:solidFill>
                  <a:srgbClr val="FF0000"/>
                </a:solidFill>
              </a:rPr>
              <a:t>How </a:t>
            </a:r>
            <a:r>
              <a:rPr lang="en-US" dirty="0" smtClean="0">
                <a:solidFill>
                  <a:srgbClr val="FF0000"/>
                </a:solidFill>
              </a:rPr>
              <a:t>does heat travel horizontally?</a:t>
            </a:r>
          </a:p>
          <a:p>
            <a:r>
              <a:rPr lang="en-US" dirty="0" smtClean="0"/>
              <a:t>Heat travels from Hot to Cold.</a:t>
            </a:r>
          </a:p>
          <a:p>
            <a:r>
              <a:rPr lang="en-US" dirty="0" smtClean="0"/>
              <a:t>(More) speed to (less) speed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something that adds heat called?</a:t>
            </a:r>
          </a:p>
          <a:p>
            <a:r>
              <a:rPr lang="en-US" dirty="0" smtClean="0"/>
              <a:t>Heat source adds heat.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an area where heat leaves called?</a:t>
            </a:r>
          </a:p>
          <a:p>
            <a:r>
              <a:rPr lang="en-US" dirty="0" smtClean="0"/>
              <a:t>Heat sink is where heat leaves.</a:t>
            </a:r>
          </a:p>
        </p:txBody>
      </p:sp>
      <p:pic>
        <p:nvPicPr>
          <p:cNvPr id="1026" name="Picture 2" descr="http://t2.gstatic.com/images?q=tbn:ANd9GcT2EBPXATx5LFYOaC2IGH78GWsu7EyHh5riwzg7CJCGVvhAiU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338" y="4524375"/>
            <a:ext cx="1962150" cy="233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Lab 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a thermometer measure?</a:t>
            </a:r>
          </a:p>
          <a:p>
            <a:r>
              <a:rPr lang="en-US" dirty="0" smtClean="0"/>
              <a:t>Heat is a measure of?</a:t>
            </a:r>
          </a:p>
          <a:p>
            <a:r>
              <a:rPr lang="en-US" dirty="0" smtClean="0"/>
              <a:t>How does heat travel horizontally?</a:t>
            </a:r>
          </a:p>
          <a:p>
            <a:r>
              <a:rPr lang="en-US" dirty="0" smtClean="0"/>
              <a:t>What 2 things create heat differences?</a:t>
            </a:r>
          </a:p>
          <a:p>
            <a:r>
              <a:rPr lang="en-US" dirty="0" smtClean="0"/>
              <a:t>Heat Source? (3 examples)</a:t>
            </a:r>
          </a:p>
          <a:p>
            <a:r>
              <a:rPr lang="en-US" dirty="0" smtClean="0"/>
              <a:t>Heat Sink? (3 examples)</a:t>
            </a:r>
          </a:p>
          <a:p>
            <a:r>
              <a:rPr lang="en-US" dirty="0" smtClean="0"/>
              <a:t>Why does hot air rise? (explain)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smtClean="0">
                <a:latin typeface="Bookman Old Style" pitchFamily="18" charset="0"/>
              </a:rPr>
              <a:t>Fields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7386638" cy="44973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What is a field?</a:t>
            </a:r>
          </a:p>
          <a:p>
            <a:pPr eaLnBrk="1" hangingPunct="1"/>
            <a:r>
              <a:rPr lang="en-US" dirty="0" smtClean="0">
                <a:latin typeface="Bookman Old Style" pitchFamily="18" charset="0"/>
              </a:rPr>
              <a:t>A field is an area you can measure.</a:t>
            </a:r>
          </a:p>
          <a:p>
            <a:pPr eaLnBrk="1" hangingPunct="1"/>
            <a:r>
              <a:rPr lang="en-US" dirty="0" smtClean="0">
                <a:latin typeface="Bookman Old Style" pitchFamily="18" charset="0"/>
              </a:rPr>
              <a:t>Ex. Temp fields in a room.</a:t>
            </a:r>
          </a:p>
          <a:p>
            <a:pPr eaLnBrk="1" hangingPunct="1"/>
            <a:r>
              <a:rPr lang="en-US" dirty="0" smtClean="0">
                <a:latin typeface="Bookman Old Style" pitchFamily="18" charset="0"/>
              </a:rPr>
              <a:t>Scientists take measurements in their field.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smtClean="0">
                <a:latin typeface="Bookman Old Style" pitchFamily="18" charset="0"/>
              </a:rPr>
              <a:t>Isolines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What is an 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Isoline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</a:p>
          <a:p>
            <a:pPr eaLnBrk="1" hangingPunct="1"/>
            <a:r>
              <a:rPr lang="en-US" dirty="0" err="1" smtClean="0">
                <a:latin typeface="Bookman Old Style" pitchFamily="18" charset="0"/>
              </a:rPr>
              <a:t>Isolines</a:t>
            </a:r>
            <a:r>
              <a:rPr lang="en-US" dirty="0" smtClean="0">
                <a:latin typeface="Bookman Old Style" pitchFamily="18" charset="0"/>
              </a:rPr>
              <a:t> – line of equal value </a:t>
            </a:r>
          </a:p>
          <a:p>
            <a:pPr eaLnBrk="1" hangingPunct="1">
              <a:buNone/>
            </a:pPr>
            <a:r>
              <a:rPr lang="en-US" dirty="0" smtClean="0">
                <a:latin typeface="Bookman Old Style" pitchFamily="18" charset="0"/>
              </a:rPr>
              <a:t>  (</a:t>
            </a:r>
            <a:r>
              <a:rPr lang="en-US" dirty="0" err="1" smtClean="0">
                <a:latin typeface="Bookman Old Style" pitchFamily="18" charset="0"/>
              </a:rPr>
              <a:t>iso</a:t>
            </a:r>
            <a:r>
              <a:rPr lang="en-US" dirty="0" smtClean="0">
                <a:latin typeface="Bookman Old Style" pitchFamily="18" charset="0"/>
              </a:rPr>
              <a:t>=same) lines. (isosceles triangle)</a:t>
            </a:r>
          </a:p>
          <a:p>
            <a:pPr eaLnBrk="1" hangingPunct="1"/>
            <a:r>
              <a:rPr lang="en-US" dirty="0" smtClean="0">
                <a:latin typeface="Bookman Old Style" pitchFamily="18" charset="0"/>
              </a:rPr>
              <a:t>They connect points of </a:t>
            </a:r>
            <a:r>
              <a:rPr lang="en-US" u="sng" dirty="0" smtClean="0">
                <a:latin typeface="Bookman Old Style" pitchFamily="18" charset="0"/>
              </a:rPr>
              <a:t>equal</a:t>
            </a:r>
            <a:r>
              <a:rPr lang="en-US" dirty="0" smtClean="0">
                <a:latin typeface="Bookman Old Style" pitchFamily="18" charset="0"/>
              </a:rPr>
              <a:t> value in a given field.</a:t>
            </a:r>
          </a:p>
          <a:p>
            <a:pPr eaLnBrk="1" hangingPunct="1"/>
            <a:r>
              <a:rPr lang="en-US" dirty="0" smtClean="0">
                <a:latin typeface="Bookman Old Style" pitchFamily="18" charset="0"/>
              </a:rPr>
              <a:t>Ex. Contour lines.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Common examples of 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isolines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are:</a:t>
            </a:r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>
                <a:latin typeface="Bookman Old Style" pitchFamily="18" charset="0"/>
              </a:rPr>
              <a:t>Isotherms – Same temperature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63763"/>
            <a:ext cx="60960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Common examples of 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isolines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are:</a:t>
            </a:r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dirty="0" smtClean="0">
                <a:latin typeface="Bookman Old Style" pitchFamily="18" charset="0"/>
              </a:rPr>
              <a:t>Isobars – Same (Bar) atmospheric pressure</a:t>
            </a:r>
          </a:p>
        </p:txBody>
      </p:sp>
      <p:pic>
        <p:nvPicPr>
          <p:cNvPr id="6148" name="Picture 5" descr="pressure_grad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63750"/>
            <a:ext cx="51816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Common examples of 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isolines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are:</a:t>
            </a:r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dirty="0" smtClean="0">
                <a:latin typeface="Bookman Old Style" pitchFamily="18" charset="0"/>
              </a:rPr>
              <a:t>Contour lines – Same elevation</a:t>
            </a:r>
            <a:endParaRPr lang="en-US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79481"/>
            <a:ext cx="600075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dirty="0" smtClean="0">
                <a:latin typeface="Bookman Old Style" pitchFamily="18" charset="0"/>
              </a:rPr>
              <a:t>Gradients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What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does it mean when 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isolines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 are closer together?</a:t>
            </a:r>
          </a:p>
          <a:p>
            <a:pPr marL="0" indent="0">
              <a:buNone/>
            </a:pPr>
            <a:r>
              <a:rPr lang="en-US" dirty="0" smtClean="0">
                <a:latin typeface="Bookman Old Style" pitchFamily="18" charset="0"/>
              </a:rPr>
              <a:t>The closer the </a:t>
            </a:r>
            <a:r>
              <a:rPr lang="en-US" dirty="0" err="1" smtClean="0">
                <a:latin typeface="Bookman Old Style" pitchFamily="18" charset="0"/>
              </a:rPr>
              <a:t>isoline</a:t>
            </a:r>
            <a:r>
              <a:rPr lang="en-US" dirty="0" smtClean="0">
                <a:latin typeface="Bookman Old Style" pitchFamily="18" charset="0"/>
              </a:rPr>
              <a:t> the faster the value changes,</a:t>
            </a:r>
          </a:p>
          <a:p>
            <a:pPr marL="0" indent="0">
              <a:buNone/>
            </a:pPr>
            <a:r>
              <a:rPr lang="en-US" dirty="0" smtClean="0">
                <a:latin typeface="Bookman Old Style" pitchFamily="18" charset="0"/>
              </a:rPr>
              <a:t>Ex. Steeper gradient.  </a:t>
            </a:r>
            <a:endParaRPr lang="en-US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10"/>
            <a:ext cx="8001000" cy="68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0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2636</TotalTime>
  <Words>237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Fields, Isolines, Gradients</vt:lpstr>
      <vt:lpstr>Fields</vt:lpstr>
      <vt:lpstr>Isolines</vt:lpstr>
      <vt:lpstr> Common examples of isolines are: </vt:lpstr>
      <vt:lpstr> Common examples of isolines are: </vt:lpstr>
      <vt:lpstr> Common examples of isolines are: </vt:lpstr>
      <vt:lpstr>Gradients</vt:lpstr>
      <vt:lpstr>PowerPoint Presentation</vt:lpstr>
      <vt:lpstr>PowerPoint Presentation</vt:lpstr>
      <vt:lpstr>PowerPoint Presentation</vt:lpstr>
      <vt:lpstr>PowerPoint Presentation</vt:lpstr>
      <vt:lpstr>How heat travels </vt:lpstr>
      <vt:lpstr>Heat Lab 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Fields, Isolines, Gradients and Topographic Maps</dc:title>
  <dc:creator>Owner</dc:creator>
  <cp:lastModifiedBy>Steven Papp</cp:lastModifiedBy>
  <cp:revision>125</cp:revision>
  <dcterms:created xsi:type="dcterms:W3CDTF">2011-10-12T23:39:18Z</dcterms:created>
  <dcterms:modified xsi:type="dcterms:W3CDTF">2018-10-19T11:32:42Z</dcterms:modified>
</cp:coreProperties>
</file>