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0"/>
  </p:notesMasterIdLst>
  <p:handoutMasterIdLst>
    <p:handoutMasterId r:id="rId4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2" r:id="rId36"/>
    <p:sldId id="288" r:id="rId37"/>
    <p:sldId id="289" r:id="rId38"/>
    <p:sldId id="290" r:id="rId39"/>
  </p:sldIdLst>
  <p:sldSz cx="9144000" cy="5143500" type="screen16x9"/>
  <p:notesSz cx="6858000" cy="9144000"/>
  <p:embeddedFontLst>
    <p:embeddedFont>
      <p:font typeface="Arial Black" pitchFamily="34" charset="0"/>
      <p:bold r:id="rId42"/>
    </p:embeddedFont>
    <p:embeddedFont>
      <p:font typeface="Tahoma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02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656F8-75D5-4AA2-B059-24F432A6566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3A7B6-C54A-494E-9165-D3E202DF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00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4757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385" cy="411479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172" y="685795"/>
            <a:ext cx="609627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2573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 rot="5400000">
            <a:off x="5514975" y="1400174"/>
            <a:ext cx="428624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1323975" y="-581024"/>
            <a:ext cx="428624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3028949" y="-1085850"/>
            <a:ext cx="308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03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62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03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62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40385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669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430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40385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669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430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685800" y="131445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Chapter 38:</a:t>
            </a:r>
            <a:b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The Digestive and Excretory Systems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1371600" y="3125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28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CONCEPTS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 Nutrition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 Structures and functions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 Enzymes used by the body</a:t>
            </a:r>
          </a:p>
        </p:txBody>
      </p:sp>
      <p:pic>
        <p:nvPicPr>
          <p:cNvPr id="131" name="Shape 131" descr="05-stoma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14300"/>
            <a:ext cx="205740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 descr="food_pyrami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171450"/>
            <a:ext cx="2005012" cy="1394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Epiglottis- </a:t>
            </a:r>
            <a:r>
              <a:rPr lang="en-US" dirty="0" smtClean="0">
                <a:solidFill>
                  <a:srgbClr val="FF0000"/>
                </a:solidFill>
              </a:rPr>
              <a:t>flap of tissue covering the trachea</a:t>
            </a:r>
            <a:r>
              <a:rPr lang="en-US" dirty="0" smtClean="0"/>
              <a:t>. Prevents coking.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81150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Organs: The Stomach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32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 thick-walled muscular sac that contains </a:t>
            </a:r>
            <a:r>
              <a:rPr lang="en" sz="24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enzymes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" sz="24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gastric juices</a:t>
            </a:r>
            <a:r>
              <a:rPr lang="en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(HCl).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6666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6322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1" i="0" u="sng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Mechanical digestion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---Solids are broken down into a thin, soupy liquid called </a:t>
            </a:r>
            <a:r>
              <a:rPr lang="en" sz="24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chyme</a:t>
            </a:r>
            <a:r>
              <a:rPr lang="en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6322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1" i="0" u="sng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Chemical Digestion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---The enzyme </a:t>
            </a:r>
            <a:r>
              <a:rPr lang="en" sz="24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Pepsin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breaks down </a:t>
            </a:r>
            <a:r>
              <a:rPr lang="en" sz="24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proteins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in the stomach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82296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 Stomach 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4732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000" b="1" u="sng">
                <a:solidFill>
                  <a:srgbClr val="FF0000"/>
                </a:solidFill>
              </a:rPr>
              <a:t>ULCERS</a:t>
            </a:r>
            <a:r>
              <a:rPr lang="en" sz="3000"/>
              <a:t>- sores on</a:t>
            </a:r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lining of the</a:t>
            </a:r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Stomach</a:t>
            </a:r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Intestine</a:t>
            </a:r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Or Esophagu</a:t>
            </a: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9" name="Shape 199" descr="A4stoma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71450"/>
            <a:ext cx="5160962" cy="481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Other Important Organs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1" i="0" u="sng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Liver</a:t>
            </a:r>
            <a:r>
              <a:rPr lang="en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" sz="32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Produces </a:t>
            </a:r>
            <a:r>
              <a:rPr lang="en" sz="3200" b="1" i="1" u="sng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bile</a:t>
            </a:r>
            <a:r>
              <a:rPr lang="en" sz="32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which </a:t>
            </a:r>
            <a:r>
              <a:rPr lang="en" sz="3200" b="0" i="1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breaks down fat</a:t>
            </a:r>
            <a:r>
              <a:rPr lang="en" sz="32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in the small intestine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1" i="0" u="sng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1" i="0" u="sng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Gall Bladder</a:t>
            </a:r>
            <a:r>
              <a:rPr lang="en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" sz="3200" b="1" i="1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Stores</a:t>
            </a:r>
            <a:r>
              <a:rPr lang="en" sz="32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bile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1" i="0" u="sng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1" i="0" u="sng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Pancreas</a:t>
            </a:r>
            <a:r>
              <a:rPr lang="en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" sz="32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Releases </a:t>
            </a:r>
            <a:r>
              <a:rPr lang="en" sz="3200" b="0" i="1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enzymes</a:t>
            </a:r>
            <a:r>
              <a:rPr lang="en" sz="32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into the small intestine</a:t>
            </a:r>
            <a:r>
              <a:rPr lang="en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212" name="Shape 212" descr="li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71450"/>
            <a:ext cx="4648199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 descr="A4panc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4312" y="1714500"/>
            <a:ext cx="3621086" cy="326469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5486400" y="628650"/>
            <a:ext cx="2743199" cy="277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Liver and Gallbladder</a:t>
            </a:r>
          </a:p>
        </p:txBody>
      </p:sp>
      <p:sp>
        <p:nvSpPr>
          <p:cNvPr id="215" name="Shape 215"/>
          <p:cNvSpPr/>
          <p:nvPr/>
        </p:nvSpPr>
        <p:spPr>
          <a:xfrm>
            <a:off x="5294312" y="1143000"/>
            <a:ext cx="2554286" cy="285750"/>
          </a:xfrm>
          <a:prstGeom prst="leftArrow">
            <a:avLst>
              <a:gd name="adj1" fmla="val 1611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Organs: Small Intestine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797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Coiled tube about 20 ft. long and 2.5 cm. in diameter.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833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973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1" i="1" u="sng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Most digestion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" sz="2400" b="1" i="1" u="sng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ALL nutrient absorption</a:t>
            </a:r>
            <a:r>
              <a:rPr lang="en" sz="2400" b="1" i="0" u="sng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is completed here.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833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973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Lined with millions of tiny “fingers” called </a:t>
            </a:r>
            <a:r>
              <a:rPr lang="en" sz="2400" b="1" i="1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villi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which </a:t>
            </a:r>
            <a:r>
              <a:rPr lang="en" sz="24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increase surface area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" sz="24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aide in absorption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of nutrients.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052" y="285750"/>
            <a:ext cx="4886325" cy="449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Small Intestinal Enzymes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32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Amylase, Maltase, Sucrase, Lactase</a:t>
            </a:r>
          </a:p>
          <a:p>
            <a:pPr marL="742950" marR="0" lvl="1" indent="-32258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Continued breakdown of starches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6666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6322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Trypsin, Peptidase</a:t>
            </a:r>
          </a:p>
          <a:p>
            <a:pPr marL="742950" marR="0" lvl="1" indent="-32258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Continued breakdown of proteins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6666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6322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Lipase</a:t>
            </a:r>
          </a:p>
          <a:p>
            <a:pPr marL="742950" marR="0" lvl="1" indent="-32258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Breakdown of fats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Organs: Large Intestine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Tube about 5 ft. long and 6 cm. in diameter…</a:t>
            </a:r>
            <a:r>
              <a:rPr lang="en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 digestion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occurs here!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833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97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Functions:</a:t>
            </a:r>
          </a:p>
          <a:p>
            <a:pPr marL="742950" marR="0" lvl="1" indent="-3390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■"/>
            </a:pPr>
            <a:r>
              <a:rPr lang="en" sz="2400" b="1" i="0" u="sng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Reabsorption of water</a:t>
            </a:r>
          </a:p>
          <a:p>
            <a:pPr marL="742950" marR="0" lvl="1" indent="-3390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Reabsorption of </a:t>
            </a:r>
            <a:r>
              <a:rPr lang="en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vitamins (K and B)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created by E. coli bacteria!</a:t>
            </a:r>
          </a:p>
          <a:p>
            <a:pPr marL="742950" marR="0" lvl="1" indent="-3390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■"/>
            </a:pPr>
            <a:r>
              <a:rPr lang="en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Elimination of feces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through the anus (stored in rectum)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247" name="Shape 247" descr="large_intest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71450"/>
            <a:ext cx="4717256" cy="48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What is Nutrition?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224025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1" i="0" u="sng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Definition</a:t>
            </a:r>
            <a:r>
              <a:rPr lang="en" sz="32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3200" b="0" i="1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The process by which organisms get food and break it down to use for their metabolism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nutrients that the body needs every day are: </a:t>
            </a:r>
            <a:r>
              <a:rPr lang="en" sz="32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water, fats, proteins, vitamins, and minerals.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5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Inside the Large Intestine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254" name="Shape 254" descr="ed0114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742950"/>
            <a:ext cx="7467600" cy="420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7724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5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Chapter 38 – Part 2:</a:t>
            </a:r>
            <a:br>
              <a:rPr lang="en" sz="5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" sz="5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Excretion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subTitle" idx="1"/>
          </p:nvPr>
        </p:nvSpPr>
        <p:spPr>
          <a:xfrm>
            <a:off x="1371600" y="308610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CONCEPTS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 Structures and Functions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 Importance to the Body</a:t>
            </a:r>
          </a:p>
        </p:txBody>
      </p:sp>
      <p:pic>
        <p:nvPicPr>
          <p:cNvPr id="261" name="Shape 261" descr="kidney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371600"/>
            <a:ext cx="2400300" cy="158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 descr="300px-Model_of_Sk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0" y="1428750"/>
            <a:ext cx="1971675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Excretion - Defined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Excretion: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process by which the </a:t>
            </a:r>
            <a:r>
              <a:rPr lang="en" sz="28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skin, lungs, and kidneys</a:t>
            </a: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28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remove metabolic wastes</a:t>
            </a: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and other excess substances from the body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Humans excrete: water, urea, salts, proteins, sugars, 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The Role of the Liver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liver not only produces bile, but has </a:t>
            </a:r>
            <a:r>
              <a:rPr lang="en" sz="32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two</a:t>
            </a: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other major functions: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1) </a:t>
            </a:r>
            <a:r>
              <a:rPr lang="en" sz="28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Detoxification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Usually of alcohol and drugs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2) </a:t>
            </a:r>
            <a:r>
              <a:rPr lang="en" sz="28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Formation of Urea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Amino acids from broken down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A Normal Liver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281" name="Shape 281" descr="LIVER0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00100"/>
            <a:ext cx="8534399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171450"/>
            <a:ext cx="8229600" cy="51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Cirrhosis of the Liver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288" name="Shape 288" descr="liver%20cirrhos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914400"/>
            <a:ext cx="7619999" cy="4080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The Urinary System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Kidneys:</a:t>
            </a: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Produce urine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Ureters:</a:t>
            </a: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Tubes that carry the urine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			down to the…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Bladder:  </a:t>
            </a: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Storage chamber for urine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Urethra:</a:t>
            </a: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Tube that urine travels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			through to exit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-304800" y="457200"/>
            <a:ext cx="41909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The Urinary System</a:t>
            </a:r>
            <a:r>
              <a:rPr lang="en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301" name="Shape 301" descr="kb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114300"/>
            <a:ext cx="5418136" cy="485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57200" y="17639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Kidney Function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kidney’s play an important role in </a:t>
            </a:r>
            <a:r>
              <a:rPr lang="en" sz="3200" b="1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maintaining homeostasis</a:t>
            </a:r>
            <a:r>
              <a:rPr lang="en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…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They regulate the blood’s: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Water Content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Volume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pH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Waste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1714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Kidney Structure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1226256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Two major parts: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outer region is the </a:t>
            </a:r>
            <a:r>
              <a:rPr lang="en" sz="2400" b="1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Cortex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inner region is the </a:t>
            </a:r>
            <a:r>
              <a:rPr lang="en" sz="2400" b="1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Medulla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None/>
            </a:pPr>
            <a:endParaRPr sz="28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" sz="2800" b="0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real</a:t>
            </a:r>
            <a:r>
              <a:rPr lang="en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work of the kidneys (the </a:t>
            </a:r>
            <a:r>
              <a:rPr lang="en" sz="2800" b="0" i="0" u="sng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filtering</a:t>
            </a:r>
            <a:r>
              <a:rPr lang="en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of blood) is done by structures called </a:t>
            </a:r>
            <a:r>
              <a:rPr lang="en" sz="2800" b="1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nephrons</a:t>
            </a:r>
            <a:r>
              <a:rPr lang="en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None/>
            </a:pPr>
            <a:endParaRPr sz="28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Each kidney has about </a:t>
            </a:r>
            <a:r>
              <a:rPr lang="en" sz="2800" b="1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1.25 million!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None/>
            </a:pPr>
            <a:endParaRPr sz="28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4" name="Shape 314" descr="es_18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1200150"/>
            <a:ext cx="1428749" cy="1414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Vitamins and Minerals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lang="en" sz="28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Vitamins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8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Organic</a:t>
            </a: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molecules that help regulate body processes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Can be </a:t>
            </a:r>
            <a:r>
              <a:rPr lang="en" sz="28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fat </a:t>
            </a: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soluble (A,D,E,K) or</a:t>
            </a:r>
            <a:r>
              <a:rPr lang="en" sz="28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water soluble</a:t>
            </a: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(rest)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None/>
            </a:pPr>
            <a:endParaRPr sz="2800" b="1" i="0" u="sng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797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Minerals</a:t>
            </a:r>
          </a:p>
          <a:p>
            <a:pPr marL="742950" marR="0" lvl="1" indent="-3225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■"/>
            </a:pPr>
            <a:r>
              <a:rPr lang="en" sz="24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Inorganic</a:t>
            </a: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nutrients that the body needs, usually in </a:t>
            </a:r>
            <a:r>
              <a:rPr lang="en" sz="24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small amounts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-152400" y="0"/>
            <a:ext cx="3962399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4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Structure of the Kidney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321" name="Shape 321" descr="goodkidn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85800"/>
            <a:ext cx="5426074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The Nephron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304800" y="971550"/>
            <a:ext cx="3200399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2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nephron is composed of a group of capillaries called the </a:t>
            </a:r>
            <a:r>
              <a:rPr lang="en" sz="2400" b="1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Glomerulus</a:t>
            </a:r>
            <a:r>
              <a:rPr lang="en" sz="2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surrounded by the </a:t>
            </a:r>
            <a:r>
              <a:rPr lang="en" sz="2400" b="1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Bowman’s capsule</a:t>
            </a:r>
            <a:r>
              <a:rPr lang="en" sz="2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8" name="Shape 328" descr="nephr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1145381"/>
            <a:ext cx="3886200" cy="3869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Glomerulus/Bowman’s capsule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335" name="Shape 335" descr="glomerulus_web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71550"/>
            <a:ext cx="8305799" cy="4031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The Nephron, con’t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5562600" y="1169106"/>
            <a:ext cx="3200399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Wastes are filtered through the glomerulus into the Bowman’s capsule, down the </a:t>
            </a:r>
            <a:r>
              <a:rPr lang="en" sz="2800" b="1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loop of  Henle, </a:t>
            </a:r>
            <a:r>
              <a:rPr lang="en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and eventually out of the kidney…</a:t>
            </a:r>
          </a:p>
        </p:txBody>
      </p:sp>
      <p:pic>
        <p:nvPicPr>
          <p:cNvPr id="342" name="Shape 342" descr="nephr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143000"/>
            <a:ext cx="3886200" cy="3869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if the Kidneys don’t function properly!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45" y="1428750"/>
            <a:ext cx="5089147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The Role of the Lungs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5334000" y="1485900"/>
            <a:ext cx="3352799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Considered excretory organs because they </a:t>
            </a:r>
            <a:r>
              <a:rPr lang="en" sz="32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remove</a:t>
            </a: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32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carbon dioxide</a:t>
            </a: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32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and</a:t>
            </a:r>
            <a:r>
              <a:rPr lang="en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3200" b="1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water </a:t>
            </a: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from the body…</a:t>
            </a:r>
          </a:p>
        </p:txBody>
      </p:sp>
      <p:pic>
        <p:nvPicPr>
          <p:cNvPr id="349" name="Shape 349" descr="lungs_fro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57300"/>
            <a:ext cx="4476749" cy="375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The Role of the Skin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457200" y="15430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skin has two layers that contain: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Sweat and oil glands, hair, blood vessels, and fatty tissue…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Functions include: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Protection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</a:pP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Excretion of </a:t>
            </a:r>
            <a:r>
              <a:rPr lang="en" sz="28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" sz="28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urea</a:t>
            </a: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" sz="28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salts</a:t>
            </a:r>
            <a:r>
              <a:rPr lang="en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and </a:t>
            </a:r>
            <a:r>
              <a:rPr lang="en" sz="28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362" name="Shape 362" descr="crossse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85750"/>
            <a:ext cx="8686800" cy="457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The Human Diet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" sz="32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average human</a:t>
            </a: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should ingest about </a:t>
            </a:r>
            <a:r>
              <a:rPr lang="en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2,000 Calories/day</a:t>
            </a: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 This is less than you may think…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6666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632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Age, sex, lifestyle, weight,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and body condition all affect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daily Caloric needs.</a:t>
            </a:r>
          </a:p>
        </p:txBody>
      </p:sp>
      <p:pic>
        <p:nvPicPr>
          <p:cNvPr id="151" name="Shape 151" descr="Active%20Warm-up%20II_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4650" y="2628900"/>
            <a:ext cx="2181224" cy="236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The Food Pyramid</a:t>
            </a:r>
            <a:r>
              <a:rPr lang="en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158" name="Shape 158" descr="food_pyrami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857250"/>
            <a:ext cx="5943599" cy="413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165" name="Shape 165" descr="illu_dige_tra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85750"/>
            <a:ext cx="8458200" cy="456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Organs: The Mouth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3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Breakdown of food </a:t>
            </a:r>
            <a:r>
              <a:rPr lang="en" sz="2400" b="0" i="1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begins</a:t>
            </a:r>
            <a:r>
              <a:rPr lang="en" sz="24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2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 the mouth.</a:t>
            </a:r>
          </a:p>
          <a:p>
            <a:pPr marL="342900" marR="0" lvl="0" indent="-3632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Teeth </a:t>
            </a:r>
            <a:r>
              <a:rPr lang="en" sz="24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increase surface area of food</a:t>
            </a:r>
          </a:p>
          <a:p>
            <a:pPr marL="342900" marR="0" lvl="0" indent="-3632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Starches are broken down by an enzyme called </a:t>
            </a:r>
            <a:r>
              <a:rPr lang="en" sz="2400" b="1" i="1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salivary amylase</a:t>
            </a:r>
            <a:r>
              <a:rPr lang="en" sz="2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pic>
        <p:nvPicPr>
          <p:cNvPr id="172" name="Shape 172" descr="mou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3543300"/>
            <a:ext cx="2819400" cy="138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A4mout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3150150"/>
            <a:ext cx="2044800" cy="18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Organs: The Esophagus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3906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" sz="32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tube that connects the mouth to the stomach </a:t>
            </a:r>
            <a:r>
              <a:rPr lang="en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and also begins the process of </a:t>
            </a:r>
            <a:r>
              <a:rPr lang="en" sz="3200" b="1" i="1" u="sng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peristalsis</a:t>
            </a:r>
            <a:r>
              <a:rPr lang="en" sz="3200" b="1" i="0" u="sng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" sz="3200" b="1" i="0" u="sng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Peristalsis</a:t>
            </a:r>
            <a:r>
              <a:rPr lang="en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 	</a:t>
            </a:r>
            <a:r>
              <a:rPr lang="en" sz="32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The movement of food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32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	down the digestive tract by waves of muscle contractions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Peristalsis</a:t>
            </a:r>
            <a:r>
              <a:rPr lang="en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/>
              <a:t>Muscle Contractions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/>
              <a:t>That push food from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/>
              <a:t>Mouth to stomach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/>
              <a:t>Involuntary movement</a:t>
            </a:r>
            <a:r>
              <a:rPr lang="en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186" name="Shape 186" descr="peristals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7124" y="272850"/>
            <a:ext cx="4261500" cy="45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748</Words>
  <Application>Microsoft Office PowerPoint</Application>
  <PresentationFormat>On-screen Show (16:9)</PresentationFormat>
  <Paragraphs>156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Noto Sans Symbols</vt:lpstr>
      <vt:lpstr>Arial Black</vt:lpstr>
      <vt:lpstr>Tahoma</vt:lpstr>
      <vt:lpstr>simple-light-2</vt:lpstr>
      <vt:lpstr>Textured</vt:lpstr>
      <vt:lpstr>Chapter 38: The Digestive and Excretory Systems</vt:lpstr>
      <vt:lpstr>What is Nutrition?</vt:lpstr>
      <vt:lpstr>Vitamins and Minerals</vt:lpstr>
      <vt:lpstr>The Human Diet</vt:lpstr>
      <vt:lpstr>The Food Pyramid </vt:lpstr>
      <vt:lpstr> </vt:lpstr>
      <vt:lpstr>Organs: The Mouth</vt:lpstr>
      <vt:lpstr>Organs: The Esophagus</vt:lpstr>
      <vt:lpstr>Peristalsis </vt:lpstr>
      <vt:lpstr>Epiglottis- flap of tissue covering the trachea. Prevents coking.</vt:lpstr>
      <vt:lpstr>Organs: The Stomach</vt:lpstr>
      <vt:lpstr>The Stomach </vt:lpstr>
      <vt:lpstr>Other Important Organs</vt:lpstr>
      <vt:lpstr> </vt:lpstr>
      <vt:lpstr>Organs: Small Intestine</vt:lpstr>
      <vt:lpstr> </vt:lpstr>
      <vt:lpstr>Small Intestinal Enzymes</vt:lpstr>
      <vt:lpstr>Organs: Large Intestine</vt:lpstr>
      <vt:lpstr> </vt:lpstr>
      <vt:lpstr>Inside the Large Intestine</vt:lpstr>
      <vt:lpstr>Chapter 38 – Part 2: Excretion</vt:lpstr>
      <vt:lpstr>Excretion - Defined</vt:lpstr>
      <vt:lpstr>The Role of the Liver</vt:lpstr>
      <vt:lpstr> A Normal Liver</vt:lpstr>
      <vt:lpstr>Cirrhosis of the Liver</vt:lpstr>
      <vt:lpstr>The Urinary System</vt:lpstr>
      <vt:lpstr>The Urinary System </vt:lpstr>
      <vt:lpstr>Kidney Function</vt:lpstr>
      <vt:lpstr>Kidney Structure</vt:lpstr>
      <vt:lpstr> Structure of the Kidney</vt:lpstr>
      <vt:lpstr>The Nephron</vt:lpstr>
      <vt:lpstr> Glomerulus/Bowman’s capsule</vt:lpstr>
      <vt:lpstr>The Nephron, con’t</vt:lpstr>
      <vt:lpstr>What if the Kidneys don’t function properly!</vt:lpstr>
      <vt:lpstr>The Role of the Lungs</vt:lpstr>
      <vt:lpstr>The Role of the Skin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38: The Digestive and Excretory Systems</dc:title>
  <dc:creator>Kaila Hastings</dc:creator>
  <cp:lastModifiedBy>Kaila Hastings</cp:lastModifiedBy>
  <cp:revision>12</cp:revision>
  <cp:lastPrinted>2017-01-18T14:37:13Z</cp:lastPrinted>
  <dcterms:modified xsi:type="dcterms:W3CDTF">2018-01-29T21:02:14Z</dcterms:modified>
</cp:coreProperties>
</file>