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8" r:id="rId1"/>
  </p:sldMasterIdLst>
  <p:notesMasterIdLst>
    <p:notesMasterId r:id="rId59"/>
  </p:notesMasterIdLst>
  <p:handoutMasterIdLst>
    <p:handoutMasterId r:id="rId60"/>
  </p:handoutMasterIdLst>
  <p:sldIdLst>
    <p:sldId id="256" r:id="rId2"/>
    <p:sldId id="289" r:id="rId3"/>
    <p:sldId id="290" r:id="rId4"/>
    <p:sldId id="302" r:id="rId5"/>
    <p:sldId id="257" r:id="rId6"/>
    <p:sldId id="293" r:id="rId7"/>
    <p:sldId id="258" r:id="rId8"/>
    <p:sldId id="291" r:id="rId9"/>
    <p:sldId id="318" r:id="rId10"/>
    <p:sldId id="259" r:id="rId11"/>
    <p:sldId id="292" r:id="rId12"/>
    <p:sldId id="260" r:id="rId13"/>
    <p:sldId id="308" r:id="rId14"/>
    <p:sldId id="319" r:id="rId15"/>
    <p:sldId id="320" r:id="rId16"/>
    <p:sldId id="294" r:id="rId17"/>
    <p:sldId id="317" r:id="rId18"/>
    <p:sldId id="261" r:id="rId19"/>
    <p:sldId id="307" r:id="rId20"/>
    <p:sldId id="263" r:id="rId21"/>
    <p:sldId id="311" r:id="rId22"/>
    <p:sldId id="295" r:id="rId23"/>
    <p:sldId id="264" r:id="rId24"/>
    <p:sldId id="296" r:id="rId25"/>
    <p:sldId id="304" r:id="rId26"/>
    <p:sldId id="305" r:id="rId27"/>
    <p:sldId id="306" r:id="rId28"/>
    <p:sldId id="265" r:id="rId29"/>
    <p:sldId id="266" r:id="rId30"/>
    <p:sldId id="267" r:id="rId31"/>
    <p:sldId id="313" r:id="rId32"/>
    <p:sldId id="268" r:id="rId33"/>
    <p:sldId id="269" r:id="rId34"/>
    <p:sldId id="270" r:id="rId35"/>
    <p:sldId id="312" r:id="rId36"/>
    <p:sldId id="303" r:id="rId37"/>
    <p:sldId id="271" r:id="rId38"/>
    <p:sldId id="272" r:id="rId39"/>
    <p:sldId id="273" r:id="rId40"/>
    <p:sldId id="275" r:id="rId41"/>
    <p:sldId id="276" r:id="rId42"/>
    <p:sldId id="277" r:id="rId43"/>
    <p:sldId id="297" r:id="rId44"/>
    <p:sldId id="278" r:id="rId45"/>
    <p:sldId id="314" r:id="rId46"/>
    <p:sldId id="315" r:id="rId47"/>
    <p:sldId id="279" r:id="rId48"/>
    <p:sldId id="310" r:id="rId49"/>
    <p:sldId id="281" r:id="rId50"/>
    <p:sldId id="282" r:id="rId51"/>
    <p:sldId id="316" r:id="rId52"/>
    <p:sldId id="283" r:id="rId53"/>
    <p:sldId id="286" r:id="rId54"/>
    <p:sldId id="287" r:id="rId55"/>
    <p:sldId id="299" r:id="rId56"/>
    <p:sldId id="284" r:id="rId57"/>
    <p:sldId id="298" r:id="rId5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0" autoAdjust="0"/>
    <p:restoredTop sz="94660"/>
  </p:normalViewPr>
  <p:slideViewPr>
    <p:cSldViewPr snapToGrid="0" snapToObjects="1">
      <p:cViewPr varScale="1">
        <p:scale>
          <a:sx n="97" d="100"/>
          <a:sy n="97" d="100"/>
        </p:scale>
        <p:origin x="-102"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980EFA-EEE6-4698-A17D-510E8E78740F}" type="datetimeFigureOut">
              <a:rPr lang="en-US" smtClean="0"/>
              <a:t>3/11/2019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6136D61-940C-4386-8856-756B67D8AB2D}" type="slidenum">
              <a:rPr lang="en-US" smtClean="0"/>
              <a:t>‹#›</a:t>
            </a:fld>
            <a:endParaRPr lang="en-US"/>
          </a:p>
        </p:txBody>
      </p:sp>
    </p:spTree>
    <p:extLst>
      <p:ext uri="{BB962C8B-B14F-4D97-AF65-F5344CB8AC3E}">
        <p14:creationId xmlns:p14="http://schemas.microsoft.com/office/powerpoint/2010/main" val="1999573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C537C42-4B38-9D4A-B396-5DE706F0E4D7}" type="datetimeFigureOut">
              <a:rPr lang="en-US" smtClean="0"/>
              <a:pPr/>
              <a:t>3/11/2019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9BFF98-2090-3F49-B0BF-46A53EADC0B9}" type="slidenum">
              <a:rPr lang="en-US" smtClean="0"/>
              <a:pPr/>
              <a:t>‹#›</a:t>
            </a:fld>
            <a:endParaRPr lang="en-US"/>
          </a:p>
        </p:txBody>
      </p:sp>
    </p:spTree>
    <p:extLst>
      <p:ext uri="{BB962C8B-B14F-4D97-AF65-F5344CB8AC3E}">
        <p14:creationId xmlns:p14="http://schemas.microsoft.com/office/powerpoint/2010/main" val="1810230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9BFF98-2090-3F49-B0BF-46A53EADC0B9}" type="slidenum">
              <a:rPr lang="en-US" smtClean="0"/>
              <a:pPr/>
              <a:t>49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E74FD48-1039-AE43-816C-6166B6739F6E}" type="datetimeFigureOut">
              <a:rPr lang="en-US" smtClean="0"/>
              <a:pPr/>
              <a:t>3/11/2019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B5B9D42-A0F5-654C-94EC-C1C93175688D}"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74FD48-1039-AE43-816C-6166B6739F6E}"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B9D42-A0F5-654C-94EC-C1C9317568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74FD48-1039-AE43-816C-6166B6739F6E}"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B9D42-A0F5-654C-94EC-C1C93175688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E74FD48-1039-AE43-816C-6166B6739F6E}" type="datetimeFigureOut">
              <a:rPr lang="en-US" smtClean="0"/>
              <a:pPr/>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5B9D42-A0F5-654C-94EC-C1C93175688D}"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E74FD48-1039-AE43-816C-6166B6739F6E}" type="datetimeFigureOut">
              <a:rPr lang="en-US" smtClean="0"/>
              <a:pPr/>
              <a:t>3/11/2019</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B5B9D42-A0F5-654C-94EC-C1C93175688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E74FD48-1039-AE43-816C-6166B6739F6E}" type="datetimeFigureOut">
              <a:rPr lang="en-US" smtClean="0"/>
              <a:pPr/>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B9D42-A0F5-654C-94EC-C1C93175688D}"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E74FD48-1039-AE43-816C-6166B6739F6E}" type="datetimeFigureOut">
              <a:rPr lang="en-US" smtClean="0"/>
              <a:pPr/>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5B9D42-A0F5-654C-94EC-C1C93175688D}"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E74FD48-1039-AE43-816C-6166B6739F6E}" type="datetimeFigureOut">
              <a:rPr lang="en-US" smtClean="0"/>
              <a:pPr/>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5B9D42-A0F5-654C-94EC-C1C9317568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4FD48-1039-AE43-816C-6166B6739F6E}" type="datetimeFigureOut">
              <a:rPr lang="en-US" smtClean="0"/>
              <a:pPr/>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5B9D42-A0F5-654C-94EC-C1C9317568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E74FD48-1039-AE43-816C-6166B6739F6E}" type="datetimeFigureOut">
              <a:rPr lang="en-US" smtClean="0"/>
              <a:pPr/>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5B9D42-A0F5-654C-94EC-C1C93175688D}"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E74FD48-1039-AE43-816C-6166B6739F6E}" type="datetimeFigureOut">
              <a:rPr lang="en-US" smtClean="0"/>
              <a:pPr/>
              <a:t>3/11/2019</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2B5B9D42-A0F5-654C-94EC-C1C93175688D}"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E74FD48-1039-AE43-816C-6166B6739F6E}" type="datetimeFigureOut">
              <a:rPr lang="en-US" smtClean="0"/>
              <a:pPr/>
              <a:t>3/11/2019</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B5B9D42-A0F5-654C-94EC-C1C93175688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52cez4o_SAhUB3CYKHWOFANIQjRwIBw&amp;url=http://slideplayer.com/slide/4042071/&amp;bvm=bv.146786187,d.amc&amp;psig=AFQjCNEEDA2fsS1MzdcsZE73iK-nKY0AvA&amp;ust=1487167311010360"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a9Yqkqv7RAhVHxoMKHZqvCTkQjRwIBw&amp;url=http://marketbusinessnews.com/financial-glossary/fascism-definition-meaning/&amp;bvm=bv.146094739,d.cGc&amp;psig=AFQjCNGaG6iKd5kY6lNC4q2UVTBGfv5YOw&amp;ust=1486568657437601" TargetMode="External"/><Relationship Id="rId5" Type="http://schemas.openxmlformats.org/officeDocument/2006/relationships/image" Target="../media/image30.jpeg"/><Relationship Id="rId4" Type="http://schemas.openxmlformats.org/officeDocument/2006/relationships/hyperlink" Target="https://www.google.com/url?sa=i&amp;rct=j&amp;q=&amp;esrc=s&amp;source=images&amp;cd=&amp;cad=rja&amp;uact=8&amp;ved=0ahUKEwiDk7Saqv7RAhWO0YMKHd3YAlgQjRwIBw&amp;url=https://www.shutterstock.com/search/fascism&amp;bvm=bv.146094739,d.cGc&amp;psig=AFQjCNGaG6iKd5kY6lNC4q2UVTBGfv5YOw&amp;ust=148656865743760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jpeg"/><Relationship Id="rId7" Type="http://schemas.openxmlformats.org/officeDocument/2006/relationships/hyperlink" Target="http://www.google.com/url?sa=i&amp;rct=j&amp;q=&amp;esrc=s&amp;source=images&amp;cd=&amp;cad=rja&amp;uact=8&amp;ved=0ahUKEwixy4u2qP7RAhVi7YMKHVVKAUkQjRwIBw&amp;url=http://slideplayer.com/slide/6377274/&amp;bvm=bv.146094739,d.cGc&amp;psig=AFQjCNG_47lVok4drA-9RA0cRxgf4YW3wA&amp;ust=1486568076507017" TargetMode="External"/><Relationship Id="rId2" Type="http://schemas.openxmlformats.org/officeDocument/2006/relationships/hyperlink" Target="http://www.google.com/url?sa=i&amp;rct=j&amp;q=&amp;esrc=s&amp;source=images&amp;cd=&amp;cad=rja&amp;uact=8&amp;ved=0ahUKEwjZv__7p_7RAhUrxYMKHazSBzUQjRwIBw&amp;url=http://www.slideshare.net/davidwilliamphillips/the-triumph-of-fascism&amp;bvm=bv.146094739,d.cGc&amp;psig=AFQjCNG_47lVok4drA-9RA0cRxgf4YW3wA&amp;ust=1486568076507017" TargetMode="External"/><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i28-6oqP7RAhVH5YMKHR-ODiQQjRwIBw&amp;url=https://www.theguardian.com/books/2014/may/04/target-italy-review-britains-secret-role-mussolini-roderick-bailey&amp;bvm=bv.146094739,d.cGc&amp;psig=AFQjCNG_47lVok4drA-9RA0cRxgf4YW3wA&amp;ust=1486568076507017" TargetMode="External"/><Relationship Id="rId5" Type="http://schemas.openxmlformats.org/officeDocument/2006/relationships/image" Target="../media/image33.jpeg"/><Relationship Id="rId10" Type="http://schemas.openxmlformats.org/officeDocument/2006/relationships/image" Target="../media/image35.jpeg"/><Relationship Id="rId4" Type="http://schemas.openxmlformats.org/officeDocument/2006/relationships/hyperlink" Target="http://www.google.com/url?sa=i&amp;rct=j&amp;q=&amp;esrc=s&amp;source=images&amp;cd=&amp;cad=rja&amp;uact=8&amp;ved=0ahUKEwin-pCNqP7RAhUr04MKHWHxAlEQjRwIBw&amp;url=http://slideplayer.com/slide/3582952/&amp;bvm=bv.146094739,d.cGc&amp;psig=AFQjCNG_47lVok4drA-9RA0cRxgf4YW3wA&amp;ust=1486568076507017" TargetMode="External"/><Relationship Id="rId9" Type="http://schemas.openxmlformats.org/officeDocument/2006/relationships/hyperlink" Target="http://www.google.com/url?sa=i&amp;rct=j&amp;q=&amp;esrc=s&amp;source=images&amp;cd=&amp;cad=rja&amp;uact=8&amp;ved=0ahUKEwj42sXrqP7RAhUj5oMKHbPACmwQjRwIBw&amp;url=http://xenohistorian.faithweb.com/europe/eu15.html&amp;bvm=bv.146094739,d.cGc&amp;psig=AFQjCNEd7zp01kWJonuL2kW1Fpc5LWkKrw&amp;ust=14865682955288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n5Zvpqv7RAhVM1oMKHcHzAhsQjRwIBw&amp;url=http://slideplayer.com/slide/3582505/&amp;bvm=bv.146094739,d.cGc&amp;psig=AFQjCNFTWNgiVrigdGlTGem1HzqYbC3Ttg&amp;ust=1486568863068699" TargetMode="External"/><Relationship Id="rId5" Type="http://schemas.openxmlformats.org/officeDocument/2006/relationships/image" Target="../media/image38.jpeg"/><Relationship Id="rId4" Type="http://schemas.openxmlformats.org/officeDocument/2006/relationships/hyperlink" Target="http://www.google.com/url?sa=i&amp;rct=j&amp;q=&amp;esrc=s&amp;source=images&amp;cd=&amp;cad=rja&amp;uact=8&amp;ved=0ahUKEwjboK7eqv7RAhUH8IMKHaDCBVMQjRwIBw&amp;url=http://www.debate.org/opinions/was-benito-mussolini-a-good-leader-for-italy&amp;bvm=bv.146094739,d.cGc&amp;psig=AFQjCNFTWNgiVrigdGlTGem1HzqYbC3Ttg&amp;ust=1486568863068699"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s://www.google.com/url?sa=i&amp;rct=j&amp;q=&amp;esrc=s&amp;source=images&amp;cd=&amp;cad=rja&amp;uact=8&amp;ved=2ahUKEwi87-bAgeHgAhVoh-AKHRVsCHUQjRx6BAgBEAU&amp;url=https://twitter.com/historychappy/status/827380869522288640&amp;psig=AOvVaw2ZDQ7ZdDb1YVWUVS43emCu&amp;ust=1551532055581922" TargetMode="External"/><Relationship Id="rId1" Type="http://schemas.openxmlformats.org/officeDocument/2006/relationships/slideLayout" Target="../slideLayouts/slideLayout7.xml"/><Relationship Id="rId6" Type="http://schemas.openxmlformats.org/officeDocument/2006/relationships/hyperlink" Target="https://www.bookdepository.com/Mein-Kampf-Official-Nazi-Translation-Adolf-Hitler/9780977476091" TargetMode="External"/><Relationship Id="rId5" Type="http://schemas.openxmlformats.org/officeDocument/2006/relationships/image" Target="../media/image42.jpeg"/><Relationship Id="rId4" Type="http://schemas.openxmlformats.org/officeDocument/2006/relationships/hyperlink" Target="https://www.google.com/url?sa=i&amp;rct=j&amp;q=&amp;esrc=s&amp;source=images&amp;cd=&amp;cad=rja&amp;uact=8&amp;ved=2ahUKEwjYlJfPgeHgAhWBg-AKHYH4AJYQjRx6BAgBEAU&amp;url=https://www.harringtonbooks.co.uk/pages/books/51231/adolf-hitler/mein-kampf&amp;psig=AOvVaw2ZDQ7ZdDb1YVWUVS43emCu&amp;ust=155153205558192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google.com/url?sa=i&amp;rct=j&amp;q=&amp;esrc=s&amp;source=images&amp;cd=&amp;cad=rja&amp;uact=8&amp;ved=2ahUKEwib0tnVgeHgAhWMNd8KHevYDM4QjRx6BAgBEAU&amp;url=https://twitter.com/historychappy/status/827380869522288640&amp;psig=AOvVaw2ZDQ7ZdDb1YVWUVS43emCu&amp;ust=1551532055581922"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y_O3yoZLSAhUE7iYKHZboCm0QjRwIBw&amp;url=http://www.slideshare.net/jimmypan333/effects-of-nazi-propaganda-2014&amp;bvm=bv.147134024,bs.2,d.amc&amp;psig=AFQjCNGn4Uk5nTgzqC4obNliZmB2IQQ1bw&amp;ust=1487252855328318" TargetMode="External"/><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hyperlink" Target="http://slideplayer.com/slide/10442131/"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ipqcKZrP7RAhUk6YMKHVS9BnQQjRwIBw&amp;url=http://slideplayer.com/slide/4892761/&amp;bvm=bv.146094739,d.cGc&amp;psig=AFQjCNF20YCz-X3vcub-Mgq0e95BrqPA2w&amp;ust=1486569065909237" TargetMode="External"/><Relationship Id="rId11" Type="http://schemas.openxmlformats.org/officeDocument/2006/relationships/image" Target="../media/image50.jpeg"/><Relationship Id="rId5" Type="http://schemas.openxmlformats.org/officeDocument/2006/relationships/image" Target="../media/image46.jpeg"/><Relationship Id="rId10" Type="http://schemas.openxmlformats.org/officeDocument/2006/relationships/image" Target="../media/image49.jpeg"/><Relationship Id="rId4" Type="http://schemas.openxmlformats.org/officeDocument/2006/relationships/hyperlink" Target="https://www.google.com/url?sa=i&amp;rct=j&amp;q=&amp;esrc=s&amp;source=images&amp;cd=&amp;cad=rja&amp;uact=8&amp;ved=0ahUKEwizkemMrP7RAhUI34MKHZpGCp0QjRwIBw&amp;url=https://www.emaze.com/@ACWTOWFC/Hitler&amp;bvm=bv.146094739,d.cGc&amp;psig=AFQjCNF20YCz-X3vcub-Mgq0e95BrqPA2w&amp;ust=1486569065909237" TargetMode="External"/><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DsYSmq_7RAhVj2IMKHX3yBz0QjRwIBw&amp;url=http://honestreporting.com/did-sky-news-presenter-justify-anti-semitism/&amp;bvm=bv.146094739,d.cGc&amp;psig=AFQjCNFw3TDXF6W1civ5xkdyWuPHsI5-6w&amp;ust=1486568974379749" TargetMode="External"/><Relationship Id="rId5" Type="http://schemas.openxmlformats.org/officeDocument/2006/relationships/image" Target="../media/image57.jpeg"/><Relationship Id="rId4" Type="http://schemas.openxmlformats.org/officeDocument/2006/relationships/hyperlink" Target="https://www.google.com/url?sa=i&amp;rct=j&amp;q=&amp;esrc=s&amp;source=images&amp;cd=&amp;cad=rja&amp;uact=8&amp;ved=0ahUKEwiD5b6bq_7RAhVE0YMKHTblBLMQjRwIBw&amp;url=https://magic.piktochart.com/output/13410502-anti-semitism-conflict-copy&amp;bvm=bv.146094739,d.cGc&amp;psig=AFQjCNFw3TDXF6W1civ5xkdyWuPHsI5-6w&amp;ust=1486568974379749"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n.wikipedia.org/wiki/Indian_subcontinent" TargetMode="External"/><Relationship Id="rId7" Type="http://schemas.openxmlformats.org/officeDocument/2006/relationships/hyperlink" Target="https://en.wikipedia.org/wiki/File:National_Socialist_swastika.svg" TargetMode="External"/><Relationship Id="rId12" Type="http://schemas.openxmlformats.org/officeDocument/2006/relationships/image" Target="../media/image65.jpeg"/><Relationship Id="rId2" Type="http://schemas.openxmlformats.org/officeDocument/2006/relationships/hyperlink" Target="https://en.wikipedia.org/wiki/Symbol" TargetMode="Externa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hyperlink" Target="https://en.wikipedia.org/wiki/File:HinduSwastika.svg" TargetMode="External"/><Relationship Id="rId10" Type="http://schemas.openxmlformats.org/officeDocument/2006/relationships/image" Target="../media/image63.jpeg"/><Relationship Id="rId4" Type="http://schemas.openxmlformats.org/officeDocument/2006/relationships/hyperlink" Target="https://en.wikipedia.org/wiki/Cross" TargetMode="External"/><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88revoKbSAhVI4CYKHcojDs8QjRwIBw&amp;url=http://www.democraticunderground.com/discuss/duboard.php?az=view_all&amp;address=104x3963731&amp;psig=AFQjCNGkNYflvfeoIDhP_VLL1S78nxnHfQ&amp;ust=1487940405538176" TargetMode="External"/><Relationship Id="rId3" Type="http://schemas.openxmlformats.org/officeDocument/2006/relationships/image" Target="../media/image70.jpeg"/><Relationship Id="rId7" Type="http://schemas.openxmlformats.org/officeDocument/2006/relationships/image" Target="../media/image72.jpeg"/><Relationship Id="rId2" Type="http://schemas.openxmlformats.org/officeDocument/2006/relationships/hyperlink" Target="http://www.google.com/url?sa=i&amp;rct=j&amp;q=&amp;esrc=s&amp;source=images&amp;cd=&amp;cad=rja&amp;uact=8&amp;ved=0ahUKEwjt0eWMoKbSAhUFwiYKHVG2AJ0QjRwIBw&amp;url=http://www.rarenewspapers.com/view/560838&amp;psig=AFQjCNGkNYflvfeoIDhP_VLL1S78nxnHfQ&amp;ust=1487940405538176"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3op-doKbSAhVIVyYKHRWuDYoQjRwIBw&amp;url=http://spartacus-educational.com/GERnight.htm&amp;psig=AFQjCNGkNYflvfeoIDhP_VLL1S78nxnHfQ&amp;ust=1487940405538176" TargetMode="External"/><Relationship Id="rId11" Type="http://schemas.openxmlformats.org/officeDocument/2006/relationships/image" Target="../media/image74.jpeg"/><Relationship Id="rId5" Type="http://schemas.openxmlformats.org/officeDocument/2006/relationships/image" Target="../media/image71.jpeg"/><Relationship Id="rId10" Type="http://schemas.openxmlformats.org/officeDocument/2006/relationships/hyperlink" Target="http://www.google.com/url?sa=i&amp;rct=j&amp;q=&amp;esrc=s&amp;source=images&amp;cd=&amp;cad=rja&amp;uact=8&amp;ved=0ahUKEwiZob2SoabSAhWBOiYKHZ-4A1wQjRwIBw&amp;url=http://www.slideshare.net/Halligan/weimar-and-nazi-germany&amp;psig=AFQjCNGkNYflvfeoIDhP_VLL1S78nxnHfQ&amp;ust=1487940405538176" TargetMode="External"/><Relationship Id="rId4" Type="http://schemas.openxmlformats.org/officeDocument/2006/relationships/hyperlink" Target="http://www.google.com/url?sa=i&amp;rct=j&amp;q=&amp;esrc=s&amp;source=images&amp;cd=&amp;cad=rja&amp;uact=8&amp;ved=0ahUKEwik99OToKbSAhUJfiYKHSM-DOoQjRwIBw&amp;url=http://www.uwgbcommons.org/archives/29279&amp;psig=AFQjCNGkNYflvfeoIDhP_VLL1S78nxnHfQ&amp;ust=1487940405538176" TargetMode="External"/><Relationship Id="rId9" Type="http://schemas.openxmlformats.org/officeDocument/2006/relationships/image" Target="../media/image73.jpeg"/></Relationships>
</file>

<file path=ppt/slides/_rels/slide22.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H6tj12IXSAhVDJiYKHVtqDHAQjRwIBw&amp;url=http://israelforever.org/interact/blog/kristallnacht_the_glass_is_still_breaking/&amp;psig=AFQjCNEbiXNpxYgTkBNK7WQhGGAJu2qKLg&amp;ust=1486821703912583" TargetMode="External"/><Relationship Id="rId13"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7.jpeg"/><Relationship Id="rId12" Type="http://schemas.openxmlformats.org/officeDocument/2006/relationships/hyperlink" Target="https://www.google.com/url?sa=i&amp;rct=j&amp;q=&amp;esrc=s&amp;source=images&amp;cd=&amp;cad=rja&amp;uact=8&amp;ved=0ahUKEwj47ZeY2YXSAhUDTCYKHbI9CswQjRwIBw&amp;url=https://en.wikipedia.org/wiki/Kristallnacht_(album)&amp;psig=AFQjCNEbiXNpxYgTkBNK7WQhGGAJu2qKLg&amp;ust=1486821703912583" TargetMode="External"/><Relationship Id="rId17" Type="http://schemas.openxmlformats.org/officeDocument/2006/relationships/image" Target="../media/image82.gif"/><Relationship Id="rId2" Type="http://schemas.openxmlformats.org/officeDocument/2006/relationships/hyperlink" Target="https://www.google.com/url?sa=i&amp;rct=j&amp;q=&amp;esrc=s&amp;source=images&amp;cd=&amp;cad=rja&amp;uact=8&amp;ved=0ahUKEwi067bO2IXSAhVJNSYKHdSsCDgQjRwIBw&amp;url=https://en.wikipedia.org/wiki/Kristallnacht&amp;psig=AFQjCNEbiXNpxYgTkBNK7WQhGGAJu2qKLg&amp;ust=1486821703912583" TargetMode="External"/><Relationship Id="rId16" Type="http://schemas.openxmlformats.org/officeDocument/2006/relationships/hyperlink" Target="https://www.google.com/url?sa=i&amp;rct=j&amp;q=&amp;esrc=s&amp;source=images&amp;cd=&amp;cad=rja&amp;uact=8&amp;ved=0ahUKEwi-767H2YXSAhUKSyYKHZWbCygQjRwIBw&amp;url=https://fcit.usf.edu/holocaust/MAPS/map004.htm&amp;psig=AFQjCNEbiXNpxYgTkBNK7WQhGGAJu2qKLg&amp;ust=1486821703912583"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i3rKrr2IXSAhWDMyYKHbJGAkoQjRwIBw&amp;url=http://www.spiked-online.com/newsite/article/kristallnacht_anti_semitism_then_and_now/14277&amp;psig=AFQjCNEbiXNpxYgTkBNK7WQhGGAJu2qKLg&amp;ust=1486821703912583" TargetMode="External"/><Relationship Id="rId11" Type="http://schemas.openxmlformats.org/officeDocument/2006/relationships/image" Target="../media/image79.jpeg"/><Relationship Id="rId5" Type="http://schemas.openxmlformats.org/officeDocument/2006/relationships/image" Target="../media/image76.jpeg"/><Relationship Id="rId15" Type="http://schemas.openxmlformats.org/officeDocument/2006/relationships/image" Target="../media/image81.jpeg"/><Relationship Id="rId10" Type="http://schemas.openxmlformats.org/officeDocument/2006/relationships/hyperlink" Target="http://www.google.com/url?sa=i&amp;rct=j&amp;q=&amp;esrc=s&amp;source=images&amp;cd=&amp;cad=rja&amp;uact=8&amp;ved=0ahUKEwiBtbH82IXSAhVDxCYKHSZ5BjQQjRwIBw&amp;url=http://content.time.com/time/photogallery/0,29307,1857458,00.html&amp;psig=AFQjCNEbiXNpxYgTkBNK7WQhGGAJu2qKLg&amp;ust=1486821703912583" TargetMode="External"/><Relationship Id="rId4" Type="http://schemas.openxmlformats.org/officeDocument/2006/relationships/hyperlink" Target="https://www.google.com/url?sa=i&amp;rct=j&amp;q=&amp;esrc=s&amp;source=images&amp;cd=&amp;cad=rja&amp;uact=8&amp;ved=0ahUKEwj2qc_d2IXSAhVH0iYKHYeICrAQjRwIBw&amp;url=https://www.ushmm.org/kristallnacht&amp;psig=AFQjCNEbiXNpxYgTkBNK7WQhGGAJu2qKLg&amp;ust=1486821703912583" TargetMode="External"/><Relationship Id="rId9" Type="http://schemas.openxmlformats.org/officeDocument/2006/relationships/image" Target="../media/image78.png"/><Relationship Id="rId14" Type="http://schemas.openxmlformats.org/officeDocument/2006/relationships/hyperlink" Target="https://www.google.com/url?sa=i&amp;rct=j&amp;q=&amp;esrc=s&amp;source=images&amp;cd=&amp;cad=rja&amp;uact=8&amp;ved=0ahUKEwirpaSr2YXSAhXHOSYKHXyfBhgQjRwIBw&amp;url=https://www.pinterest.com/pin/370843350543321752/&amp;psig=AFQjCNEbiXNpxYgTkBNK7WQhGGAJu2qKLg&amp;ust=148682170391258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M5eaU84XSAhVG9YMKHQ6eC2EQjRwIBw&amp;url=http://slideplayer.com/slide/6809139/&amp;bvm=bv.146496531,d.cGc&amp;psig=AFQjCNEcE7hWC023Wb2QHfy2lp0UNmu4mA&amp;ust=1486828761334121" TargetMode="External"/><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http://www.google.com/url?sa=i&amp;rct=j&amp;q=&amp;esrc=s&amp;source=images&amp;cd=&amp;cad=rja&amp;uact=8&amp;ved=0ahUKEwif7sfL8oXSAhUD6YMKHQmaCpkQjRwIBw&amp;url=http://slideplayer.com/slide/252713/&amp;bvm=bv.146496531,d.cGc&amp;psig=AFQjCNFARnQ6pTpqDzCYTJ1-OhCDZHw0aw&amp;ust=1486828659874814"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source=images&amp;cd=&amp;cad=rja&amp;uact=8&amp;ved=0ahUKEwiAyP-E84XSAhVl0oMKHTX1BjYQjRwIBw&amp;url=http://www.slideshare.net/Maverick65/world-war-2-1092012&amp;bvm=bv.146496531,d.cGc&amp;psig=AFQjCNEcE7hWC023Wb2QHfy2lp0UNmu4mA&amp;ust=1486828761334121" TargetMode="External"/><Relationship Id="rId11" Type="http://schemas.openxmlformats.org/officeDocument/2006/relationships/image" Target="../media/image90.jpeg"/><Relationship Id="rId5" Type="http://schemas.openxmlformats.org/officeDocument/2006/relationships/image" Target="../media/image87.jpeg"/><Relationship Id="rId10" Type="http://schemas.openxmlformats.org/officeDocument/2006/relationships/hyperlink" Target="http://www.google.com/url?sa=i&amp;rct=j&amp;q=&amp;esrc=s&amp;source=images&amp;cd=&amp;cad=rja&amp;uact=8&amp;ved=0ahUKEwjxoMqn84XSAhVIxYMKHYyDDvAQjRwIBw&amp;url=http://slideplayer.com/slide/10807675/&amp;bvm=bv.146496531,d.cGc&amp;psig=AFQjCNEcE7hWC023Wb2QHfy2lp0UNmu4mA&amp;ust=1486828761334121" TargetMode="External"/><Relationship Id="rId4" Type="http://schemas.openxmlformats.org/officeDocument/2006/relationships/hyperlink" Target="https://www.google.com/url?sa=i&amp;rct=j&amp;q=&amp;esrc=s&amp;source=images&amp;cd=&amp;cad=rja&amp;uact=8&amp;ved=0ahUKEwjM8Z728oXSAhVnzIMKHawXCg4QjRwIBw&amp;url=https://quizizz.com/admin/quiz/56df1430972ba2857f7a7a5c&amp;bvm=bv.146496531,d.cGc&amp;psig=AFQjCNEcE7hWC023Wb2QHfy2lp0UNmu4mA&amp;ust=1486828761334121" TargetMode="External"/><Relationship Id="rId9" Type="http://schemas.openxmlformats.org/officeDocument/2006/relationships/image" Target="../media/image89.jpeg"/></Relationships>
</file>

<file path=ppt/slides/_rels/slide2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Gjs3Jp6HSAhUB3yYKHckkBOQQjRwIBw&amp;url=http://reappropriate.co/2016/11/nordstrom-rack-pulls-hoodie-with-images-of-nanjing-massacre-from-online-store/&amp;psig=AFQjCNEznzgOzKenatKg3TOgvCbL90iSXQ&amp;ust=1487770437152148" TargetMode="External"/><Relationship Id="rId13"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3.jpeg"/><Relationship Id="rId12" Type="http://schemas.openxmlformats.org/officeDocument/2006/relationships/hyperlink" Target="https://www.google.com/url?sa=i&amp;rct=j&amp;q=&amp;esrc=s&amp;source=images&amp;cd=&amp;cad=rja&amp;uact=8&amp;ved=0ahUKEwjKsqP3p6HSAhWENiYKHRbpDKsQjRwIBw&amp;url=https://www.pinterest.com/bblueize/the-rape-of-nanking-warning-graphic/&amp;psig=AFQjCNEznzgOzKenatKg3TOgvCbL90iSXQ&amp;ust=1487770437152148" TargetMode="External"/><Relationship Id="rId17" Type="http://schemas.openxmlformats.org/officeDocument/2006/relationships/image" Target="../media/image98.jpeg"/><Relationship Id="rId2" Type="http://schemas.openxmlformats.org/officeDocument/2006/relationships/hyperlink" Target="http://www.google.com/url?sa=i&amp;rct=j&amp;q=&amp;esrc=s&amp;source=images&amp;cd=&amp;cad=rja&amp;uact=8&amp;ved=0ahUKEwjzr4agp6HSAhXEKCYKHYWPCxwQjRwIBw&amp;url=http://www.slideshare.net/bixbycenter/zaleski-kristen1&amp;psig=AFQjCNEznzgOzKenatKg3TOgvCbL90iSXQ&amp;ust=1487770437152148" TargetMode="External"/><Relationship Id="rId16" Type="http://schemas.openxmlformats.org/officeDocument/2006/relationships/hyperlink" Target="https://www.google.com/url?sa=i&amp;rct=j&amp;q=&amp;esrc=s&amp;source=images&amp;cd=&amp;cad=rja&amp;uact=8&amp;ved=2ahUKEwj526Kqu4XZAhUxTd8KHUrhDrEQjRx6BAgAEAY&amp;url=https://www.gettyimages.com/detail/news-photo/the-nanking-massacre-or-nanjing-massacre-also-known-as-the-news-photo/590677595&amp;psig=AOvVaw0FmB95A85EWEEcDeJwPO9U&amp;ust=1517599977871815"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i8vNC5p6HSAhXD5SYKHfwZCloQjRwIBw&amp;url=http://weigelewcjapan.blogspot.com/2016/02/february-21-rape-of-nanking-and-putting.html&amp;psig=AFQjCNEznzgOzKenatKg3TOgvCbL90iSXQ&amp;ust=1487770437152148" TargetMode="External"/><Relationship Id="rId11" Type="http://schemas.openxmlformats.org/officeDocument/2006/relationships/image" Target="../media/image95.jpeg"/><Relationship Id="rId5" Type="http://schemas.openxmlformats.org/officeDocument/2006/relationships/image" Target="../media/image92.jpeg"/><Relationship Id="rId15" Type="http://schemas.openxmlformats.org/officeDocument/2006/relationships/image" Target="../media/image97.jpeg"/><Relationship Id="rId10" Type="http://schemas.openxmlformats.org/officeDocument/2006/relationships/hyperlink" Target="https://www.google.com/url?sa=i&amp;rct=j&amp;q=&amp;esrc=s&amp;source=images&amp;cd=&amp;cad=rja&amp;uact=8&amp;ved=0ahUKEwjeoLHpp6HSAhVFOiYKHSgJDSIQjRwIBw&amp;url=https://www.reddit.com/r/todayilearned/comments/5qrhx7/til_when_the_soviet_union_was_pushing_towards/&amp;psig=AFQjCNEznzgOzKenatKg3TOgvCbL90iSXQ&amp;ust=1487770437152148" TargetMode="External"/><Relationship Id="rId4" Type="http://schemas.openxmlformats.org/officeDocument/2006/relationships/hyperlink" Target="https://www.google.com/url?sa=i&amp;rct=j&amp;q=&amp;esrc=s&amp;source=images&amp;cd=&amp;cad=rja&amp;uact=8&amp;ved=0ahUKEwjCwKqsp6HSAhUHMyYKHTtlCFAQjRwIBw&amp;url=https://www.emaze.com/@ALIIWCTO/The-Rape-of-Nanking&amp;psig=AFQjCNEznzgOzKenatKg3TOgvCbL90iSXQ&amp;ust=1487770437152148" TargetMode="External"/><Relationship Id="rId9" Type="http://schemas.openxmlformats.org/officeDocument/2006/relationships/image" Target="../media/image94.jpeg"/><Relationship Id="rId14" Type="http://schemas.openxmlformats.org/officeDocument/2006/relationships/hyperlink" Target="https://www.google.com/url?sa=i&amp;rct=j&amp;q=&amp;esrc=s&amp;source=images&amp;cd=&amp;cad=rja&amp;uact=8&amp;ved=2ahUKEwjh5avTuoXZAhXnTN8KHVVWD1MQjRx6BAgAEAY&amp;url=https://www.goodreads.com/book/show/95784.The_Rape_of_Nanking&amp;psig=AOvVaw0FmB95A85EWEEcDeJwPO9U&amp;ust=1517599977871815"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54O7DrqHSAhUE2SYKHXT6C1wQjRwIBw&amp;url=http://slideplayer.com/slide/8978302/&amp;psig=AFQjCNEznzgOzKenatKg3TOgvCbL90iSXQ&amp;ust=1487770437152148" TargetMode="External"/><Relationship Id="rId3" Type="http://schemas.openxmlformats.org/officeDocument/2006/relationships/image" Target="../media/image100.jpeg"/><Relationship Id="rId7"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hyperlink" Target="https://whewert.wikispaces.com/8-The+Rape+of+Nanking" TargetMode="External"/><Relationship Id="rId11" Type="http://schemas.openxmlformats.org/officeDocument/2006/relationships/image" Target="../media/image104.jpeg"/><Relationship Id="rId5" Type="http://schemas.openxmlformats.org/officeDocument/2006/relationships/image" Target="../media/image101.jpeg"/><Relationship Id="rId10" Type="http://schemas.openxmlformats.org/officeDocument/2006/relationships/hyperlink" Target="http://www.google.com/url?sa=i&amp;rct=j&amp;q=&amp;esrc=s&amp;source=images&amp;cd=&amp;cad=rja&amp;uact=8&amp;ved=0ahUKEwiz9NDfrqHSAhWD2SYKHfpfAvoQjRwIBw&amp;url=http://slideplayer.com/slide/2749380/&amp;psig=AFQjCNEznzgOzKenatKg3TOgvCbL90iSXQ&amp;ust=1487770437152148" TargetMode="External"/><Relationship Id="rId4" Type="http://schemas.openxmlformats.org/officeDocument/2006/relationships/hyperlink" Target="https://www.google.com/url?sa=i&amp;rct=j&amp;q=&amp;esrc=s&amp;source=images&amp;cd=&amp;cad=rja&amp;uact=8&amp;ved=0ahUKEwjixvSVraHSAhWMLSYKHYWfAx4QjRwIBw&amp;url=https://infogr.am/The-Rape-of-NankingThe-Nanking-Massacre&amp;psig=AFQjCNEznzgOzKenatKg3TOgvCbL90iSXQ&amp;ust=1487770437152148" TargetMode="External"/><Relationship Id="rId9" Type="http://schemas.openxmlformats.org/officeDocument/2006/relationships/image" Target="../media/image103.jpe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www.google.com/url?sa=i&amp;rct=j&amp;q=&amp;esrc=s&amp;source=images&amp;cd=&amp;cad=rja&amp;uact=8&amp;ved=0ahUKEwj5l_L-uaHSAhVhxYMKHb3XBZMQjRwIBw&amp;url=https://www.pinterest.com/visith_s/%E0%B9%81%E0%B8%9C%E0%B8%99%E0%B8%97%E0%B9%81%E0%B8%A5%E0%B8%B0%E0%B8%9B%E0%B8%A3%E0%B8%B0%E0%B8%A7%E0%B8%95%E0%B8%A8%E0%B8%B2%E0%B8%AA%E0%B8%95%E0%B8%A3-map-and-history/&amp;psig=AFQjCNGKeM-iFKrgUrYj0IBUfGFP8E2Ntw&amp;ust=1487775535762585" TargetMode="External"/><Relationship Id="rId7" Type="http://schemas.openxmlformats.org/officeDocument/2006/relationships/hyperlink" Target="http://www.google.com/url?sa=i&amp;rct=j&amp;q=&amp;esrc=s&amp;source=images&amp;cd=&amp;cad=rja&amp;uact=8&amp;ved=0ahUKEwjMjaeouqHSAhWi6YMKHXJ3ArAQjRwIBw&amp;url=http://www.alpha-canada.org/resources/resources-introduction&amp;bvm=bv.147448319,d.amc&amp;psig=AFQjCNGNoInN3wphjFi1q3-8SdGicW0l5g&amp;ust=1487775613364503" TargetMode="External"/><Relationship Id="rId2" Type="http://schemas.openxmlformats.org/officeDocument/2006/relationships/hyperlink" Target="https://en.wikipedia.org/wiki/Ginling_College" TargetMode="Externa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hyperlink" Target="http://www.google.com/url?sa=i&amp;rct=j&amp;q=&amp;esrc=s&amp;source=images&amp;cd=&amp;cad=rja&amp;uact=8&amp;ved=0ahUKEwixzMabuqHSAhUG4oMKHamvAK4QjRwIBw&amp;url=http://www.goodreads.com/book/show/175657.The_Good_Man_of_Nanking&amp;bvm=bv.147448319,d.amc&amp;psig=AFQjCNGNoInN3wphjFi1q3-8SdGicW0l5g&amp;ust=1487775613364503" TargetMode="External"/><Relationship Id="rId4" Type="http://schemas.openxmlformats.org/officeDocument/2006/relationships/image" Target="../media/image105.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19Z6i-oXSAhVFYyYKHV-mDF8QjRwIBw&amp;url=http://www.slideshare.net/Maverick65/world-war-2-1092012&amp;bvm=bv.146496531,d.cGc&amp;psig=AFQjCNEcE7hWC023Wb2QHfy2lp0UNmu4mA&amp;ust=1486828761334121" TargetMode="External"/><Relationship Id="rId5" Type="http://schemas.openxmlformats.org/officeDocument/2006/relationships/image" Target="../media/image111.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hyperlink" Target="http://www.google.com/url?sa=i&amp;rct=j&amp;q=&amp;esrc=s&amp;source=images&amp;cd=&amp;cad=rja&amp;uact=8&amp;ved=0ahUKEwjA4aTE-oXSAhWDZCYKHaNrAPsQjRwIBw&amp;url=http://www.slideshare.net/gsill/world-war-ii-1014370&amp;bvm=bv.146496531,d.cGc&amp;psig=AFQjCNEcE7hWC023Wb2QHfy2lp0UNmu4mA&amp;ust=148682876133412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i74vt-oXSAhWFVyYKHa8-AD0QjRwIBw&amp;url=http://www.slideshare.net/cliotech/fascist-aggression-leading-up-to-wwii&amp;bvm=bv.146496531,d.cGc&amp;psig=AFQjCNH3T016hDfvwDs_GuISoyVNHe6Izg&amp;ust=1486830865598830" TargetMode="External"/><Relationship Id="rId5" Type="http://schemas.openxmlformats.org/officeDocument/2006/relationships/image" Target="../media/image118.jpeg"/><Relationship Id="rId4" Type="http://schemas.openxmlformats.org/officeDocument/2006/relationships/hyperlink" Target="http://www.google.com/url?sa=i&amp;rct=j&amp;q=&amp;esrc=s&amp;source=images&amp;cd=&amp;cad=rja&amp;uact=8&amp;ved=0ahUKEwiO5ufg-oXSAhUHOSYKHflbCX8QjRwIBw&amp;url=http://www.slideshare.net/Maverick65/world-war-2-1092012&amp;bvm=bv.146496531,d.cGc&amp;psig=AFQjCNH3T016hDfvwDs_GuISoyVNHe6Izg&amp;ust=148683086559883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lideplayer.com/slide/4284759/" TargetMode="External"/><Relationship Id="rId3" Type="http://schemas.openxmlformats.org/officeDocument/2006/relationships/image" Target="../media/image120.jpeg"/><Relationship Id="rId7" Type="http://schemas.openxmlformats.org/officeDocument/2006/relationships/image" Target="../media/image122.png"/><Relationship Id="rId2" Type="http://schemas.openxmlformats.org/officeDocument/2006/relationships/hyperlink" Target="http://www.google.com/url?sa=i&amp;rct=j&amp;q=&amp;esrc=s&amp;source=images&amp;cd=&amp;cad=rja&amp;uact=8&amp;ved=0ahUKEwjK__mE46jSAhXLSyYKHbR3AnYQjRwIBw&amp;url=http://35804594.weebly.com/causes-and-invasion.html&amp;bvm=bv.148073327,d.eWE&amp;psig=AFQjCNHqbUJcipTCV5l_0-CtJ1Eh1gXeyg&amp;ust=1488027086014217"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source=images&amp;cd=&amp;cad=rja&amp;uact=8&amp;ved=0ahUKEwi00uqj46jSAhXF4iYKHXDiCscQjRwIBw&amp;url=http://en.believethesign.com/index.php/Mussolini_invades_Ethiopia&amp;bvm=bv.148073327,d.eWE&amp;psig=AFQjCNHqbUJcipTCV5l_0-CtJ1Eh1gXeyg&amp;ust=1488027086014217" TargetMode="External"/><Relationship Id="rId5" Type="http://schemas.openxmlformats.org/officeDocument/2006/relationships/image" Target="../media/image121.jpeg"/><Relationship Id="rId4" Type="http://schemas.openxmlformats.org/officeDocument/2006/relationships/hyperlink" Target="http://www.google.com/url?sa=i&amp;rct=j&amp;q=&amp;esrc=s&amp;source=images&amp;cd=&amp;cad=rja&amp;uact=8&amp;ved=0ahUKEwi19NaV46jSAhVLSiYKHQlIDvgQjRwIBw&amp;url=http://www.slideshare.net/matt.scully/world-war-ii19391942-33236972&amp;bvm=bv.148073327,d.eWE&amp;psig=AFQjCNHqbUJcipTCV5l_0-CtJ1Eh1gXeyg&amp;ust=1488027086014217" TargetMode="External"/><Relationship Id="rId9" Type="http://schemas.openxmlformats.org/officeDocument/2006/relationships/image" Target="../media/image123.jpe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mzsOd-4XSAhUGYiYKHSnpDC0QjRwIBw&amp;url=http://slideplayer.com/slide/9100443/&amp;bvm=bv.146496531,d.cGc&amp;psig=AFQjCNF4om1PY_O8i9Vgm78oV108UHnuwA&amp;ust=1486830995832492" TargetMode="External"/><Relationship Id="rId7" Type="http://schemas.openxmlformats.org/officeDocument/2006/relationships/image" Target="../media/image127.jpe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hyperlink" Target="http://www.google.com/url?sa=i&amp;rct=j&amp;q=&amp;esrc=s&amp;source=images&amp;cd=&amp;cad=rja&amp;uact=8&amp;ved=0ahUKEwiYus2qjIbSAhWGKiYKHR5dBpgQjRwIBw&amp;url=http://www.bbc.co.uk/education/clips/zhns34j&amp;bvm=bv.146496531,d.cGc&amp;psig=AFQjCNH3JqZEkj0YQAOksJaYnuZ-X2TY8g&amp;ust=1486835584965826" TargetMode="External"/><Relationship Id="rId4" Type="http://schemas.openxmlformats.org/officeDocument/2006/relationships/image" Target="../media/image125.jpeg"/></Relationships>
</file>

<file path=ppt/slides/_rels/slide3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www.google.com/url?sa=i&amp;rct=j&amp;q=&amp;esrc=s&amp;source=images&amp;cd=&amp;cad=rja&amp;uact=8&amp;ved=0ahUKEwjb0ovMjIbSAhWDNSYKHcDUBEYQjRwIBw&amp;url=http://www.freerepublic.com/focus/f-chat/2093790/posts&amp;bvm=bv.146496531,d.cGc&amp;psig=AFQjCNGTPLMfwSIvQ92hWUHVmUUdKF6ZXQ&amp;ust=1486835644320609" TargetMode="External"/><Relationship Id="rId7" Type="http://schemas.openxmlformats.org/officeDocument/2006/relationships/hyperlink" Target="http://www.google.com/url?sa=i&amp;rct=j&amp;q=&amp;esrc=s&amp;source=images&amp;cd=&amp;cad=rja&amp;uact=8&amp;ved=0ahUKEwibw5TpjIbSAhXJeSYKHegiD_oQjRwIBw&amp;url=http://thefreedomsign.com/peace&amp;bvm=bv.146496531,d.cGc&amp;psig=AFQjCNGTPLMfwSIvQ92hWUHVmUUdKF6ZXQ&amp;ust=1486835644320609" TargetMode="Externa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hyperlink" Target="http://www.google.com/url?sa=i&amp;rct=j&amp;q=&amp;esrc=s&amp;source=images&amp;cd=&amp;cad=rja&amp;uact=8&amp;ved=0ahUKEwiU8pbYjIbSAhXIZCYKHQ9lD2sQjRwIBw&amp;url=http://slideplayer.com/slide/9392958/&amp;bvm=bv.146496531,d.cGc&amp;psig=AFQjCNGTPLMfwSIvQ92hWUHVmUUdKF6ZXQ&amp;ust=1486835644320609" TargetMode="External"/><Relationship Id="rId4" Type="http://schemas.openxmlformats.org/officeDocument/2006/relationships/image" Target="../media/image129.jpeg"/></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hyperlink" Target="https://www.google.com/url?sa=i&amp;rct=j&amp;q=&amp;esrc=s&amp;source=images&amp;cd=&amp;cad=rja&amp;uact=8&amp;ved=0ahUKEwjvn_L-jIbSAhVLKCYKHRe1DNMQjRwIBw&amp;url=https://mholloway63.wordpress.com/2014/10/02/this-week-in-world-war-ii-peace-in-our-time/&amp;bvm=bv.146496531,d.cGc&amp;psig=AFQjCNGTPLMfwSIvQ92hWUHVmUUdKF6ZXQ&amp;ust=1486835644320609"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lideplayer.com/slide/5294092/" TargetMode="External"/><Relationship Id="rId13"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7.jpeg"/><Relationship Id="rId12" Type="http://schemas.openxmlformats.org/officeDocument/2006/relationships/hyperlink" Target="http://www.google.com/url?sa=i&amp;rct=j&amp;q=&amp;esrc=s&amp;source=images&amp;cd=&amp;cad=rja&amp;uact=8&amp;ved=0ahUKEwjUmK6Xo6bSAhUJ7yYKHWW0Aq8QjRwIBw&amp;url=http://www.slideshare.net/SarahStanfield/world-war-ii-power-point&amp;bvm=bv.148073327,d.eWE&amp;psig=AFQjCNFTnMRBC__JDrGbN4eSkibezq9KsQ&amp;ust=1487940946965750" TargetMode="External"/><Relationship Id="rId2" Type="http://schemas.openxmlformats.org/officeDocument/2006/relationships/hyperlink" Target="http://www.google.com/url?sa=i&amp;rct=j&amp;q=&amp;esrc=s&amp;source=images&amp;cd=&amp;cad=rja&amp;uact=8&amp;ved=0ahUKEwi0uZKPoqbSAhUFPCYKHcOTBdQQjRwIBw&amp;url=http://www.slideshare.net/lmruth/causesofwwii&amp;bvm=bv.148073327,d.eWE&amp;psig=AFQjCNFTnMRBC__JDrGbN4eSkibezq9KsQ&amp;ust=1487940946965750" TargetMode="External"/><Relationship Id="rId1" Type="http://schemas.openxmlformats.org/officeDocument/2006/relationships/slideLayout" Target="../slideLayouts/slideLayout6.xml"/><Relationship Id="rId6" Type="http://schemas.openxmlformats.org/officeDocument/2006/relationships/hyperlink" Target="http://slideplayer.com/slide/10587710/" TargetMode="External"/><Relationship Id="rId11" Type="http://schemas.openxmlformats.org/officeDocument/2006/relationships/image" Target="../media/image139.jpeg"/><Relationship Id="rId5" Type="http://schemas.openxmlformats.org/officeDocument/2006/relationships/image" Target="../media/image136.jpeg"/><Relationship Id="rId10" Type="http://schemas.openxmlformats.org/officeDocument/2006/relationships/hyperlink" Target="http://www.google.com/url?sa=i&amp;rct=j&amp;q=&amp;esrc=s&amp;source=images&amp;cd=&amp;cad=rja&amp;uact=8&amp;ved=0ahUKEwi-grn9oqbSAhXE2yYKHT4iD2YQjRwIBw&amp;url=http://www.21st-century-christianity.com/trust-god.html&amp;bvm=bv.148073327,d.eWE&amp;psig=AFQjCNFTnMRBC__JDrGbN4eSkibezq9KsQ&amp;ust=1487940946965750" TargetMode="External"/><Relationship Id="rId4" Type="http://schemas.openxmlformats.org/officeDocument/2006/relationships/hyperlink" Target="http://www.google.com/url?sa=i&amp;rct=j&amp;q=&amp;esrc=s&amp;source=images&amp;cd=&amp;cad=rja&amp;uact=8&amp;ved=0ahUKEwjfnpGkoqbSAhUBRCYKHeZ5AaIQjRwIBw&amp;url=http://www.slideshare.net/carolinechua/chapter-6-16743559&amp;bvm=bv.148073327,d.eWE&amp;psig=AFQjCNFTnMRBC__JDrGbN4eSkibezq9KsQ&amp;ust=1487940946965750" TargetMode="External"/><Relationship Id="rId9" Type="http://schemas.openxmlformats.org/officeDocument/2006/relationships/image" Target="../media/image138.jpeg"/></Relationships>
</file>

<file path=ppt/slides/_rels/slide36.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41.jpeg"/><Relationship Id="rId7" Type="http://schemas.openxmlformats.org/officeDocument/2006/relationships/hyperlink" Target="http://slideplayer.com/slide/4570941/" TargetMode="External"/><Relationship Id="rId2" Type="http://schemas.openxmlformats.org/officeDocument/2006/relationships/hyperlink" Target="http://www.google.com/url?sa=i&amp;rct=j&amp;q=&amp;esrc=s&amp;source=images&amp;cd=&amp;cad=rja&amp;uact=8&amp;ved=0ahUKEwjD7YjU44_SAhUm2IMKHenlAs4QjRwIBw&amp;url=http://slideplayer.com/slide/8604096/&amp;bvm=bv.146786187,d.amc&amp;psig=AFQjCNEEDA2fsS1MzdcsZE73iK-nKY0AvA&amp;ust=1487167311010360" TargetMode="Externa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hyperlink" Target="http://slideplayer.com/slide/10565591/" TargetMode="External"/><Relationship Id="rId4" Type="http://schemas.openxmlformats.org/officeDocument/2006/relationships/image" Target="../media/image142.jpeg"/></Relationships>
</file>

<file path=ppt/slides/_rels/slide3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7.png"/><Relationship Id="rId7" Type="http://schemas.openxmlformats.org/officeDocument/2006/relationships/hyperlink" Target="http://www.google.com/url?sa=i&amp;rct=j&amp;q=&amp;esrc=s&amp;source=images&amp;cd=&amp;cad=rja&amp;uact=8&amp;ved=0ahUKEwjU4u-mjYbSAhXK4iYKHf31BF8QjRwIBw&amp;url=http://www.shmoop.com/wwii-home-front/timeline.html&amp;bvm=bv.146496531,d.cGc&amp;psig=AFQjCNFRdBVmUIZGn-81r4A392D_tAJXug&amp;ust=1486835811270017" TargetMode="External"/><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hyperlink" Target="http://www.google.com/url?sa=i&amp;rct=j&amp;q=&amp;esrc=s&amp;source=images&amp;cd=&amp;cad=rja&amp;uact=8&amp;ved=0ahUKEwjfsNeejYbSAhXDNSYKHWeEBRwQjRwIBw&amp;url=http://truthseeker2473.blogspot.com/2015/07/wwii-70th-years-later.html&amp;bvm=bv.146496531,d.cGc&amp;psig=AFQjCNFRdBVmUIZGn-81r4A392D_tAJXug&amp;ust=1486835811270017" TargetMode="External"/><Relationship Id="rId10" Type="http://schemas.openxmlformats.org/officeDocument/2006/relationships/image" Target="../media/image150.jpeg"/><Relationship Id="rId4" Type="http://schemas.openxmlformats.org/officeDocument/2006/relationships/hyperlink" Target="https://www.google.com/url?sa=i&amp;rct=j&amp;q=&amp;esrc=s&amp;source=images&amp;cd=&amp;cad=rja&amp;uact=8&amp;ved=0ahUKEwikvuCVjYbSAhVF6CYKHUmyA3UQjRwIBQ&amp;url=https://www.hsdl.org/?view&amp;did=449818&amp;bvm=bv.146496531,d.cGc&amp;psig=AFQjCNFRdBVmUIZGn-81r4A392D_tAJXug&amp;ust=1486835811270017" TargetMode="External"/><Relationship Id="rId9" Type="http://schemas.openxmlformats.org/officeDocument/2006/relationships/hyperlink" Target="http://www.google.com/url?sa=i&amp;rct=j&amp;q=&amp;esrc=s&amp;source=images&amp;cd=&amp;cad=rja&amp;uact=8&amp;ved=0ahUKEwiSpt-9jYbSAhUK5iYKHQNIBJkQjRwIBw&amp;url=http://slideplayer.com/slide/8497889/&amp;bvm=bv.146496531,d.cGc&amp;psig=AFQjCNFRdBVmUIZGn-81r4A392D_tAJXug&amp;ust=148683581127001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4.jpe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C3sv2jobSAhXEQiYKHUTSBSUQjRwIBw&amp;url=http://slideplayer.com/slide/221318/&amp;bvm=bv.146496531,d.cGc&amp;psig=AFQjCNHnqWokSx2pQcdigJ2zXIx1lytOLQ&amp;ust=1486836256918576" TargetMode="External"/><Relationship Id="rId5" Type="http://schemas.openxmlformats.org/officeDocument/2006/relationships/image" Target="../media/image153.jpeg"/><Relationship Id="rId4" Type="http://schemas.openxmlformats.org/officeDocument/2006/relationships/hyperlink" Target="http://www.google.com/url?sa=i&amp;rct=j&amp;q=&amp;esrc=s&amp;source=images&amp;cd=&amp;cad=rja&amp;uact=8&amp;ved=0ahUKEwiA_OnrjobSAhXHYyYKHetcD-4QjRwIBw&amp;url=http://www.slideshare.net/juliahemmings/unit-7-world-war-ii-powerpoint-part-1&amp;bvm=bv.146496531,d.cGc&amp;psig=AFQjCNHnqWokSx2pQcdigJ2zXIx1lytOLQ&amp;ust=1486836256918576"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Jrc2x4qjSAhXC7SYKHXEWA-cQjRwIBw&amp;url=http://schoolworkhelper.net/causes-of-world-war-two/&amp;psig=AFQjCNFCrejzx6z0Hm3TLMmALq7sY59TbQ&amp;ust=1488026875334587" TargetMode="External"/><Relationship Id="rId13"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8.gif"/><Relationship Id="rId12" Type="http://schemas.openxmlformats.org/officeDocument/2006/relationships/hyperlink" Target="https://magic.piktochart.com/output/628127-dark-2" TargetMode="External"/><Relationship Id="rId2" Type="http://schemas.openxmlformats.org/officeDocument/2006/relationships/hyperlink" Target="http://www.google.com/url?sa=i&amp;rct=j&amp;q=&amp;esrc=s&amp;source=images&amp;cd=&amp;cad=rja&amp;uact=8&amp;ved=0ahUKEwjl0YuQ44_SAhXG3YMKHcoFAZMQjRwIBw&amp;url=http://slideplayer.com/slide/10716964/&amp;bvm=bv.146786187,d.amc&amp;psig=AFQjCNEEDA2fsS1MzdcsZE73iK-nKY0AvA&amp;ust=1487167311010360"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mp;esrc=s&amp;source=images&amp;cd=&amp;cad=rja&amp;uact=8&amp;ved=0ahUKEwi09uWn4qjSAhWC2SYKHdEbA7cQjRwIBw&amp;url=http://www.johndclare.net/RoadtoWWII7a.htm&amp;psig=AFQjCNFCrejzx6z0Hm3TLMmALq7sY59TbQ&amp;ust=1488026875334587" TargetMode="External"/><Relationship Id="rId11" Type="http://schemas.openxmlformats.org/officeDocument/2006/relationships/image" Target="../media/image10.jpeg"/><Relationship Id="rId5" Type="http://schemas.openxmlformats.org/officeDocument/2006/relationships/image" Target="../media/image7.jpeg"/><Relationship Id="rId10" Type="http://schemas.openxmlformats.org/officeDocument/2006/relationships/hyperlink" Target="http://www.google.com/url?sa=i&amp;rct=j&amp;q=&amp;esrc=s&amp;source=images&amp;cd=&amp;cad=rja&amp;uact=8&amp;ved=0ahUKEwig-_224qjSAhWFYiYKHSluCDkQjRwIBw&amp;url=http://slideplayer.com/slide/9958695/&amp;psig=AFQjCNFCrejzx6z0Hm3TLMmALq7sY59TbQ&amp;ust=1488026875334587" TargetMode="External"/><Relationship Id="rId4" Type="http://schemas.openxmlformats.org/officeDocument/2006/relationships/hyperlink" Target="https://www.google.com/url?sa=i&amp;rct=j&amp;q=&amp;esrc=s&amp;source=images&amp;cd=&amp;cad=rja&amp;uact=8&amp;ved=0ahUKEwj-4PGd4qjSAhXB7CYKHVzmCwAQjRwIBw&amp;url=https://www.pinterest.com/pin/430093833143366716/&amp;psig=AFQjCNFCrejzx6z0Hm3TLMmALq7sY59TbQ&amp;ust=1488026875334587" TargetMode="External"/><Relationship Id="rId9"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8.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io26Dfj4bSAhUB7yYKHRfJAoMQjRwIBw&amp;url=https://www.pinterest.com/pin/533817362052065987/&amp;bvm=bv.146496531,d.cGc&amp;psig=AFQjCNGQ4kBw52x3X6fASYI_dcaSsF8q9A&amp;ust=1486836337453635" TargetMode="External"/><Relationship Id="rId5" Type="http://schemas.openxmlformats.org/officeDocument/2006/relationships/image" Target="../media/image157.jpeg"/><Relationship Id="rId4" Type="http://schemas.openxmlformats.org/officeDocument/2006/relationships/hyperlink" Target="https://www.google.com/url?sa=i&amp;rct=j&amp;q=&amp;esrc=s&amp;source=images&amp;cd=&amp;cad=rja&amp;uact=8&amp;ved=0ahUKEwjy6Li2j4bSAhWI6yYKHQn-DI8QjRwIBw&amp;url=https://www.thinglink.com/scene/639103704552701953&amp;bvm=bv.146496531,d.cGc&amp;psig=AFQjCNGQ4kBw52x3X6fASYI_dcaSsF8q9A&amp;ust=1486836337453635"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0ahUKEwjA1vWB5ajSAhXLNSYKHZ7gBuoQjRwIBw&amp;url=https://historyimages.blogspot.com/2009/12/germany-invades-poland-september-1939.html&amp;bvm=bv.148073327,d.eWE&amp;psig=AFQjCNETZQ0gHpn2RX6yCOheepED6YV0bg&amp;ust=1488027615354531" TargetMode="External"/><Relationship Id="rId13" Type="http://schemas.openxmlformats.org/officeDocument/2006/relationships/image" Target="../media/image165.jpeg"/><Relationship Id="rId3" Type="http://schemas.openxmlformats.org/officeDocument/2006/relationships/hyperlink" Target="https://www.google.com/url?sa=i&amp;rct=j&amp;q=&amp;esrc=s&amp;source=images&amp;cd=&amp;cad=rja&amp;uact=8&amp;ved=0ahUKEwiG3bf7j4bSAhWGSCYKHQewA7kQjRwIBw&amp;url=https://wwiifrecker11z.wikispaces.com/Start+Of+WWII&amp;bvm=bv.146496531,d.cGc&amp;psig=AFQjCNHxXDUuTYe4ZI6xdeHTto5ZguZG6Q&amp;ust=1486836535293287" TargetMode="External"/><Relationship Id="rId7" Type="http://schemas.openxmlformats.org/officeDocument/2006/relationships/image" Target="../media/image162.jpeg"/><Relationship Id="rId12" Type="http://schemas.openxmlformats.org/officeDocument/2006/relationships/hyperlink" Target="https://www.google.com/url?sa=i&amp;rct=j&amp;q=&amp;esrc=s&amp;source=images&amp;cd=&amp;cad=rja&amp;uact=8&amp;ved=0ahUKEwj9hsTwj4bSAhXB6SYKHYaPDSUQjRwIBw&amp;url=https://www.pinterest.com/explore/germany-invades-poland/&amp;bvm=bv.146496531,d.cGc&amp;psig=AFQjCNHxXDUuTYe4ZI6xdeHTto5ZguZG6Q&amp;ust=1486836535293287" TargetMode="External"/><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1.jpeg"/><Relationship Id="rId11" Type="http://schemas.openxmlformats.org/officeDocument/2006/relationships/image" Target="../media/image164.jpeg"/><Relationship Id="rId5" Type="http://schemas.openxmlformats.org/officeDocument/2006/relationships/hyperlink" Target="https://www.google.com/url?sa=i&amp;rct=j&amp;q=&amp;esrc=s&amp;source=images&amp;cd=&amp;cad=rja&amp;uact=8&amp;ved=0ahUKEwi59qiCkIbSAhWEgCYKHb5UDikQjRwIBw&amp;url=https://www.pinterest.com/explore/germany-invades-poland/&amp;bvm=bv.146496531,d.cGc&amp;psig=AFQjCNHxXDUuTYe4ZI6xdeHTto5ZguZG6Q&amp;ust=1486836535293287" TargetMode="External"/><Relationship Id="rId10" Type="http://schemas.openxmlformats.org/officeDocument/2006/relationships/hyperlink" Target="http://www.google.com/url?sa=i&amp;rct=j&amp;q=&amp;esrc=s&amp;source=images&amp;cd=&amp;cad=rja&amp;uact=8&amp;ved=0ahUKEwi0yc-a5qjSAhXRdSYKHSrIBJgQjRwIBw&amp;url=http://www.slideshare.net/jkoryan/42-wwii-big-onewebsite&amp;bvm=bv.148073327,d.eWE&amp;psig=AFQjCNEMURFVCKLLCykKJUBgrb_ydtsTIw&amp;ust=1488027854721221" TargetMode="External"/><Relationship Id="rId4" Type="http://schemas.openxmlformats.org/officeDocument/2006/relationships/image" Target="../media/image160.jpeg"/><Relationship Id="rId9" Type="http://schemas.openxmlformats.org/officeDocument/2006/relationships/image" Target="../media/image1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9.jpe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hyperlink" Target="http://euromaidanpress.com/2016/05/09/top-6-soviet-world-war-ii-myths-used-by-russia-today/" TargetMode="External"/><Relationship Id="rId5" Type="http://schemas.openxmlformats.org/officeDocument/2006/relationships/image" Target="../media/image168.jpeg"/><Relationship Id="rId4" Type="http://schemas.openxmlformats.org/officeDocument/2006/relationships/hyperlink" Target="http://slideplayer.com/slide/10346480/"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jz5ZPK5ajSAhVCQCYKHcQRD4cQjRwIBw&amp;url=http://history1900s.about.com/od/worldwarii/a/nonaggression.htm&amp;bvm=bv.148073327,d.eWE&amp;psig=AFQjCNE66bMTKZmFW9o2RphFHKN-5PUmPA&amp;ust=1488027772558279" TargetMode="External"/><Relationship Id="rId3" Type="http://schemas.openxmlformats.org/officeDocument/2006/relationships/image" Target="../media/image170.jpeg"/><Relationship Id="rId7" Type="http://schemas.openxmlformats.org/officeDocument/2006/relationships/image" Target="../media/image172.jpeg"/><Relationship Id="rId2" Type="http://schemas.openxmlformats.org/officeDocument/2006/relationships/hyperlink" Target="http://www.google.com/url?sa=i&amp;rct=j&amp;q=&amp;esrc=s&amp;source=images&amp;cd=&amp;cad=rja&amp;uact=8&amp;ved=0ahUKEwjUnOWakIbSAhWGQiYKHWGOAycQjRwIBw&amp;url=http://www.c3iopscenter.com/currentops/2016/08/23/23-august-1939-hitler-stalin-pact-nazi-soviet-non-aggression-pact-4/&amp;bvm=bv.146496531,d.cGc&amp;psig=AFQjCNG7_kiuEXC1RDFFVy7mn1FvNT0NfA&amp;ust=1486836626234630" TargetMode="External"/><Relationship Id="rId1" Type="http://schemas.openxmlformats.org/officeDocument/2006/relationships/slideLayout" Target="../slideLayouts/slideLayout7.xml"/><Relationship Id="rId6" Type="http://schemas.openxmlformats.org/officeDocument/2006/relationships/hyperlink" Target="https://www.google.com/url?sa=i&amp;rct=j&amp;q=&amp;esrc=s&amp;source=images&amp;cd=&amp;cad=rja&amp;uact=8&amp;ved=0ahUKEwjf4dSwkIbSAhVJLyYKHYYTDCcQjRwIBw&amp;url=https://www.emaze.com/@AOWLIRLO/non-aggression-pact&amp;bvm=bv.146496531,d.cGc&amp;psig=AFQjCNG7_kiuEXC1RDFFVy7mn1FvNT0NfA&amp;ust=1486836626234630" TargetMode="External"/><Relationship Id="rId5" Type="http://schemas.openxmlformats.org/officeDocument/2006/relationships/image" Target="../media/image171.gif"/><Relationship Id="rId4" Type="http://schemas.openxmlformats.org/officeDocument/2006/relationships/hyperlink" Target="http://www.google.com/url?sa=i&amp;rct=j&amp;q=&amp;esrc=s&amp;source=images&amp;cd=&amp;cad=rja&amp;uact=8&amp;ved=0ahUKEwimtfOikIbSAhXRdSYKHVDADPsQjRwIBw&amp;url=http://sembury.weebly.com/nazi-soviet-non-aggression-pactoperation-barbarossastalingrad.html&amp;bvm=bv.146496531,d.cGc&amp;psig=AFQjCNG7_kiuEXC1RDFFVy7mn1FvNT0NfA&amp;ust=1486836626234630" TargetMode="External"/><Relationship Id="rId9" Type="http://schemas.openxmlformats.org/officeDocument/2006/relationships/image" Target="../media/image173.jpeg"/></Relationships>
</file>

<file path=ppt/slides/_rels/slide4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hyperlink" Target="https://www.google.com/url?sa=i&amp;rct=j&amp;q=&amp;esrc=s&amp;source=images&amp;cd=&amp;cad=rja&amp;uact=8&amp;ved=0ahUKEwjapY65k4bSAhWKTSYKHaRYC0EQjRwIBw&amp;url=https://www.ushmm.org/wlc/en/media_nm.php?ModuleId=10005070&amp;MediaId=431&amp;bvm=bv.146496531,d.cGc&amp;psig=AFQjCNH4f1HX2-DmxamGNEnSqK7OIATc7Q&amp;ust=1486837494509732" TargetMode="External"/><Relationship Id="rId7" Type="http://schemas.openxmlformats.org/officeDocument/2006/relationships/hyperlink" Target="http://www.google.com/url?sa=i&amp;rct=j&amp;q=&amp;esrc=s&amp;source=images&amp;cd=&amp;cad=rja&amp;uact=8&amp;ved=0ahUKEwjVyaOu5ajSAhVDxCYKHTVCAaoQjRwIBw&amp;url=http://www.slideshare.net/Maverick65/world-war-2-1092012&amp;bvm=bv.148073327,d.eWE&amp;psig=AFQjCNETZQ0gHpn2RX6yCOheepED6YV0bg&amp;ust=1488027615354531" TargetMode="External"/><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hyperlink" Target="https://www.google.com/url?sa=i&amp;rct=j&amp;q=&amp;esrc=s&amp;source=images&amp;cd=&amp;cad=rja&amp;uact=8&amp;ved=0ahUKEwiKxPvYk4bSAhXIMyYKHZX3BmkQjRwIBw&amp;url=https://dirkdeklein.net/2016/09/01/the-german-and-slovak-invasion-of-poland/&amp;bvm=bv.146496531,d.cGc&amp;psig=AFQjCNH4f1HX2-DmxamGNEnSqK7OIATc7Q&amp;ust=1486837494509732" TargetMode="External"/><Relationship Id="rId4" Type="http://schemas.openxmlformats.org/officeDocument/2006/relationships/image" Target="../media/image175.gif"/></Relationships>
</file>

<file path=ppt/slides/_rels/slide4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VuKuI6KjSAhWG6CYKHXlLAgEQjRwIBw&amp;url=http://www.gettyimages.com/photos/phoney-war&amp;bvm=bv.148073327,d.eWE&amp;psig=AFQjCNEOIBQs7_wvyEuQ0yZt6EYAOSUFeQ&amp;ust=1488028411722601" TargetMode="External"/><Relationship Id="rId3" Type="http://schemas.openxmlformats.org/officeDocument/2006/relationships/image" Target="../media/image178.jpeg"/><Relationship Id="rId7" Type="http://schemas.openxmlformats.org/officeDocument/2006/relationships/image" Target="../media/image180.jpeg"/><Relationship Id="rId2" Type="http://schemas.openxmlformats.org/officeDocument/2006/relationships/hyperlink" Target="http://www.google.com/url?sa=i&amp;rct=j&amp;q=&amp;esrc=s&amp;source=images&amp;cd=&amp;cad=rja&amp;uact=8&amp;ved=0ahUKEwibnZGY5ajSAhXMZiYKHWOIDaAQjRwIBw&amp;url=http://slideplayer.com/slide/6401711/&amp;bvm=bv.148073327,d.eWE&amp;psig=AFQjCNETZQ0gHpn2RX6yCOheepED6YV0bg&amp;ust=1488027615354531" TargetMode="External"/><Relationship Id="rId1" Type="http://schemas.openxmlformats.org/officeDocument/2006/relationships/slideLayout" Target="../slideLayouts/slideLayout6.xml"/><Relationship Id="rId6" Type="http://schemas.openxmlformats.org/officeDocument/2006/relationships/hyperlink" Target="http://slideplayer.com/slide/8951148/" TargetMode="External"/><Relationship Id="rId11" Type="http://schemas.openxmlformats.org/officeDocument/2006/relationships/image" Target="../media/image182.jpeg"/><Relationship Id="rId5" Type="http://schemas.openxmlformats.org/officeDocument/2006/relationships/image" Target="../media/image179.jpeg"/><Relationship Id="rId10" Type="http://schemas.openxmlformats.org/officeDocument/2006/relationships/hyperlink" Target="http://www.google.com/url?sa=i&amp;rct=j&amp;q=&amp;esrc=s&amp;source=images&amp;cd=&amp;cad=rja&amp;uact=8&amp;ved=0ahUKEwjcpYyf6KjSAhWFYiYKHSluCDkQjRwIBw&amp;url=http://www.iwm.org.uk/history/britains-phoney-start-to-the-second-world-war&amp;bvm=bv.148073327,d.eWE&amp;psig=AFQjCNEOIBQs7_wvyEuQ0yZt6EYAOSUFeQ&amp;ust=1488028411722601" TargetMode="External"/><Relationship Id="rId4" Type="http://schemas.openxmlformats.org/officeDocument/2006/relationships/hyperlink" Target="https://www.google.com/url?sa=i&amp;rct=j&amp;q=&amp;esrc=s&amp;source=images&amp;cd=&amp;cad=rja&amp;uact=8&amp;ved=0ahUKEwj34MD35ajSAhXMPiYKHcjTCkIQjRwIBw&amp;url=https://www.pinterest.com/explore/phoney-war/&amp;bvm=bv.148073327,d.eWE&amp;psig=AFQjCNEMURFVCKLLCykKJUBgrb_ydtsTIw&amp;ust=1488027854721221" TargetMode="External"/><Relationship Id="rId9" Type="http://schemas.openxmlformats.org/officeDocument/2006/relationships/image" Target="../media/image181.jpeg"/></Relationships>
</file>

<file path=ppt/slides/_rels/slide4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7-PDm56jSAhWD5iYKHW5IADUQjRwIBw&amp;url=http://ww2today.com/inside-a-maginot-line-fort&amp;bvm=bv.148073327,d.eWE&amp;psig=AFQjCNFaROdwoz9-naTuw1dsQQCWDyneKg&amp;ust=1488028187818361" TargetMode="External"/><Relationship Id="rId3" Type="http://schemas.openxmlformats.org/officeDocument/2006/relationships/image" Target="../media/image183.jpeg"/><Relationship Id="rId7" Type="http://schemas.openxmlformats.org/officeDocument/2006/relationships/image" Target="../media/image185.png"/><Relationship Id="rId2" Type="http://schemas.openxmlformats.org/officeDocument/2006/relationships/hyperlink" Target="http://www.google.com/url?sa=i&amp;rct=j&amp;q=&amp;esrc=s&amp;source=images&amp;cd=&amp;cad=rja&amp;uact=8&amp;ved=0ahUKEwi0tLOQ56jSAhWD1CYKHQKjD00QjRwIBw&amp;url=http://lostimagesofww2.com/photos/places/maginot-line.php&amp;bvm=bv.148073327,d.eWE&amp;psig=AFQjCNFaROdwoz9-naTuw1dsQQCWDyneKg&amp;ust=1488028187818361" TargetMode="External"/><Relationship Id="rId1" Type="http://schemas.openxmlformats.org/officeDocument/2006/relationships/slideLayout" Target="../slideLayouts/slideLayout6.xml"/><Relationship Id="rId6" Type="http://schemas.openxmlformats.org/officeDocument/2006/relationships/hyperlink" Target="https://www.google.com/url?sa=i&amp;rct=j&amp;q=&amp;esrc=s&amp;source=images&amp;cd=&amp;cad=rja&amp;uact=8&amp;ved=0ahUKEwik__jF56jSAhUFKyYKHS-pCssQjRwIBw&amp;url=https://www.pinterest.com/mojo1944/maginot-line/&amp;bvm=bv.148073327,d.eWE&amp;psig=AFQjCNFaROdwoz9-naTuw1dsQQCWDyneKg&amp;ust=1488028187818361" TargetMode="External"/><Relationship Id="rId5" Type="http://schemas.openxmlformats.org/officeDocument/2006/relationships/image" Target="../media/image184.jpeg"/><Relationship Id="rId4" Type="http://schemas.openxmlformats.org/officeDocument/2006/relationships/hyperlink" Target="http://www.google.com/url?sa=i&amp;rct=j&amp;q=&amp;esrc=s&amp;source=images&amp;cd=&amp;cad=rja&amp;uact=8&amp;ved=0ahUKEwi9y5K356jSAhXETSYKHWAjBzUQjRwIBw&amp;url=http://www.gettyimages.com/photos/maginot-line&amp;bvm=bv.148073327,d.eWE&amp;psig=AFQjCNFaROdwoz9-naTuw1dsQQCWDyneKg&amp;ust=1488028187818361" TargetMode="External"/><Relationship Id="rId9" Type="http://schemas.openxmlformats.org/officeDocument/2006/relationships/image" Target="../media/image186.jpeg"/></Relationships>
</file>

<file path=ppt/slides/_rels/slide47.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0.gif"/><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Ml_rDlIbSAhWG4iYKHZ3EDwUQjRwIBw&amp;url=http://jsc-worldwar2.weebly.com/hitlers-lightning-war.html&amp;bvm=bv.146496531,d.cGc&amp;psig=AFQjCNGwt_ps7nGzvINWuaQEe3lEG-YFuA&amp;ust=1486837772748931" TargetMode="External"/><Relationship Id="rId5" Type="http://schemas.openxmlformats.org/officeDocument/2006/relationships/image" Target="../media/image189.png"/><Relationship Id="rId4" Type="http://schemas.openxmlformats.org/officeDocument/2006/relationships/hyperlink" Target="https://www.google.com/url?sa=i&amp;rct=j&amp;q=&amp;esrc=s&amp;source=images&amp;cd=&amp;cad=rja&amp;uact=8&amp;ved=0ahUKEwjgtI29lIbSAhWIQiYKHW6XBVkQjRwIBw&amp;url=https://www.tripline.net/trip/The_Invasions_of_Hitler-5337456236141007ADFDF225D7144E66&amp;bvm=bv.146496531,d.cGc&amp;psig=AFQjCNGwt_ps7nGzvINWuaQEe3lEG-YFuA&amp;ust=148683777274893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6.xml"/><Relationship Id="rId4" Type="http://schemas.openxmlformats.org/officeDocument/2006/relationships/image" Target="../media/image193.png"/></Relationships>
</file>

<file path=ppt/slides/_rels/slide49.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0.jpeg"/><Relationship Id="rId3" Type="http://schemas.openxmlformats.org/officeDocument/2006/relationships/image" Target="../media/image194.jpeg"/><Relationship Id="rId7" Type="http://schemas.openxmlformats.org/officeDocument/2006/relationships/hyperlink" Target="https://www.google.com/url?sa=i&amp;rct=j&amp;q=&amp;esrc=s&amp;source=images&amp;cd=&amp;cad=rja&amp;uact=8&amp;ved=0ahUKEwjugLmLlYbSAhWB8CYKHdgTA98QjRwIBw&amp;url=https://www.phactual.com/11-facts-about-operation-dynamo-the-dunkirk-evacuation/&amp;bvm=bv.146496531,d.cGc&amp;psig=AFQjCNGFnMQ3jDksW9cUO6tYu2E79n6-eg&amp;ust=1486837863676954" TargetMode="External"/><Relationship Id="rId12" Type="http://schemas.openxmlformats.org/officeDocument/2006/relationships/image" Target="../media/image19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6.jpeg"/><Relationship Id="rId11" Type="http://schemas.openxmlformats.org/officeDocument/2006/relationships/hyperlink" Target="http://www.google.com/url?sa=i&amp;rct=j&amp;q=&amp;esrc=s&amp;source=images&amp;cd=&amp;cad=rja&amp;uact=8&amp;ved=0ahUKEwjO_-bV8qjSAhWG4iYKHXjLBMEQjRwIBw&amp;url=http://www.iowtodunkirk.com/operation-dynamo/&amp;bvm=bv.148073327,d.eWE&amp;psig=AFQjCNGwWPblMOgtACgpJiK_vc4dQQjHFA&amp;ust=1488031289152371" TargetMode="External"/><Relationship Id="rId5" Type="http://schemas.openxmlformats.org/officeDocument/2006/relationships/hyperlink" Target="https://www.google.com/url?sa=i&amp;rct=j&amp;q=&amp;esrc=s&amp;source=images&amp;cd=&amp;cad=rja&amp;uact=8&amp;ved=0ahUKEwjznqj_lIbSAhWIRSYKHZWxC-8QjRwIBw&amp;url=https://www.phactual.com/11-facts-about-operation-dynamo-the-dunkirk-evacuation/&amp;bvm=bv.146496531,d.cGc&amp;psig=AFQjCNGFnMQ3jDksW9cUO6tYu2E79n6-eg&amp;ust=1486837863676954" TargetMode="External"/><Relationship Id="rId10" Type="http://schemas.openxmlformats.org/officeDocument/2006/relationships/image" Target="../media/image198.jpeg"/><Relationship Id="rId4" Type="http://schemas.openxmlformats.org/officeDocument/2006/relationships/image" Target="../media/image195.gif"/><Relationship Id="rId9" Type="http://schemas.openxmlformats.org/officeDocument/2006/relationships/hyperlink" Target="http://www.google.com/url?sa=i&amp;rct=j&amp;q=&amp;esrc=s&amp;source=images&amp;cd=&amp;cad=rja&amp;uact=8&amp;ved=0ahUKEwj-zOCXlYbSAhXC2SYKHXYzBdkQjRwIBw&amp;url=http://www.fotolibra.com/gallery/1031705/operation-dynamo-the-evacuation-of-british-and-allied-troops-from-dunkirk-27-may-to-3-june-1940/&amp;bvm=bv.146496531,d.cGc&amp;psig=AFQjCNGFnMQ3jDksW9cUO6tYu2E79n6-eg&amp;ust=148683786367695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2.jpe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hyperlink" Target="https://www.google.com/url?sa=i&amp;rct=j&amp;q=&amp;esrc=s&amp;source=images&amp;cd=&amp;cad=rja&amp;uact=8&amp;ved=0ahUKEwiH7eurlYbSAhVB6iYKHedMCEwQjRwIBw&amp;url=https://litmusicadaptation.wikispaces.com/New+Wave+Cinema&amp;bvm=bv.146496531,d.cGc&amp;psig=AFQjCNG7KuMVXPqP_u_iH5dOnZvrH7F8mw&amp;ust=1486837992788469" TargetMode="External"/><Relationship Id="rId5" Type="http://schemas.openxmlformats.org/officeDocument/2006/relationships/image" Target="../media/image204.jpeg"/><Relationship Id="rId4" Type="http://schemas.openxmlformats.org/officeDocument/2006/relationships/image" Target="../media/image203.gif"/></Relationships>
</file>

<file path=ppt/slides/_rels/slide51.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7.jpeg"/><Relationship Id="rId7" Type="http://schemas.openxmlformats.org/officeDocument/2006/relationships/image" Target="../media/image209.jpeg"/><Relationship Id="rId2" Type="http://schemas.openxmlformats.org/officeDocument/2006/relationships/hyperlink" Target="http://www.google.com/url?sa=i&amp;rct=j&amp;q=&amp;esrc=s&amp;source=images&amp;cd=&amp;cad=rja&amp;uact=8&amp;ved=0ahUKEwifs7CQ6ajSAhUJZCYKHfUlBFgQjRwIBw&amp;url=http://www.alamy.com/stock-photo/french-liberation.html&amp;bvm=bv.148073327,d.eWE&amp;psig=AFQjCNEoTFUMF0PqDXWxVfrWY-_clgwmmQ&amp;ust=1488028696941359" TargetMode="External"/><Relationship Id="rId1" Type="http://schemas.openxmlformats.org/officeDocument/2006/relationships/slideLayout" Target="../slideLayouts/slideLayout6.xml"/><Relationship Id="rId6" Type="http://schemas.openxmlformats.org/officeDocument/2006/relationships/hyperlink" Target="http://www.google.com/url?sa=i&amp;rct=j&amp;q=&amp;esrc=s&amp;source=images&amp;cd=&amp;cad=rja&amp;uact=8&amp;ved=0ahUKEwjZ0LeX8qjSAhXHNSYKHf6bD_oQjRwIBw&amp;url=http://www.privateletters.net/allies_france.html&amp;bvm=bv.148073327,d.eWE&amp;psig=AFQjCNGd9uJ01OssOA4RSbfXAXwZjoMfrg&amp;ust=1488031148395751" TargetMode="External"/><Relationship Id="rId5" Type="http://schemas.openxmlformats.org/officeDocument/2006/relationships/image" Target="../media/image208.jpeg"/><Relationship Id="rId4" Type="http://schemas.openxmlformats.org/officeDocument/2006/relationships/hyperlink" Target="http://www.google.com/url?sa=i&amp;rct=j&amp;q=&amp;esrc=s&amp;source=images&amp;cd=&amp;cad=rja&amp;uact=8&amp;ved=0ahUKEwjLz_Wa6ajSAhVG7CYKHXEPDB0QjRwIBw&amp;url=http://www.slideshare.net/DamianGordon1/the-french-resistance-in-the-6-hats-style&amp;bvm=bv.148073327,d.eWE&amp;psig=AFQjCNEoTFUMF0PqDXWxVfrWY-_clgwmmQ&amp;ust=148802869694135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hyperlink" Target="http://www.google.com/url?sa=i&amp;rct=j&amp;q=&amp;esrc=s&amp;source=images&amp;cd=&amp;cad=rja&amp;uact=8&amp;ved=0ahUKEwjq5KrZlYbSAhXGOSYKHS9tD_8QjRwIBw&amp;url=http://www.bbc.co.uk/guides/zgs34j6&amp;bvm=bv.146496531,d.cGc&amp;psig=AFQjCNHawZLuScIxoGHN-SyfuT9GWAdeow&amp;ust=1486838046982153"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png"/><Relationship Id="rId7" Type="http://schemas.openxmlformats.org/officeDocument/2006/relationships/image" Target="../media/image218.jpeg"/><Relationship Id="rId2" Type="http://schemas.openxmlformats.org/officeDocument/2006/relationships/image" Target="../media/image214.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hyperlink" Target="https://www.google.com/url?sa=i&amp;rct=j&amp;q=&amp;esrc=s&amp;source=images&amp;cd=&amp;cad=rja&amp;uact=8&amp;ved=0ahUKEwi189XylYbSAhXL5CYKHRrCARkQjRwIBw&amp;url=https://mannaismayaadventure.com/2012/08/21/how-britains-failed-attempt-to-develop-a-death-ray-changed-the-course-of-world-war-ii/&amp;bvm=bv.146496531,d.cGc&amp;psig=AFQjCNHawZLuScIxoGHN-SyfuT9GWAdeow&amp;ust=1486838046982153" TargetMode="External"/><Relationship Id="rId9" Type="http://schemas.openxmlformats.org/officeDocument/2006/relationships/image" Target="../media/image220.jpeg"/></Relationships>
</file>

<file path=ppt/slides/_rels/slide5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5.png"/><Relationship Id="rId7" Type="http://schemas.openxmlformats.org/officeDocument/2006/relationships/hyperlink" Target="http://www.google.com/url?sa=i&amp;rct=j&amp;q=&amp;esrc=s&amp;source=images&amp;cd=&amp;cad=rja&amp;uact=8&amp;ved=0ahUKEwjQxoCUhqnSAhVH7SYKHfAIBT0QjRwIBw&amp;url=http://www.slideshare.net/howenglun99/sec-3n-hist-elec-chapter-52-germanys-defeat-german-weakness&amp;bvm=bv.148073327,bs.2,d.eWE&amp;psig=AFQjCNEJkyy6sYlf397KC4adoF6afCjKUA&amp;ust=1488036465829475" TargetMode="External"/><Relationship Id="rId2"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27.jpeg"/><Relationship Id="rId5" Type="http://schemas.openxmlformats.org/officeDocument/2006/relationships/hyperlink" Target="http://www.google.com/url?sa=i&amp;rct=j&amp;q=&amp;esrc=s&amp;source=images&amp;cd=&amp;cad=rja&amp;uact=8&amp;ved=0ahUKEwi-vLb6hanSAhXC2SYKHT3BBDkQjRwIBw&amp;url=http://worldwariipodcast.net/2015/07/episode-132-operation-barbarossa/&amp;bvm=bv.148073327,bs.2,d.eWE&amp;psig=AFQjCNEJkyy6sYlf397KC4adoF6afCjKUA&amp;ust=1488036465829475" TargetMode="External"/><Relationship Id="rId4" Type="http://schemas.openxmlformats.org/officeDocument/2006/relationships/image" Target="../media/image226.png"/></Relationships>
</file>

<file path=ppt/slides/_rels/slide5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www.google.com/url?sa=i&amp;rct=j&amp;q=&amp;esrc=s&amp;source=images&amp;cd=&amp;cad=rja&amp;uact=8&amp;ved=0ahUKEwik0eKYqf7RAhUh1oMKHdvVB4MQjRwIBw&amp;url=http://slideplayer.com/slide/9096276/&amp;bvm=bv.146094739,d.cGc&amp;psig=AFQjCNGjyEezFIQWHmg5s9_4eua8d5r41g&amp;ust=1486568427947549"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www.google.com/url?sa=i&amp;rct=j&amp;q=&amp;esrc=s&amp;source=images&amp;cd=&amp;cad=rja&amp;uact=8&amp;ved=0ahUKEwj7qI_kqf7RAhWF14MKHfEVC0cQjRwIBw&amp;url=http://www.differencebetween.net/miscellaneous/politics/ideology-politics/difference-between-totalitarianism-and-dictatorship/&amp;bvm=bv.146094739,d.cGc&amp;psig=AFQjCNFoGjMEF8nIjU_LuZRcwhSspeVFMQ&amp;ust=1486568579826860" TargetMode="External"/><Relationship Id="rId4" Type="http://schemas.openxmlformats.org/officeDocument/2006/relationships/hyperlink" Target="http://www.google.com/url?sa=i&amp;rct=j&amp;q=&amp;esrc=s&amp;source=images&amp;cd=&amp;ved=0ahUKEwiJ1ILUqf7RAhUhxYMKHcwUB-kQjRwIBw&amp;url=http://www.123rf.com/stock-photo/totalitarian_state.html&amp;bvm=bv.146094739,d.cGc&amp;psig=AFQjCNFoGjMEF8nIjU_LuZRcwhSspeVFMQ&amp;ust=1486568579826860&amp;cad=rj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ved=2ahUKEwiixcD7gOHgAhVhiOAKHX_-DGYQjRx6BAgBEAU&amp;url=https://www.sagaciousnewsnetwork.com/how-many-people-did-joseph-stalin-kill/&amp;psig=AOvVaw2Dx7no_Sn96-3_rDy4iH13&amp;ust=1551531116684942"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v79rEpv7RAhWs3YMKHax5A2MQjRwIBw&amp;url=http://slideplayer.com/slide/9857327/&amp;bvm=bv.146094739,d.cGc&amp;psig=AFQjCNHKuLJq2SyrBjLVQ694iXk2nMRCWw&amp;ust=1486567704114624" TargetMode="External"/><Relationship Id="rId5" Type="http://schemas.openxmlformats.org/officeDocument/2006/relationships/image" Target="../media/image19.jpeg"/><Relationship Id="rId4" Type="http://schemas.openxmlformats.org/officeDocument/2006/relationships/hyperlink" Target="http://www.google.com/url?sa=i&amp;rct=j&amp;q=&amp;esrc=s&amp;source=images&amp;cd=&amp;cad=rja&amp;uact=8&amp;ved=0ahUKEwijkpqypv7RAhUk0oMKHX55ASoQjRwIBw&amp;url=http://www.slideshare.net/mfpia/joseph-stalin-the-soviet-union&amp;bvm=bv.146094739,d.cGc&amp;psig=AFQjCNHKuLJq2SyrBjLVQ694iXk2nMRCWw&amp;ust=1486567704114624" TargetMode="Externa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isbafp_7RAhUk6YMKHVS9BnQQjRwIBw&amp;url=http://www.slideshare.net/Hareem_syed/soviet-labor-camps&amp;bvm=bv.146094739,d.cGc&amp;psig=AFQjCNHtKMZTjR8KEE_AElWhCzZce2_EYw&amp;ust=1486567875865619" TargetMode="External"/><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hyperlink" Target="http://www.google.com/url?sa=i&amp;rct=j&amp;q=&amp;esrc=s&amp;source=images&amp;cd=&amp;cad=rja&amp;uact=8&amp;ved=0ahUKEwid6JGUpv7RAhUl7YMKHXPFCjgQjRwIBw&amp;url=http://www.globalresearch.ca/history-as-propaganda-why-the-ussr-did-not-win-world-war-ii-failed-nazi-blitzkrieg-against-the-soviet-union/5516203&amp;psig=AFQjCNGiJ-SbRIVscUkxDBnbGjdNbMW7Jw&amp;ust=1486567567848069"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T3_2Np_7RAhWG34MKHVEtAngQjRwIBw&amp;url=http://gulaghistory.org/nps/&amp;bvm=bv.146094739,d.cGc&amp;psig=AFQjCNHtKMZTjR8KEE_AElWhCzZce2_EYw&amp;ust=1486567875865619" TargetMode="Externa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google.com/url?sa=i&amp;rct=j&amp;q=&amp;esrc=s&amp;source=images&amp;cd=&amp;cad=rja&amp;uact=8&amp;ved=2ahUKEwiZhJX8_eDgAhWwVN8KHdeOA2MQjRx6BAgBEAU&amp;url=https://www.quora.com/How-many-people-died-during-Stalin-s-communist-leadership-in-Russia&amp;psig=AOvVaw2Dx7no_Sn96-3_rDy4iH13&amp;ust=1551531116684942"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solidFill>
                  <a:srgbClr val="000000"/>
                </a:solidFill>
              </a:rPr>
              <a:t>World War II</a:t>
            </a:r>
          </a:p>
          <a:p>
            <a:endParaRPr lang="en-US" dirty="0">
              <a:solidFill>
                <a:srgbClr val="000000"/>
              </a:solidFill>
            </a:endParaRPr>
          </a:p>
        </p:txBody>
      </p:sp>
      <p:sp>
        <p:nvSpPr>
          <p:cNvPr id="2" name="Title 1"/>
          <p:cNvSpPr>
            <a:spLocks noGrp="1"/>
          </p:cNvSpPr>
          <p:nvPr>
            <p:ph type="ctrTitle"/>
          </p:nvPr>
        </p:nvSpPr>
        <p:spPr/>
        <p:txBody>
          <a:bodyPr/>
          <a:lstStyle/>
          <a:p>
            <a:r>
              <a:rPr lang="en-US" dirty="0" smtClean="0">
                <a:latin typeface="Georgia"/>
                <a:cs typeface="Georgia"/>
              </a:rPr>
              <a:t>Aggression Leads to War</a:t>
            </a:r>
            <a:endParaRPr lang="en-US" dirty="0">
              <a:latin typeface="Georgia"/>
              <a:cs typeface="Georgia"/>
            </a:endParaRPr>
          </a:p>
        </p:txBody>
      </p:sp>
      <p:pic>
        <p:nvPicPr>
          <p:cNvPr id="4" name="Picture 3"/>
          <p:cNvPicPr>
            <a:picLocks noChangeAspect="1"/>
          </p:cNvPicPr>
          <p:nvPr/>
        </p:nvPicPr>
        <p:blipFill>
          <a:blip r:embed="rId2"/>
          <a:stretch>
            <a:fillRect/>
          </a:stretch>
        </p:blipFill>
        <p:spPr>
          <a:xfrm>
            <a:off x="134727" y="2888725"/>
            <a:ext cx="3823750" cy="3823750"/>
          </a:xfrm>
          <a:prstGeom prst="rect">
            <a:avLst/>
          </a:prstGeom>
        </p:spPr>
      </p:pic>
      <p:pic>
        <p:nvPicPr>
          <p:cNvPr id="1026" name="Picture 2" descr="Image result for causes of pearl harb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477" y="2888725"/>
            <a:ext cx="5093707" cy="382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48" y="0"/>
            <a:ext cx="7772400" cy="1143000"/>
          </a:xfrm>
        </p:spPr>
        <p:txBody>
          <a:bodyPr/>
          <a:lstStyle/>
          <a:p>
            <a:r>
              <a:rPr lang="en-US" dirty="0" smtClean="0"/>
              <a:t>FASCISM IN ITALY</a:t>
            </a:r>
            <a:endParaRPr lang="en-US" dirty="0"/>
          </a:p>
        </p:txBody>
      </p:sp>
      <p:sp>
        <p:nvSpPr>
          <p:cNvPr id="3" name="Content Placeholder 2"/>
          <p:cNvSpPr>
            <a:spLocks noGrp="1"/>
          </p:cNvSpPr>
          <p:nvPr>
            <p:ph sz="quarter" idx="1"/>
          </p:nvPr>
        </p:nvSpPr>
        <p:spPr>
          <a:xfrm>
            <a:off x="485548" y="1143000"/>
            <a:ext cx="7772400" cy="4572000"/>
          </a:xfrm>
        </p:spPr>
        <p:txBody>
          <a:bodyPr/>
          <a:lstStyle/>
          <a:p>
            <a:r>
              <a:rPr lang="en-US" sz="2000" dirty="0" smtClean="0">
                <a:latin typeface="Georgia"/>
                <a:cs typeface="Georgia"/>
              </a:rPr>
              <a:t>After World War I, economic problems in Italy had led to unrest.</a:t>
            </a:r>
          </a:p>
          <a:p>
            <a:r>
              <a:rPr lang="en-US" sz="2000" b="1" dirty="0" smtClean="0">
                <a:solidFill>
                  <a:schemeClr val="bg2">
                    <a:lumMod val="10000"/>
                  </a:schemeClr>
                </a:solidFill>
                <a:latin typeface="Georgia"/>
                <a:cs typeface="Georgia"/>
              </a:rPr>
              <a:t>Benito Mussolini </a:t>
            </a:r>
            <a:r>
              <a:rPr lang="en-US" sz="2000" dirty="0" smtClean="0">
                <a:latin typeface="Georgia"/>
                <a:cs typeface="Georgia"/>
              </a:rPr>
              <a:t>promised to restore order through strong leadership.</a:t>
            </a:r>
          </a:p>
          <a:p>
            <a:pPr lvl="1"/>
            <a:r>
              <a:rPr lang="en-US" sz="1500" dirty="0" smtClean="0">
                <a:latin typeface="Georgia"/>
                <a:cs typeface="Georgia"/>
              </a:rPr>
              <a:t>In October 1922, Mussolini and his followers threatened to overthrow Italy’s elected government </a:t>
            </a:r>
            <a:r>
              <a:rPr lang="en-US" sz="1500" dirty="0" err="1" smtClean="0">
                <a:latin typeface="Georgia"/>
                <a:cs typeface="Georgia"/>
                <a:sym typeface="Wingdings"/>
              </a:rPr>
              <a:t></a:t>
            </a:r>
            <a:r>
              <a:rPr lang="en-US" sz="1500" dirty="0" smtClean="0">
                <a:latin typeface="Georgia"/>
                <a:cs typeface="Georgia"/>
                <a:sym typeface="Wingdings"/>
              </a:rPr>
              <a:t> I</a:t>
            </a:r>
            <a:r>
              <a:rPr lang="en-US" sz="1500" dirty="0" smtClean="0">
                <a:latin typeface="Georgia"/>
                <a:cs typeface="Georgia"/>
              </a:rPr>
              <a:t>n response, the king appointed Mussolini prime minister.</a:t>
            </a:r>
          </a:p>
          <a:p>
            <a:pPr lvl="1"/>
            <a:r>
              <a:rPr lang="en-US" sz="1500" dirty="0" smtClean="0">
                <a:latin typeface="Georgia"/>
                <a:cs typeface="Georgia"/>
              </a:rPr>
              <a:t>Mussolini </a:t>
            </a:r>
            <a:r>
              <a:rPr lang="en-US" sz="1500" dirty="0" smtClean="0">
                <a:solidFill>
                  <a:srgbClr val="FF0000"/>
                </a:solidFill>
                <a:latin typeface="Georgia"/>
                <a:cs typeface="Georgia"/>
              </a:rPr>
              <a:t>turned Italy into the </a:t>
            </a:r>
            <a:r>
              <a:rPr lang="en-US" sz="1500" u="sng" dirty="0" smtClean="0">
                <a:solidFill>
                  <a:srgbClr val="FF0000"/>
                </a:solidFill>
                <a:latin typeface="Georgia"/>
                <a:cs typeface="Georgia"/>
              </a:rPr>
              <a:t>world’s first Fascist state</a:t>
            </a:r>
            <a:r>
              <a:rPr lang="en-US" sz="1500" dirty="0" smtClean="0">
                <a:solidFill>
                  <a:schemeClr val="bg2">
                    <a:lumMod val="10000"/>
                  </a:schemeClr>
                </a:solidFill>
                <a:latin typeface="Georgia"/>
                <a:cs typeface="Georgia"/>
              </a:rPr>
              <a:t>.</a:t>
            </a:r>
          </a:p>
          <a:p>
            <a:pPr lvl="2"/>
            <a:r>
              <a:rPr lang="en-US" sz="1400" b="1" i="1" u="sng" dirty="0" smtClean="0">
                <a:solidFill>
                  <a:schemeClr val="bg2">
                    <a:lumMod val="10000"/>
                  </a:schemeClr>
                </a:solidFill>
                <a:latin typeface="Georgia"/>
                <a:cs typeface="Georgia"/>
              </a:rPr>
              <a:t>FASCISM</a:t>
            </a:r>
            <a:r>
              <a:rPr lang="en-US" sz="1400" b="1" i="1" dirty="0" smtClean="0">
                <a:solidFill>
                  <a:schemeClr val="bg2">
                    <a:lumMod val="10000"/>
                  </a:schemeClr>
                </a:solidFill>
                <a:latin typeface="Georgia"/>
                <a:cs typeface="Georgia"/>
              </a:rPr>
              <a:t>- </a:t>
            </a:r>
            <a:r>
              <a:rPr lang="en-US" sz="1400" b="1" i="1" dirty="0" smtClean="0">
                <a:solidFill>
                  <a:srgbClr val="FF0000"/>
                </a:solidFill>
                <a:latin typeface="Georgia"/>
                <a:cs typeface="Georgia"/>
              </a:rPr>
              <a:t>is a political system based on militarism, extreme nationalism, and blind loyalty to the state and its leader.</a:t>
            </a:r>
          </a:p>
          <a:p>
            <a:pPr marL="0" indent="0">
              <a:buNone/>
            </a:pPr>
            <a:endParaRPr lang="en-US" dirty="0"/>
          </a:p>
        </p:txBody>
      </p:sp>
      <p:pic>
        <p:nvPicPr>
          <p:cNvPr id="4" name="Picture 3"/>
          <p:cNvPicPr>
            <a:picLocks noChangeAspect="1"/>
          </p:cNvPicPr>
          <p:nvPr/>
        </p:nvPicPr>
        <p:blipFill>
          <a:blip r:embed="rId2"/>
          <a:stretch>
            <a:fillRect/>
          </a:stretch>
        </p:blipFill>
        <p:spPr>
          <a:xfrm>
            <a:off x="485548" y="4331482"/>
            <a:ext cx="1392756" cy="1532032"/>
          </a:xfrm>
          <a:prstGeom prst="rect">
            <a:avLst/>
          </a:prstGeom>
        </p:spPr>
      </p:pic>
      <p:pic>
        <p:nvPicPr>
          <p:cNvPr id="1026" name="Picture 2" descr="http://www.examiner.com/images/blog/replicate/EXID8529/images/blackshirt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45" y="4552149"/>
            <a:ext cx="2321000" cy="13113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ASCISM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111" y="233298"/>
            <a:ext cx="1230773" cy="8752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FASCISM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6291" y="3522416"/>
            <a:ext cx="3461657" cy="3245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BENITO MUSSOLINI</a:t>
            </a:r>
            <a:endParaRPr lang="en-US" dirty="0"/>
          </a:p>
        </p:txBody>
      </p:sp>
      <p:sp>
        <p:nvSpPr>
          <p:cNvPr id="3" name="Content Placeholder 2"/>
          <p:cNvSpPr>
            <a:spLocks noGrp="1"/>
          </p:cNvSpPr>
          <p:nvPr>
            <p:ph sz="quarter" idx="1"/>
          </p:nvPr>
        </p:nvSpPr>
        <p:spPr/>
        <p:txBody>
          <a:bodyPr/>
          <a:lstStyle/>
          <a:p>
            <a:r>
              <a:rPr lang="en-US" sz="1400" dirty="0">
                <a:latin typeface="Georgia"/>
                <a:cs typeface="Georgia"/>
              </a:rPr>
              <a:t>Mussolini wanted to </a:t>
            </a:r>
            <a:r>
              <a:rPr lang="en-US" sz="1400" u="sng" dirty="0">
                <a:latin typeface="Georgia"/>
                <a:cs typeface="Georgia"/>
              </a:rPr>
              <a:t>return</a:t>
            </a:r>
            <a:r>
              <a:rPr lang="en-US" sz="1400" dirty="0">
                <a:latin typeface="Georgia"/>
                <a:cs typeface="Georgia"/>
              </a:rPr>
              <a:t> Italy to the glory days of the </a:t>
            </a:r>
            <a:r>
              <a:rPr lang="en-US" sz="1400" i="1" dirty="0">
                <a:latin typeface="Georgia"/>
                <a:cs typeface="Georgia"/>
              </a:rPr>
              <a:t>Roman Empire.</a:t>
            </a:r>
          </a:p>
          <a:p>
            <a:r>
              <a:rPr lang="en-US" sz="1400" dirty="0">
                <a:latin typeface="Georgia"/>
                <a:cs typeface="Georgia"/>
              </a:rPr>
              <a:t>Mussolini argued that a superior nation had a right and duty to </a:t>
            </a:r>
            <a:r>
              <a:rPr lang="en-US" sz="1400" b="1" dirty="0">
                <a:solidFill>
                  <a:schemeClr val="bg2">
                    <a:lumMod val="10000"/>
                  </a:schemeClr>
                </a:solidFill>
                <a:latin typeface="Georgia"/>
                <a:cs typeface="Georgia"/>
              </a:rPr>
              <a:t>conquer inferior nations</a:t>
            </a:r>
            <a:r>
              <a:rPr lang="en-US" sz="1400" dirty="0">
                <a:solidFill>
                  <a:schemeClr val="bg2">
                    <a:lumMod val="10000"/>
                  </a:schemeClr>
                </a:solidFill>
                <a:latin typeface="Georgia"/>
                <a:cs typeface="Georgia"/>
              </a:rPr>
              <a:t>.</a:t>
            </a:r>
          </a:p>
          <a:p>
            <a:pPr marL="0" indent="0">
              <a:buNone/>
            </a:pPr>
            <a:endParaRPr lang="en-US" dirty="0"/>
          </a:p>
        </p:txBody>
      </p:sp>
      <p:pic>
        <p:nvPicPr>
          <p:cNvPr id="3076" name="Picture 4" descr="Image result for mussolini black shir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80" y="4667570"/>
            <a:ext cx="2856665" cy="21424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ussolini black shirt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680" y="2393175"/>
            <a:ext cx="2907966" cy="21829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mussolini black shirts">
            <a:hlinkClick r:id="rId6"/>
          </p:cNvPr>
          <p:cNvSpPr>
            <a:spLocks noChangeAspect="1" noChangeArrowheads="1"/>
          </p:cNvSpPr>
          <p:nvPr/>
        </p:nvSpPr>
        <p:spPr bwMode="auto">
          <a:xfrm>
            <a:off x="155575" y="-1257300"/>
            <a:ext cx="4381500" cy="262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mussolini black shirts">
            <a:hlinkClick r:id="rId6"/>
          </p:cNvPr>
          <p:cNvSpPr>
            <a:spLocks noChangeAspect="1" noChangeArrowheads="1"/>
          </p:cNvSpPr>
          <p:nvPr/>
        </p:nvSpPr>
        <p:spPr bwMode="auto">
          <a:xfrm>
            <a:off x="307975" y="-1104900"/>
            <a:ext cx="4381500" cy="2628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Image result for mussolini black shirt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7013" y="115541"/>
            <a:ext cx="1673225" cy="1256059"/>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086" name="Picture 14" descr="Image result for MAP OF FASCIST ITALY 1928">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44233" y="2757781"/>
            <a:ext cx="4042799" cy="381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2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FASCIST ITALY</a:t>
            </a:r>
            <a:endParaRPr lang="en-US" dirty="0"/>
          </a:p>
        </p:txBody>
      </p:sp>
      <p:sp>
        <p:nvSpPr>
          <p:cNvPr id="3" name="Content Placeholder 2"/>
          <p:cNvSpPr>
            <a:spLocks noGrp="1"/>
          </p:cNvSpPr>
          <p:nvPr>
            <p:ph sz="quarter" idx="1"/>
          </p:nvPr>
        </p:nvSpPr>
        <p:spPr/>
        <p:txBody>
          <a:bodyPr/>
          <a:lstStyle/>
          <a:p>
            <a:r>
              <a:rPr lang="en-US" sz="1400" dirty="0" smtClean="0">
                <a:latin typeface="Georgia"/>
                <a:cs typeface="Georgia"/>
              </a:rPr>
              <a:t>Mussolini ended freedom of the press and </a:t>
            </a:r>
            <a:r>
              <a:rPr lang="en-US" sz="1400" u="sng" dirty="0" smtClean="0">
                <a:latin typeface="Georgia"/>
                <a:cs typeface="Georgia"/>
              </a:rPr>
              <a:t>banned</a:t>
            </a:r>
            <a:r>
              <a:rPr lang="en-US" sz="1400" dirty="0" smtClean="0">
                <a:latin typeface="Georgia"/>
                <a:cs typeface="Georgia"/>
              </a:rPr>
              <a:t> all political parties except his own.</a:t>
            </a:r>
          </a:p>
          <a:p>
            <a:r>
              <a:rPr lang="en-US" sz="1400" dirty="0" smtClean="0">
                <a:latin typeface="Georgia"/>
                <a:cs typeface="Georgia"/>
              </a:rPr>
              <a:t>Critics were </a:t>
            </a:r>
            <a:r>
              <a:rPr lang="en-US" sz="1400" b="1" dirty="0" smtClean="0">
                <a:latin typeface="Georgia"/>
                <a:cs typeface="Georgia"/>
              </a:rPr>
              <a:t>jailed or murdered</a:t>
            </a:r>
            <a:r>
              <a:rPr lang="en-US" sz="1400" dirty="0" smtClean="0">
                <a:latin typeface="Georgia"/>
                <a:cs typeface="Georgia"/>
              </a:rPr>
              <a:t>.</a:t>
            </a:r>
          </a:p>
          <a:p>
            <a:r>
              <a:rPr lang="en-US" sz="1400" dirty="0" smtClean="0">
                <a:latin typeface="Georgia"/>
                <a:cs typeface="Georgia"/>
              </a:rPr>
              <a:t>In schools, children recited the motto </a:t>
            </a:r>
            <a:r>
              <a:rPr lang="en-US" sz="1400" b="1" dirty="0" smtClean="0">
                <a:solidFill>
                  <a:srgbClr val="00B050"/>
                </a:solidFill>
                <a:latin typeface="Georgia"/>
                <a:cs typeface="Georgia"/>
              </a:rPr>
              <a:t>“</a:t>
            </a:r>
            <a:r>
              <a:rPr lang="en-US" sz="1400" b="1" i="1" dirty="0" smtClean="0">
                <a:solidFill>
                  <a:srgbClr val="00B050"/>
                </a:solidFill>
                <a:latin typeface="Georgia"/>
                <a:cs typeface="Georgia"/>
              </a:rPr>
              <a:t>Mussolini is always right.”</a:t>
            </a:r>
          </a:p>
          <a:p>
            <a:endParaRPr lang="en-US" dirty="0"/>
          </a:p>
        </p:txBody>
      </p:sp>
      <p:pic>
        <p:nvPicPr>
          <p:cNvPr id="4" name="Picture 3"/>
          <p:cNvPicPr>
            <a:picLocks noChangeAspect="1"/>
          </p:cNvPicPr>
          <p:nvPr/>
        </p:nvPicPr>
        <p:blipFill>
          <a:blip r:embed="rId2"/>
          <a:stretch>
            <a:fillRect/>
          </a:stretch>
        </p:blipFill>
        <p:spPr>
          <a:xfrm>
            <a:off x="2557305" y="4361169"/>
            <a:ext cx="3187493" cy="2211693"/>
          </a:xfrm>
          <a:prstGeom prst="rect">
            <a:avLst/>
          </a:prstGeom>
        </p:spPr>
      </p:pic>
      <p:pic>
        <p:nvPicPr>
          <p:cNvPr id="5" name="Picture 4"/>
          <p:cNvPicPr>
            <a:picLocks noChangeAspect="1"/>
          </p:cNvPicPr>
          <p:nvPr/>
        </p:nvPicPr>
        <p:blipFill>
          <a:blip r:embed="rId3"/>
          <a:stretch>
            <a:fillRect/>
          </a:stretch>
        </p:blipFill>
        <p:spPr>
          <a:xfrm>
            <a:off x="196646" y="3345809"/>
            <a:ext cx="1999598" cy="248472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6146" name="Picture 2" descr="Image result for mussolini LEADERSHI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945" y="2755873"/>
            <a:ext cx="2051582" cy="14397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ussolini LEADERSHIP">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1443" y="3294630"/>
            <a:ext cx="2841522" cy="2133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itler rise to p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60" y="1001950"/>
            <a:ext cx="8884880" cy="4990288"/>
          </a:xfrm>
          <a:prstGeom prst="rect">
            <a:avLst/>
          </a:prstGeom>
          <a:noFill/>
          <a:extLst>
            <a:ext uri="{909E8E84-426E-40DD-AFC4-6F175D3DCCD1}">
              <a14:hiddenFill xmlns:a14="http://schemas.microsoft.com/office/drawing/2010/main">
                <a:solidFill>
                  <a:srgbClr val="FFFFFF"/>
                </a:solidFill>
              </a14:hiddenFill>
            </a:ext>
          </a:extLst>
        </p:spPr>
      </p:pic>
      <p:sp>
        <p:nvSpPr>
          <p:cNvPr id="2" name="Up Arrow 1"/>
          <p:cNvSpPr/>
          <p:nvPr/>
        </p:nvSpPr>
        <p:spPr>
          <a:xfrm>
            <a:off x="3439886" y="4506686"/>
            <a:ext cx="185057" cy="39188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Up Arrow 3"/>
          <p:cNvSpPr/>
          <p:nvPr/>
        </p:nvSpPr>
        <p:spPr>
          <a:xfrm>
            <a:off x="6008915" y="5519058"/>
            <a:ext cx="185057" cy="391886"/>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5363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KEY POINTS TO MEIN KAMP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2437"/>
            <a:ext cx="699135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KEY POINTS TO MEIN KAMP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777" y="219278"/>
            <a:ext cx="1804988" cy="27479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KEY POINTS TO MEIN KAMP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0671" y="3292577"/>
            <a:ext cx="1981200" cy="3095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5574" y="442452"/>
            <a:ext cx="5771536" cy="5801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p:cNvSpPr txBox="1"/>
          <p:nvPr/>
        </p:nvSpPr>
        <p:spPr>
          <a:xfrm>
            <a:off x="845574" y="442452"/>
            <a:ext cx="5771536" cy="461665"/>
          </a:xfrm>
          <a:prstGeom prst="rect">
            <a:avLst/>
          </a:prstGeom>
          <a:noFill/>
        </p:spPr>
        <p:txBody>
          <a:bodyPr wrap="square" rtlCol="0">
            <a:spAutoFit/>
          </a:bodyPr>
          <a:lstStyle/>
          <a:p>
            <a:pPr algn="ctr"/>
            <a:r>
              <a:rPr lang="en-US" sz="2400" b="1" u="sng" dirty="0" smtClean="0"/>
              <a:t>MAIN POINTS TO HITLER’S MEIN KAMPF</a:t>
            </a:r>
            <a:endParaRPr lang="en-US" sz="2400" b="1" u="sng" dirty="0"/>
          </a:p>
        </p:txBody>
      </p:sp>
    </p:spTree>
    <p:extLst>
      <p:ext uri="{BB962C8B-B14F-4D97-AF65-F5344CB8AC3E}">
        <p14:creationId xmlns:p14="http://schemas.microsoft.com/office/powerpoint/2010/main" val="139169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KEY POINTS TO MEIN KAMP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08" y="1061885"/>
            <a:ext cx="8299309" cy="440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07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RACE</a:t>
            </a:r>
            <a:endParaRPr lang="en-US" dirty="0"/>
          </a:p>
        </p:txBody>
      </p:sp>
      <p:pic>
        <p:nvPicPr>
          <p:cNvPr id="8198" name="Picture 6" descr="Image result for HITLERS MASTER RAC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60" y="4182891"/>
            <a:ext cx="3403867" cy="255521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HITLERS MASTER RA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953" y="471284"/>
            <a:ext cx="2085325" cy="1563994"/>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8202" name="Picture 10" descr="Image result for HITLERS MASTER RAC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8465" y="471284"/>
            <a:ext cx="2083433" cy="15639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99" y="1417638"/>
            <a:ext cx="3410210" cy="25603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hitler rise to pow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3253" y="2165979"/>
            <a:ext cx="3584372" cy="20169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itler's Rise to Power Movi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5049" y="4238545"/>
            <a:ext cx="2014154" cy="249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00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NAZISM</a:t>
            </a:r>
            <a:endParaRPr lang="en-US" dirty="0"/>
          </a:p>
        </p:txBody>
      </p:sp>
      <p:sp>
        <p:nvSpPr>
          <p:cNvPr id="4" name="Content Placeholder 3"/>
          <p:cNvSpPr>
            <a:spLocks noGrp="1"/>
          </p:cNvSpPr>
          <p:nvPr>
            <p:ph sz="quarter" idx="1"/>
          </p:nvPr>
        </p:nvSpPr>
        <p:spPr/>
        <p:txBody>
          <a:bodyPr/>
          <a:lstStyle/>
          <a:p>
            <a:r>
              <a:rPr lang="en-US" sz="2000" dirty="0" smtClean="0"/>
              <a:t>Historical context:</a:t>
            </a:r>
            <a:endParaRPr lang="en-US" sz="2000" dirty="0"/>
          </a:p>
          <a:p>
            <a:pPr lvl="1"/>
            <a:r>
              <a:rPr lang="en-US" sz="2000" dirty="0"/>
              <a:t>the political principles of the National Socialist German Workers' Party: </a:t>
            </a:r>
          </a:p>
          <a:p>
            <a:pPr lvl="2"/>
            <a:r>
              <a:rPr lang="en-US" dirty="0"/>
              <a:t>"the rise of Nazism in prewar Germany"</a:t>
            </a:r>
          </a:p>
          <a:p>
            <a:pPr lvl="1"/>
            <a:r>
              <a:rPr lang="en-US" sz="2000" dirty="0" smtClean="0"/>
              <a:t>extreme </a:t>
            </a:r>
            <a:r>
              <a:rPr lang="en-US" sz="2000" dirty="0"/>
              <a:t>racist or authoritarian views or behavior: </a:t>
            </a:r>
          </a:p>
          <a:p>
            <a:pPr lvl="2"/>
            <a:r>
              <a:rPr lang="en-US" dirty="0"/>
              <a:t>"the fascism, racism, and Nazism of white supremacy"</a:t>
            </a:r>
          </a:p>
          <a:p>
            <a:pPr marL="0" indent="0">
              <a:buNone/>
            </a:pPr>
            <a:endParaRPr lang="en-US" dirty="0"/>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844" y="392668"/>
            <a:ext cx="1698304" cy="12730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lidesharecdn.com/nazismandtheriseofhitler-ixaashay1-120214082808-phpapp01/95/nazism-and-the-rise-of-hitler-ix-aashay1-1-728.jpg?cb=1329208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263" y="274638"/>
            <a:ext cx="2012101" cy="15090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758" y="3592285"/>
            <a:ext cx="4043041" cy="30305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86" y="3419916"/>
            <a:ext cx="4270601" cy="320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0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72" y="1"/>
            <a:ext cx="7772400" cy="1143000"/>
          </a:xfrm>
        </p:spPr>
        <p:txBody>
          <a:bodyPr/>
          <a:lstStyle/>
          <a:p>
            <a:r>
              <a:rPr lang="en-US" dirty="0" smtClean="0"/>
              <a:t>NAZI GERMANY</a:t>
            </a:r>
            <a:endParaRPr lang="en-US" dirty="0"/>
          </a:p>
        </p:txBody>
      </p:sp>
      <p:sp>
        <p:nvSpPr>
          <p:cNvPr id="3" name="Content Placeholder 2"/>
          <p:cNvSpPr>
            <a:spLocks noGrp="1"/>
          </p:cNvSpPr>
          <p:nvPr>
            <p:ph sz="quarter" idx="1"/>
          </p:nvPr>
        </p:nvSpPr>
        <p:spPr>
          <a:xfrm>
            <a:off x="419572" y="1143001"/>
            <a:ext cx="7772400" cy="4572000"/>
          </a:xfrm>
        </p:spPr>
        <p:txBody>
          <a:bodyPr/>
          <a:lstStyle/>
          <a:p>
            <a:r>
              <a:rPr lang="en-US" sz="2000" dirty="0" smtClean="0">
                <a:solidFill>
                  <a:schemeClr val="bg2">
                    <a:lumMod val="10000"/>
                  </a:schemeClr>
                </a:solidFill>
                <a:latin typeface="Georgia"/>
                <a:cs typeface="Georgia"/>
              </a:rPr>
              <a:t>Many Germans were angry over their defeat in World War I and the heavy reparation payments.</a:t>
            </a:r>
          </a:p>
          <a:p>
            <a:r>
              <a:rPr lang="en-US" sz="2000" dirty="0" smtClean="0">
                <a:solidFill>
                  <a:schemeClr val="bg2">
                    <a:lumMod val="10000"/>
                  </a:schemeClr>
                </a:solidFill>
                <a:latin typeface="Georgia"/>
                <a:cs typeface="Georgia"/>
              </a:rPr>
              <a:t>Hitler had become </a:t>
            </a:r>
            <a:r>
              <a:rPr lang="en-US" sz="2000" dirty="0" smtClean="0">
                <a:solidFill>
                  <a:srgbClr val="FF0000"/>
                </a:solidFill>
                <a:latin typeface="Georgia"/>
                <a:cs typeface="Georgia"/>
              </a:rPr>
              <a:t>leader of </a:t>
            </a:r>
            <a:r>
              <a:rPr lang="en-US" sz="2000" dirty="0" smtClean="0">
                <a:solidFill>
                  <a:schemeClr val="bg2">
                    <a:lumMod val="10000"/>
                  </a:schemeClr>
                </a:solidFill>
                <a:latin typeface="Georgia"/>
                <a:cs typeface="Georgia"/>
              </a:rPr>
              <a:t>a small group known as the National Socialist, or </a:t>
            </a:r>
            <a:r>
              <a:rPr lang="en-US" sz="2000" dirty="0" smtClean="0">
                <a:solidFill>
                  <a:srgbClr val="FF0000"/>
                </a:solidFill>
                <a:latin typeface="Georgia"/>
                <a:cs typeface="Georgia"/>
              </a:rPr>
              <a:t>Nazi Party</a:t>
            </a:r>
            <a:r>
              <a:rPr lang="en-US" sz="2000" dirty="0" smtClean="0">
                <a:solidFill>
                  <a:schemeClr val="bg2">
                    <a:lumMod val="10000"/>
                  </a:schemeClr>
                </a:solidFill>
                <a:latin typeface="Georgia"/>
                <a:cs typeface="Georgia"/>
              </a:rPr>
              <a:t>.</a:t>
            </a:r>
          </a:p>
          <a:p>
            <a:pPr lvl="1"/>
            <a:r>
              <a:rPr lang="en-US" sz="1500" dirty="0" smtClean="0">
                <a:latin typeface="Georgia"/>
                <a:cs typeface="Georgia"/>
              </a:rPr>
              <a:t>NAZISM was a form of fascism.</a:t>
            </a:r>
          </a:p>
          <a:p>
            <a:pPr lvl="2"/>
            <a:r>
              <a:rPr lang="en-US" sz="1500" dirty="0" smtClean="0">
                <a:latin typeface="Georgia"/>
                <a:cs typeface="Georgia"/>
              </a:rPr>
              <a:t>Racism lay at the core of Nazi beliefs.</a:t>
            </a:r>
          </a:p>
          <a:p>
            <a:pPr lvl="3"/>
            <a:r>
              <a:rPr lang="en-US" sz="1500" dirty="0" smtClean="0">
                <a:latin typeface="Georgia"/>
                <a:cs typeface="Georgia"/>
              </a:rPr>
              <a:t>Hitler told Germans that they </a:t>
            </a:r>
            <a:r>
              <a:rPr lang="en-US" sz="1500" dirty="0" smtClean="0">
                <a:solidFill>
                  <a:schemeClr val="bg2">
                    <a:lumMod val="10000"/>
                  </a:schemeClr>
                </a:solidFill>
                <a:latin typeface="Georgia"/>
                <a:cs typeface="Georgia"/>
              </a:rPr>
              <a:t>were the “master race.”</a:t>
            </a:r>
          </a:p>
          <a:p>
            <a:pPr lvl="2"/>
            <a:r>
              <a:rPr lang="en-US" sz="1500" dirty="0" smtClean="0">
                <a:solidFill>
                  <a:schemeClr val="bg2">
                    <a:lumMod val="10000"/>
                  </a:schemeClr>
                </a:solidFill>
                <a:latin typeface="Georgia"/>
                <a:cs typeface="Georgia"/>
              </a:rPr>
              <a:t>The cornerstone of Hitler’s racial theories was </a:t>
            </a:r>
            <a:r>
              <a:rPr lang="en-US" sz="1500" b="1" dirty="0" smtClean="0">
                <a:solidFill>
                  <a:schemeClr val="bg2">
                    <a:lumMod val="10000"/>
                  </a:schemeClr>
                </a:solidFill>
                <a:latin typeface="Georgia"/>
                <a:cs typeface="Georgia"/>
              </a:rPr>
              <a:t>anti-Semitism</a:t>
            </a:r>
            <a:r>
              <a:rPr lang="en-US" sz="1500" dirty="0" smtClean="0">
                <a:solidFill>
                  <a:schemeClr val="bg2">
                    <a:lumMod val="10000"/>
                  </a:schemeClr>
                </a:solidFill>
                <a:latin typeface="Georgia"/>
                <a:cs typeface="Georgia"/>
              </a:rPr>
              <a:t>.</a:t>
            </a:r>
          </a:p>
          <a:p>
            <a:pPr lvl="3"/>
            <a:r>
              <a:rPr lang="en-US" sz="1500" dirty="0" smtClean="0">
                <a:solidFill>
                  <a:srgbClr val="FF0000"/>
                </a:solidFill>
                <a:latin typeface="Georgia"/>
                <a:cs typeface="Georgia"/>
              </a:rPr>
              <a:t>Hatred of Jews</a:t>
            </a:r>
          </a:p>
          <a:p>
            <a:r>
              <a:rPr lang="en-US" sz="2000" dirty="0" smtClean="0">
                <a:latin typeface="Georgia"/>
                <a:cs typeface="Georgia"/>
              </a:rPr>
              <a:t>Hitler falsely claimed that</a:t>
            </a:r>
            <a:r>
              <a:rPr lang="en-US" sz="2000" dirty="0" smtClean="0">
                <a:solidFill>
                  <a:srgbClr val="FF0000"/>
                </a:solidFill>
                <a:latin typeface="Georgia"/>
                <a:cs typeface="Georgia"/>
              </a:rPr>
              <a:t> Germany </a:t>
            </a:r>
            <a:r>
              <a:rPr lang="en-US" sz="2000" dirty="0" smtClean="0">
                <a:latin typeface="Georgia"/>
                <a:cs typeface="Georgia"/>
              </a:rPr>
              <a:t>did not lose the war but was betrayed by Jews and other “traitors.”</a:t>
            </a:r>
          </a:p>
          <a:p>
            <a:endParaRPr lang="en-US" dirty="0"/>
          </a:p>
        </p:txBody>
      </p:sp>
      <p:pic>
        <p:nvPicPr>
          <p:cNvPr id="4" name="Picture 3"/>
          <p:cNvPicPr>
            <a:picLocks noChangeAspect="1"/>
          </p:cNvPicPr>
          <p:nvPr/>
        </p:nvPicPr>
        <p:blipFill>
          <a:blip r:embed="rId2"/>
          <a:stretch>
            <a:fillRect/>
          </a:stretch>
        </p:blipFill>
        <p:spPr>
          <a:xfrm>
            <a:off x="7229149" y="267931"/>
            <a:ext cx="1268181" cy="875070"/>
          </a:xfrm>
          <a:prstGeom prst="rect">
            <a:avLst/>
          </a:prstGeom>
        </p:spPr>
      </p:pic>
      <p:pic>
        <p:nvPicPr>
          <p:cNvPr id="5" name="Picture 4"/>
          <p:cNvPicPr>
            <a:picLocks noChangeAspect="1"/>
          </p:cNvPicPr>
          <p:nvPr/>
        </p:nvPicPr>
        <p:blipFill>
          <a:blip r:embed="rId3"/>
          <a:stretch>
            <a:fillRect/>
          </a:stretch>
        </p:blipFill>
        <p:spPr>
          <a:xfrm>
            <a:off x="3375497" y="4932789"/>
            <a:ext cx="2155953" cy="1367808"/>
          </a:xfrm>
          <a:prstGeom prst="rect">
            <a:avLst/>
          </a:prstGeom>
        </p:spPr>
      </p:pic>
      <p:pic>
        <p:nvPicPr>
          <p:cNvPr id="7170" name="Picture 2" descr="Image result for ANTI-SEMITISM WWI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6110" y="2553000"/>
            <a:ext cx="1537047" cy="6304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ANTI-SEMITISM WW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609" y="4972792"/>
            <a:ext cx="2683600" cy="13929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hitler rise to p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6449" y="4317139"/>
            <a:ext cx="2979321" cy="2229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SWASTIKA</a:t>
            </a:r>
            <a:endParaRPr lang="en-US" dirty="0"/>
          </a:p>
        </p:txBody>
      </p:sp>
      <p:sp>
        <p:nvSpPr>
          <p:cNvPr id="4" name="Content Placeholder 3"/>
          <p:cNvSpPr>
            <a:spLocks noGrp="1"/>
          </p:cNvSpPr>
          <p:nvPr>
            <p:ph sz="quarter" idx="1"/>
          </p:nvPr>
        </p:nvSpPr>
        <p:spPr/>
        <p:txBody>
          <a:bodyPr>
            <a:normAutofit/>
          </a:bodyPr>
          <a:lstStyle/>
          <a:p>
            <a:endParaRPr lang="en-US" sz="2000" dirty="0" smtClean="0"/>
          </a:p>
          <a:p>
            <a:r>
              <a:rPr lang="en-US" sz="2000" dirty="0" smtClean="0">
                <a:solidFill>
                  <a:schemeClr val="tx1">
                    <a:lumMod val="95000"/>
                    <a:lumOff val="5000"/>
                  </a:schemeClr>
                </a:solidFill>
              </a:rPr>
              <a:t>The </a:t>
            </a:r>
            <a:r>
              <a:rPr lang="en-US" sz="2000" dirty="0">
                <a:solidFill>
                  <a:schemeClr val="tx1">
                    <a:lumMod val="95000"/>
                    <a:lumOff val="5000"/>
                  </a:schemeClr>
                </a:solidFill>
              </a:rPr>
              <a:t>word swastika comes from the Sanskrit </a:t>
            </a:r>
            <a:r>
              <a:rPr lang="en-US" sz="2000" dirty="0" err="1">
                <a:solidFill>
                  <a:schemeClr val="tx1">
                    <a:lumMod val="95000"/>
                    <a:lumOff val="5000"/>
                  </a:schemeClr>
                </a:solidFill>
              </a:rPr>
              <a:t>svastika</a:t>
            </a:r>
            <a:r>
              <a:rPr lang="en-US" sz="2000" dirty="0">
                <a:solidFill>
                  <a:schemeClr val="tx1">
                    <a:lumMod val="95000"/>
                    <a:lumOff val="5000"/>
                  </a:schemeClr>
                </a:solidFill>
              </a:rPr>
              <a:t>, which means “</a:t>
            </a:r>
            <a:r>
              <a:rPr lang="en-US" sz="2000" i="1" dirty="0">
                <a:solidFill>
                  <a:schemeClr val="tx1">
                    <a:lumMod val="95000"/>
                    <a:lumOff val="5000"/>
                  </a:schemeClr>
                </a:solidFill>
              </a:rPr>
              <a:t>good fortune</a:t>
            </a:r>
            <a:r>
              <a:rPr lang="en-US" sz="2000" dirty="0">
                <a:solidFill>
                  <a:schemeClr val="tx1">
                    <a:lumMod val="95000"/>
                    <a:lumOff val="5000"/>
                  </a:schemeClr>
                </a:solidFill>
              </a:rPr>
              <a:t>” or “</a:t>
            </a:r>
            <a:r>
              <a:rPr lang="en-US" sz="2000" i="1" dirty="0">
                <a:solidFill>
                  <a:schemeClr val="tx1">
                    <a:lumMod val="95000"/>
                    <a:lumOff val="5000"/>
                  </a:schemeClr>
                </a:solidFill>
              </a:rPr>
              <a:t>well-being</a:t>
            </a:r>
            <a:r>
              <a:rPr lang="en-US" sz="2000" dirty="0" smtClean="0">
                <a:solidFill>
                  <a:schemeClr val="tx1">
                    <a:lumMod val="95000"/>
                    <a:lumOff val="5000"/>
                  </a:schemeClr>
                </a:solidFill>
              </a:rPr>
              <a:t>.“</a:t>
            </a:r>
          </a:p>
          <a:p>
            <a:pPr lvl="1"/>
            <a:r>
              <a:rPr lang="en-US" sz="1800" dirty="0" smtClean="0">
                <a:solidFill>
                  <a:schemeClr val="tx1">
                    <a:lumMod val="95000"/>
                    <a:lumOff val="5000"/>
                  </a:schemeClr>
                </a:solidFill>
              </a:rPr>
              <a:t>The Swastika is </a:t>
            </a:r>
            <a:r>
              <a:rPr lang="en-US" sz="1800" dirty="0">
                <a:solidFill>
                  <a:schemeClr val="tx1">
                    <a:lumMod val="95000"/>
                    <a:lumOff val="5000"/>
                  </a:schemeClr>
                </a:solidFill>
              </a:rPr>
              <a:t>an ancient religious </a:t>
            </a:r>
            <a:r>
              <a:rPr lang="en-US" sz="1800" dirty="0">
                <a:solidFill>
                  <a:schemeClr val="tx1">
                    <a:lumMod val="95000"/>
                    <a:lumOff val="5000"/>
                  </a:schemeClr>
                </a:solidFill>
                <a:hlinkClick r:id="rId2" tooltip="Symbol"/>
              </a:rPr>
              <a:t>symbol</a:t>
            </a:r>
            <a:r>
              <a:rPr lang="en-US" sz="1800" dirty="0">
                <a:solidFill>
                  <a:schemeClr val="tx1">
                    <a:lumMod val="95000"/>
                    <a:lumOff val="5000"/>
                  </a:schemeClr>
                </a:solidFill>
              </a:rPr>
              <a:t> originating from the </a:t>
            </a:r>
            <a:r>
              <a:rPr lang="en-US" sz="1800" dirty="0">
                <a:solidFill>
                  <a:schemeClr val="tx1">
                    <a:lumMod val="95000"/>
                    <a:lumOff val="5000"/>
                  </a:schemeClr>
                </a:solidFill>
                <a:hlinkClick r:id="rId3" tooltip="Indian subcontinent"/>
              </a:rPr>
              <a:t>Indian subcontinent</a:t>
            </a:r>
            <a:r>
              <a:rPr lang="en-US" sz="1800" dirty="0">
                <a:solidFill>
                  <a:schemeClr val="tx1">
                    <a:lumMod val="95000"/>
                    <a:lumOff val="5000"/>
                  </a:schemeClr>
                </a:solidFill>
              </a:rPr>
              <a:t>, that generally takes the form of an equilateral </a:t>
            </a:r>
            <a:r>
              <a:rPr lang="en-US" sz="1800" dirty="0">
                <a:solidFill>
                  <a:schemeClr val="bg2">
                    <a:lumMod val="10000"/>
                  </a:schemeClr>
                </a:solidFill>
                <a:hlinkClick r:id="rId4" tooltip="Cross"/>
              </a:rPr>
              <a:t>cross</a:t>
            </a:r>
            <a:r>
              <a:rPr lang="en-US" sz="1800" dirty="0">
                <a:solidFill>
                  <a:schemeClr val="tx1">
                    <a:lumMod val="95000"/>
                    <a:lumOff val="5000"/>
                  </a:schemeClr>
                </a:solidFill>
              </a:rPr>
              <a:t> with four legs each bent at 90 degrees.</a:t>
            </a:r>
            <a:endParaRPr lang="en-US" sz="1800" dirty="0" smtClean="0">
              <a:solidFill>
                <a:schemeClr val="tx1">
                  <a:lumMod val="95000"/>
                  <a:lumOff val="5000"/>
                </a:schemeClr>
              </a:solidFill>
            </a:endParaRPr>
          </a:p>
          <a:p>
            <a:pPr lvl="1"/>
            <a:r>
              <a:rPr lang="en-US" sz="1800" dirty="0" smtClean="0">
                <a:solidFill>
                  <a:schemeClr val="tx1">
                    <a:lumMod val="95000"/>
                    <a:lumOff val="5000"/>
                  </a:schemeClr>
                </a:solidFill>
              </a:rPr>
              <a:t>The motif </a:t>
            </a:r>
            <a:r>
              <a:rPr lang="en-US" sz="1800" dirty="0">
                <a:solidFill>
                  <a:schemeClr val="tx1">
                    <a:lumMod val="95000"/>
                    <a:lumOff val="5000"/>
                  </a:schemeClr>
                </a:solidFill>
              </a:rPr>
              <a:t>(</a:t>
            </a:r>
            <a:r>
              <a:rPr lang="en-US" sz="1800" i="1" dirty="0">
                <a:solidFill>
                  <a:schemeClr val="tx1">
                    <a:lumMod val="95000"/>
                    <a:lumOff val="5000"/>
                  </a:schemeClr>
                </a:solidFill>
              </a:rPr>
              <a:t>a hooked cross</a:t>
            </a:r>
            <a:r>
              <a:rPr lang="en-US" sz="1800" dirty="0">
                <a:solidFill>
                  <a:schemeClr val="tx1">
                    <a:lumMod val="95000"/>
                    <a:lumOff val="5000"/>
                  </a:schemeClr>
                </a:solidFill>
              </a:rPr>
              <a:t>) appears to have first been used in Neolithic Eurasia, perhaps representing the movement of the sun through the sky. </a:t>
            </a:r>
            <a:endParaRPr lang="en-US" sz="1800" dirty="0" smtClean="0">
              <a:solidFill>
                <a:schemeClr val="tx1">
                  <a:lumMod val="95000"/>
                  <a:lumOff val="5000"/>
                </a:schemeClr>
              </a:solidFill>
            </a:endParaRPr>
          </a:p>
          <a:p>
            <a:r>
              <a:rPr lang="en-US" sz="2000" dirty="0" smtClean="0">
                <a:solidFill>
                  <a:schemeClr val="tx1">
                    <a:lumMod val="95000"/>
                    <a:lumOff val="5000"/>
                  </a:schemeClr>
                </a:solidFill>
              </a:rPr>
              <a:t>To </a:t>
            </a:r>
            <a:r>
              <a:rPr lang="en-US" sz="2000" dirty="0">
                <a:solidFill>
                  <a:schemeClr val="tx1">
                    <a:lumMod val="95000"/>
                    <a:lumOff val="5000"/>
                  </a:schemeClr>
                </a:solidFill>
              </a:rPr>
              <a:t>this day it is a sacred symbol in</a:t>
            </a:r>
            <a:r>
              <a:rPr lang="en-US" sz="2000" b="1" dirty="0">
                <a:solidFill>
                  <a:schemeClr val="tx1">
                    <a:lumMod val="95000"/>
                    <a:lumOff val="5000"/>
                  </a:schemeClr>
                </a:solidFill>
              </a:rPr>
              <a:t> </a:t>
            </a:r>
            <a:r>
              <a:rPr lang="en-US" sz="2000" b="1" dirty="0" smtClean="0">
                <a:solidFill>
                  <a:schemeClr val="tx1">
                    <a:lumMod val="95000"/>
                    <a:lumOff val="5000"/>
                  </a:schemeClr>
                </a:solidFill>
              </a:rPr>
              <a:t>Hinduism</a:t>
            </a:r>
            <a:r>
              <a:rPr lang="en-US" sz="2000" b="1" dirty="0">
                <a:solidFill>
                  <a:schemeClr val="tx1">
                    <a:lumMod val="95000"/>
                    <a:lumOff val="5000"/>
                  </a:schemeClr>
                </a:solidFill>
              </a:rPr>
              <a:t> </a:t>
            </a:r>
            <a:r>
              <a:rPr lang="en-US" sz="2000" dirty="0" smtClean="0">
                <a:solidFill>
                  <a:schemeClr val="tx1">
                    <a:lumMod val="95000"/>
                    <a:lumOff val="5000"/>
                  </a:schemeClr>
                </a:solidFill>
              </a:rPr>
              <a:t>and </a:t>
            </a:r>
            <a:r>
              <a:rPr lang="en-US" sz="2000" b="1" dirty="0" smtClean="0">
                <a:solidFill>
                  <a:schemeClr val="tx1">
                    <a:lumMod val="95000"/>
                    <a:lumOff val="5000"/>
                  </a:schemeClr>
                </a:solidFill>
              </a:rPr>
              <a:t>Buddhism</a:t>
            </a:r>
            <a:r>
              <a:rPr lang="en-US" sz="2000" dirty="0" smtClean="0">
                <a:solidFill>
                  <a:schemeClr val="tx1">
                    <a:lumMod val="95000"/>
                    <a:lumOff val="5000"/>
                  </a:schemeClr>
                </a:solidFill>
              </a:rPr>
              <a:t>.</a:t>
            </a:r>
            <a:endParaRPr lang="en-US" sz="2000" dirty="0">
              <a:solidFill>
                <a:schemeClr val="tx1">
                  <a:lumMod val="95000"/>
                  <a:lumOff val="5000"/>
                </a:schemeClr>
              </a:solidFill>
            </a:endParaRPr>
          </a:p>
        </p:txBody>
      </p:sp>
      <p:pic>
        <p:nvPicPr>
          <p:cNvPr id="4098" name="Picture 2" descr="https://upload.wikimedia.org/wikipedia/commons/thumb/6/63/HinduSwastika.svg/220px-HinduSwastika.sv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689" y="512526"/>
            <a:ext cx="733870" cy="7505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azi Swastika">
            <a:hlinkClick r:id="rId7" tooltip="Nazi Swastika"/>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9103" y="419504"/>
            <a:ext cx="828675" cy="809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wastika symb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6938" y="653475"/>
            <a:ext cx="15144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swastika symbo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5200" y="4422627"/>
            <a:ext cx="2125156" cy="212515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swasitka meani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1208" y="4397443"/>
            <a:ext cx="3079253" cy="230944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swasitka mean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00804" y="4556543"/>
            <a:ext cx="1166742" cy="19912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4400" y="1342417"/>
            <a:ext cx="2461098" cy="75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075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rwieland.com/msboothe_2002_2003/US%20History%2002-03/5th%20Six%20Week%20Period/WWII/WWII%20presentation/World%20War%20II%20Presentation/Special%20graphics/Axis%20vs%20Allies%20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21" y="994287"/>
            <a:ext cx="8077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581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27" y="-219253"/>
            <a:ext cx="7772400" cy="1143000"/>
          </a:xfrm>
        </p:spPr>
        <p:txBody>
          <a:bodyPr/>
          <a:lstStyle/>
          <a:p>
            <a:r>
              <a:rPr lang="en-US" dirty="0" smtClean="0"/>
              <a:t>HITLER GAINS A FOLLOWING</a:t>
            </a:r>
            <a:endParaRPr lang="en-US" dirty="0"/>
          </a:p>
        </p:txBody>
      </p:sp>
      <p:sp>
        <p:nvSpPr>
          <p:cNvPr id="3" name="Content Placeholder 2"/>
          <p:cNvSpPr>
            <a:spLocks noGrp="1"/>
          </p:cNvSpPr>
          <p:nvPr>
            <p:ph sz="quarter" idx="1"/>
          </p:nvPr>
        </p:nvSpPr>
        <p:spPr>
          <a:xfrm>
            <a:off x="551527" y="923747"/>
            <a:ext cx="7772400" cy="4572000"/>
          </a:xfrm>
        </p:spPr>
        <p:txBody>
          <a:bodyPr/>
          <a:lstStyle/>
          <a:p>
            <a:r>
              <a:rPr lang="en-US" sz="2000" dirty="0" smtClean="0">
                <a:solidFill>
                  <a:srgbClr val="000000"/>
                </a:solidFill>
                <a:latin typeface="Georgia"/>
                <a:cs typeface="Georgia"/>
              </a:rPr>
              <a:t>The </a:t>
            </a:r>
            <a:r>
              <a:rPr lang="en-US" sz="2000" i="1" dirty="0" smtClean="0">
                <a:solidFill>
                  <a:srgbClr val="000000"/>
                </a:solidFill>
                <a:latin typeface="Georgia"/>
                <a:cs typeface="Georgia"/>
              </a:rPr>
              <a:t>Great Depression </a:t>
            </a:r>
            <a:r>
              <a:rPr lang="en-US" sz="2000" dirty="0" smtClean="0">
                <a:solidFill>
                  <a:srgbClr val="000000"/>
                </a:solidFill>
                <a:latin typeface="Georgia"/>
                <a:cs typeface="Georgia"/>
              </a:rPr>
              <a:t>increased Hitler’s popularity.</a:t>
            </a:r>
          </a:p>
          <a:p>
            <a:pPr lvl="1"/>
            <a:r>
              <a:rPr lang="en-US" sz="1500" dirty="0" smtClean="0">
                <a:solidFill>
                  <a:schemeClr val="bg2">
                    <a:lumMod val="10000"/>
                  </a:schemeClr>
                </a:solidFill>
                <a:latin typeface="Georgia"/>
                <a:cs typeface="Georgia"/>
              </a:rPr>
              <a:t>Why?</a:t>
            </a:r>
          </a:p>
          <a:p>
            <a:r>
              <a:rPr lang="en-US" sz="2000" dirty="0" smtClean="0">
                <a:solidFill>
                  <a:schemeClr val="bg2">
                    <a:lumMod val="10000"/>
                  </a:schemeClr>
                </a:solidFill>
                <a:latin typeface="Georgia"/>
                <a:cs typeface="Georgia"/>
              </a:rPr>
              <a:t>In 1933, he was named </a:t>
            </a:r>
            <a:r>
              <a:rPr lang="en-US" sz="2000" b="1" dirty="0" smtClean="0">
                <a:solidFill>
                  <a:schemeClr val="bg2">
                    <a:lumMod val="10000"/>
                  </a:schemeClr>
                </a:solidFill>
                <a:latin typeface="Georgia"/>
                <a:cs typeface="Georgia"/>
              </a:rPr>
              <a:t>chancellor</a:t>
            </a:r>
            <a:r>
              <a:rPr lang="en-US" sz="2000" dirty="0" smtClean="0">
                <a:solidFill>
                  <a:schemeClr val="bg2">
                    <a:lumMod val="10000"/>
                  </a:schemeClr>
                </a:solidFill>
                <a:latin typeface="Georgia"/>
                <a:cs typeface="Georgia"/>
              </a:rPr>
              <a:t>, or leader of the German parliament.</a:t>
            </a:r>
          </a:p>
          <a:p>
            <a:pPr lvl="1"/>
            <a:r>
              <a:rPr lang="en-US" sz="1500" dirty="0" smtClean="0">
                <a:solidFill>
                  <a:schemeClr val="bg2">
                    <a:lumMod val="10000"/>
                  </a:schemeClr>
                </a:solidFill>
                <a:latin typeface="Georgia"/>
                <a:cs typeface="Georgia"/>
              </a:rPr>
              <a:t>Once in power, Hitler quickly created a totalitarian state.</a:t>
            </a:r>
          </a:p>
          <a:p>
            <a:pPr lvl="2"/>
            <a:r>
              <a:rPr lang="en-US" sz="1500" dirty="0" smtClean="0">
                <a:solidFill>
                  <a:schemeClr val="bg2">
                    <a:lumMod val="10000"/>
                  </a:schemeClr>
                </a:solidFill>
                <a:latin typeface="Georgia"/>
                <a:cs typeface="Georgia"/>
              </a:rPr>
              <a:t>All other political parties were outlawed.</a:t>
            </a:r>
          </a:p>
          <a:p>
            <a:pPr lvl="2"/>
            <a:r>
              <a:rPr lang="en-US" sz="1500" dirty="0" smtClean="0">
                <a:solidFill>
                  <a:schemeClr val="bg2">
                    <a:lumMod val="10000"/>
                  </a:schemeClr>
                </a:solidFill>
                <a:latin typeface="Georgia"/>
                <a:cs typeface="Georgia"/>
              </a:rPr>
              <a:t>Hitler’s secret police enforced strict loyalty.</a:t>
            </a:r>
          </a:p>
          <a:p>
            <a:pPr lvl="2"/>
            <a:r>
              <a:rPr lang="en-US" sz="1500" dirty="0" smtClean="0">
                <a:solidFill>
                  <a:schemeClr val="bg2">
                    <a:lumMod val="10000"/>
                  </a:schemeClr>
                </a:solidFill>
                <a:latin typeface="Georgia"/>
                <a:cs typeface="Georgia"/>
              </a:rPr>
              <a:t>Germany passed anti-Semitic laws.</a:t>
            </a:r>
          </a:p>
          <a:p>
            <a:pPr lvl="3"/>
            <a:r>
              <a:rPr lang="en-US" sz="1500" b="1" i="1" u="sng" dirty="0" err="1" smtClean="0">
                <a:solidFill>
                  <a:schemeClr val="bg2">
                    <a:lumMod val="10000"/>
                  </a:schemeClr>
                </a:solidFill>
                <a:latin typeface="Georgia"/>
                <a:cs typeface="Georgia"/>
              </a:rPr>
              <a:t>Kristallnacht</a:t>
            </a:r>
            <a:r>
              <a:rPr lang="en-US" sz="1500" dirty="0" smtClean="0">
                <a:solidFill>
                  <a:schemeClr val="bg2">
                    <a:lumMod val="10000"/>
                  </a:schemeClr>
                </a:solidFill>
                <a:latin typeface="Georgia"/>
                <a:cs typeface="Georgia"/>
              </a:rPr>
              <a:t>- </a:t>
            </a:r>
            <a:r>
              <a:rPr lang="en-US" sz="1500" dirty="0" smtClean="0">
                <a:solidFill>
                  <a:srgbClr val="FF0000"/>
                </a:solidFill>
                <a:latin typeface="Georgia"/>
                <a:cs typeface="Georgia"/>
              </a:rPr>
              <a:t>“</a:t>
            </a:r>
            <a:r>
              <a:rPr lang="en-US" sz="1500" b="1" i="1" dirty="0" smtClean="0">
                <a:solidFill>
                  <a:srgbClr val="FF0000"/>
                </a:solidFill>
                <a:latin typeface="Georgia"/>
                <a:cs typeface="Georgia"/>
              </a:rPr>
              <a:t>Night of the Broken Glass</a:t>
            </a:r>
            <a:r>
              <a:rPr lang="en-US" sz="1500" dirty="0" smtClean="0">
                <a:solidFill>
                  <a:srgbClr val="FF0000"/>
                </a:solidFill>
                <a:latin typeface="Georgia"/>
                <a:cs typeface="Georgia"/>
              </a:rPr>
              <a:t>” </a:t>
            </a:r>
            <a:r>
              <a:rPr lang="en-US" sz="1500" dirty="0" smtClean="0">
                <a:solidFill>
                  <a:schemeClr val="bg2">
                    <a:lumMod val="10000"/>
                  </a:schemeClr>
                </a:solidFill>
                <a:latin typeface="Georgia"/>
                <a:cs typeface="Georgia"/>
              </a:rPr>
              <a:t>(1938)</a:t>
            </a:r>
          </a:p>
          <a:p>
            <a:pPr lvl="4"/>
            <a:r>
              <a:rPr lang="en-US" sz="1500" dirty="0">
                <a:solidFill>
                  <a:srgbClr val="FF0000"/>
                </a:solidFill>
                <a:latin typeface="Georgia"/>
                <a:cs typeface="Georgia"/>
              </a:rPr>
              <a:t>Jewish communities were attacked.</a:t>
            </a:r>
          </a:p>
          <a:p>
            <a:pPr lvl="4"/>
            <a:endParaRPr lang="en-US" sz="1500" dirty="0" smtClean="0">
              <a:solidFill>
                <a:schemeClr val="bg2">
                  <a:lumMod val="10000"/>
                </a:schemeClr>
              </a:solidFill>
              <a:latin typeface="Georgia"/>
              <a:cs typeface="Georgia"/>
            </a:endParaRPr>
          </a:p>
          <a:p>
            <a:endParaRPr lang="en-US" dirty="0"/>
          </a:p>
        </p:txBody>
      </p:sp>
      <p:pic>
        <p:nvPicPr>
          <p:cNvPr id="4" name="Picture 3"/>
          <p:cNvPicPr>
            <a:picLocks noChangeAspect="1"/>
          </p:cNvPicPr>
          <p:nvPr/>
        </p:nvPicPr>
        <p:blipFill>
          <a:blip r:embed="rId2"/>
          <a:stretch>
            <a:fillRect/>
          </a:stretch>
        </p:blipFill>
        <p:spPr>
          <a:xfrm>
            <a:off x="5162702" y="4288497"/>
            <a:ext cx="2739402" cy="1974652"/>
          </a:xfrm>
          <a:prstGeom prst="rect">
            <a:avLst/>
          </a:prstGeom>
        </p:spPr>
      </p:pic>
      <p:pic>
        <p:nvPicPr>
          <p:cNvPr id="5" name="Picture 4"/>
          <p:cNvPicPr>
            <a:picLocks noChangeAspect="1"/>
          </p:cNvPicPr>
          <p:nvPr/>
        </p:nvPicPr>
        <p:blipFill>
          <a:blip r:embed="rId3"/>
          <a:stretch>
            <a:fillRect/>
          </a:stretch>
        </p:blipFill>
        <p:spPr>
          <a:xfrm>
            <a:off x="7418023" y="333404"/>
            <a:ext cx="968162" cy="1180686"/>
          </a:xfrm>
          <a:prstGeom prst="rect">
            <a:avLst/>
          </a:prstGeom>
        </p:spPr>
      </p:pic>
      <p:pic>
        <p:nvPicPr>
          <p:cNvPr id="3074" name="Picture 2" descr="http://4.bp.blogspot.com/-BtFVTGe_7rI/Tru7EIEieBI/AAAAAAAAFIk/X6S35wyrppw/s1600/KRISTALLMAC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403" y="2546555"/>
            <a:ext cx="1278344" cy="9723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hitler rise to p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334" y="4288497"/>
            <a:ext cx="4182465" cy="1848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NIGHT OF LONG KNIVES</a:t>
            </a:r>
            <a:endParaRPr lang="en-US" dirty="0"/>
          </a:p>
        </p:txBody>
      </p:sp>
      <p:sp>
        <p:nvSpPr>
          <p:cNvPr id="4" name="Content Placeholder 3"/>
          <p:cNvSpPr>
            <a:spLocks noGrp="1"/>
          </p:cNvSpPr>
          <p:nvPr>
            <p:ph sz="quarter" idx="1"/>
          </p:nvPr>
        </p:nvSpPr>
        <p:spPr/>
        <p:txBody>
          <a:bodyPr/>
          <a:lstStyle/>
          <a:p>
            <a:r>
              <a:rPr lang="en-US" dirty="0"/>
              <a:t>Night of the Long Knives, (</a:t>
            </a:r>
            <a:r>
              <a:rPr lang="en-US" b="1" u="sng" dirty="0"/>
              <a:t>June 30, 1934</a:t>
            </a:r>
            <a:r>
              <a:rPr lang="en-US" dirty="0"/>
              <a:t>), in German history</a:t>
            </a:r>
            <a:r>
              <a:rPr lang="en-US" dirty="0">
                <a:solidFill>
                  <a:schemeClr val="bg2">
                    <a:lumMod val="10000"/>
                  </a:schemeClr>
                </a:solidFill>
              </a:rPr>
              <a:t>, </a:t>
            </a:r>
            <a:r>
              <a:rPr lang="en-US" i="1" u="sng" dirty="0">
                <a:solidFill>
                  <a:srgbClr val="FF0000"/>
                </a:solidFill>
              </a:rPr>
              <a:t>purge</a:t>
            </a:r>
            <a:r>
              <a:rPr lang="en-US" dirty="0">
                <a:solidFill>
                  <a:srgbClr val="FF0000"/>
                </a:solidFill>
              </a:rPr>
              <a:t> of Nazi leaders by </a:t>
            </a:r>
            <a:r>
              <a:rPr lang="en-US" b="1" dirty="0">
                <a:solidFill>
                  <a:srgbClr val="FF0000"/>
                </a:solidFill>
              </a:rPr>
              <a:t>Adolf Hitler</a:t>
            </a:r>
            <a:r>
              <a:rPr lang="en-US" dirty="0" smtClean="0">
                <a:solidFill>
                  <a:schemeClr val="bg2">
                    <a:lumMod val="10000"/>
                  </a:schemeClr>
                </a:solidFill>
              </a:rPr>
              <a:t>.</a:t>
            </a:r>
          </a:p>
          <a:p>
            <a:pPr lvl="1"/>
            <a:r>
              <a:rPr lang="en-US" dirty="0" smtClean="0">
                <a:solidFill>
                  <a:schemeClr val="bg2">
                    <a:lumMod val="10000"/>
                  </a:schemeClr>
                </a:solidFill>
              </a:rPr>
              <a:t> </a:t>
            </a:r>
            <a:r>
              <a:rPr lang="en-US" dirty="0">
                <a:solidFill>
                  <a:schemeClr val="bg2">
                    <a:lumMod val="10000"/>
                  </a:schemeClr>
                </a:solidFill>
              </a:rPr>
              <a:t>Fearing that the paramilitary SA had become too powerful, </a:t>
            </a:r>
            <a:r>
              <a:rPr lang="en-US" b="1" dirty="0">
                <a:solidFill>
                  <a:schemeClr val="bg2">
                    <a:lumMod val="10000"/>
                  </a:schemeClr>
                </a:solidFill>
              </a:rPr>
              <a:t>Hitler</a:t>
            </a:r>
            <a:r>
              <a:rPr lang="en-US" dirty="0">
                <a:solidFill>
                  <a:schemeClr val="bg2">
                    <a:lumMod val="10000"/>
                  </a:schemeClr>
                </a:solidFill>
              </a:rPr>
              <a:t> ordered his elite SS guards to murder the organization's leaders, including Ernst </a:t>
            </a:r>
            <a:r>
              <a:rPr lang="en-US" dirty="0" err="1" smtClean="0">
                <a:solidFill>
                  <a:schemeClr val="bg2">
                    <a:lumMod val="10000"/>
                  </a:schemeClr>
                </a:solidFill>
              </a:rPr>
              <a:t>Röhm</a:t>
            </a:r>
            <a:r>
              <a:rPr lang="en-US" dirty="0" smtClean="0"/>
              <a:t>.</a:t>
            </a:r>
            <a:endParaRPr lang="en-US" dirty="0"/>
          </a:p>
        </p:txBody>
      </p:sp>
      <p:pic>
        <p:nvPicPr>
          <p:cNvPr id="1026" name="Picture 2" descr="Image result for night of long kniv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660" y="3833491"/>
            <a:ext cx="1058638" cy="846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ght of long kniv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44" y="4931200"/>
            <a:ext cx="1016454" cy="813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ight of long knive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582" y="274637"/>
            <a:ext cx="1558018" cy="10644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ight of long kniv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7057" y="3691977"/>
            <a:ext cx="4218175" cy="234811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034" name="Picture 10" descr="Related ima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144" y="3691977"/>
            <a:ext cx="3129368" cy="2348117"/>
          </a:xfrm>
          <a:prstGeom prst="rect">
            <a:avLst/>
          </a:prstGeom>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4122154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KRISTALLNACHT</a:t>
            </a:r>
            <a:endParaRPr lang="en-US" dirty="0"/>
          </a:p>
        </p:txBody>
      </p:sp>
      <p:pic>
        <p:nvPicPr>
          <p:cNvPr id="1026" name="Picture 2" descr="Image result for kristallnach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75" y="2868290"/>
            <a:ext cx="1663392" cy="2342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ristallnach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2424" y="2704450"/>
            <a:ext cx="2617122" cy="18693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kristallnach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3138" y="4993777"/>
            <a:ext cx="3072544" cy="1611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kristallnach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904" y="5211096"/>
            <a:ext cx="1925463" cy="1394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kristallnacht">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38569" y="4724362"/>
            <a:ext cx="2844833" cy="18810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kristallnacht">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8233" y="383457"/>
            <a:ext cx="2145503" cy="2113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kristallnacht">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418" y="1605150"/>
            <a:ext cx="1746506" cy="10993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kristallnacht">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01578" y="1720645"/>
            <a:ext cx="2995664" cy="300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851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MILITARISM IN JAPAN</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The </a:t>
            </a:r>
            <a:r>
              <a:rPr lang="en-US" sz="2000" dirty="0" smtClean="0">
                <a:solidFill>
                  <a:schemeClr val="bg2">
                    <a:lumMod val="10000"/>
                  </a:schemeClr>
                </a:solidFill>
                <a:latin typeface="Georgia"/>
                <a:cs typeface="Georgia"/>
              </a:rPr>
              <a:t>Great Depression undermined faith in democratic rule.</a:t>
            </a:r>
          </a:p>
          <a:p>
            <a:pPr lvl="1"/>
            <a:r>
              <a:rPr lang="en-US" sz="1600" dirty="0" smtClean="0">
                <a:solidFill>
                  <a:schemeClr val="bg2">
                    <a:lumMod val="10000"/>
                  </a:schemeClr>
                </a:solidFill>
                <a:latin typeface="Georgia"/>
                <a:cs typeface="Georgia"/>
              </a:rPr>
              <a:t>Military leaders pressured the civilian government to take control of nearby countries.</a:t>
            </a:r>
          </a:p>
          <a:p>
            <a:pPr lvl="1"/>
            <a:r>
              <a:rPr lang="en-US" sz="1600" dirty="0" smtClean="0">
                <a:solidFill>
                  <a:schemeClr val="bg2">
                    <a:lumMod val="10000"/>
                  </a:schemeClr>
                </a:solidFill>
                <a:latin typeface="Georgia"/>
                <a:cs typeface="Georgia"/>
              </a:rPr>
              <a:t>Militarists argued that their country needed</a:t>
            </a:r>
            <a:r>
              <a:rPr lang="en-US" sz="1600" u="sng" dirty="0" smtClean="0">
                <a:solidFill>
                  <a:schemeClr val="bg2">
                    <a:lumMod val="10000"/>
                  </a:schemeClr>
                </a:solidFill>
                <a:latin typeface="Georgia"/>
                <a:cs typeface="Georgia"/>
              </a:rPr>
              <a:t> more space and raw materials</a:t>
            </a:r>
            <a:r>
              <a:rPr lang="en-US" sz="1600" dirty="0" smtClean="0">
                <a:solidFill>
                  <a:schemeClr val="bg2">
                    <a:lumMod val="10000"/>
                  </a:schemeClr>
                </a:solidFill>
                <a:latin typeface="Georgia"/>
                <a:cs typeface="Georgia"/>
              </a:rPr>
              <a:t>.</a:t>
            </a:r>
          </a:p>
          <a:p>
            <a:pPr lvl="1"/>
            <a:r>
              <a:rPr lang="en-US" sz="1600" dirty="0" smtClean="0">
                <a:latin typeface="Georgia"/>
                <a:cs typeface="Georgia"/>
              </a:rPr>
              <a:t>By 1936, militarists were in complete control of the Japanese government.</a:t>
            </a:r>
          </a:p>
          <a:p>
            <a:pPr lvl="2"/>
            <a:r>
              <a:rPr lang="en-US" sz="1600" dirty="0" smtClean="0">
                <a:latin typeface="Georgia"/>
                <a:cs typeface="Georgia"/>
              </a:rPr>
              <a:t>Japanese militarists preached </a:t>
            </a:r>
            <a:r>
              <a:rPr lang="en-US" sz="1600" i="1" dirty="0" smtClean="0">
                <a:latin typeface="Georgia"/>
                <a:cs typeface="Georgia"/>
              </a:rPr>
              <a:t>racism.</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7408563" y="274638"/>
            <a:ext cx="1421652" cy="91719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5889523" y="3400710"/>
            <a:ext cx="2595715" cy="3099854"/>
          </a:xfrm>
          <a:prstGeom prst="rect">
            <a:avLst/>
          </a:prstGeom>
        </p:spPr>
      </p:pic>
      <p:pic>
        <p:nvPicPr>
          <p:cNvPr id="24578" name="Picture 2" descr="http://www.classzone.com/cz/books/ms_wh_survey/resources/images/chapter_maps/wh21_aggressionasia.jpg"/>
          <p:cNvPicPr>
            <a:picLocks noChangeAspect="1" noChangeArrowheads="1"/>
          </p:cNvPicPr>
          <p:nvPr/>
        </p:nvPicPr>
        <p:blipFill>
          <a:blip r:embed="rId4"/>
          <a:srcRect/>
          <a:stretch>
            <a:fillRect/>
          </a:stretch>
        </p:blipFill>
        <p:spPr bwMode="auto">
          <a:xfrm>
            <a:off x="1046727" y="3351863"/>
            <a:ext cx="4321686" cy="319754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japan's wants during world war i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825" y="3508734"/>
            <a:ext cx="2177897" cy="1634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apan's aggression world war i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544" y="5322371"/>
            <a:ext cx="2086178" cy="13977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apan's aggression world war 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39" y="3508734"/>
            <a:ext cx="4336027" cy="32520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japan's aggression world war ii">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39" y="131766"/>
            <a:ext cx="4313214" cy="32319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japan's aggression world war ii">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8840" y="199486"/>
            <a:ext cx="4124964" cy="309653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5018314" y="4245429"/>
            <a:ext cx="348343"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62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RAPE OF NANKING</a:t>
            </a:r>
            <a:endParaRPr lang="en-US" dirty="0"/>
          </a:p>
        </p:txBody>
      </p:sp>
      <p:pic>
        <p:nvPicPr>
          <p:cNvPr id="1026" name="Picture 2" descr="Image result for rape of nank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022" y="1680297"/>
            <a:ext cx="3457572" cy="2595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ape of nank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273" y="470581"/>
            <a:ext cx="2762250"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ape of nanki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07" y="1417638"/>
            <a:ext cx="1745098" cy="18486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ape of nanki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0503" y="3680874"/>
            <a:ext cx="280102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207" y="3404282"/>
            <a:ext cx="1869170" cy="11312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rape of nanki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44960" y="4398964"/>
            <a:ext cx="3526650" cy="21525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rape of nankin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34587" y="5206845"/>
            <a:ext cx="2754330" cy="12241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ape of nankin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6915" y="4677989"/>
            <a:ext cx="1481681" cy="205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707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RAPE OF NANKING</a:t>
            </a:r>
            <a:endParaRPr lang="en-US" dirty="0"/>
          </a:p>
        </p:txBody>
      </p:sp>
      <p:pic>
        <p:nvPicPr>
          <p:cNvPr id="2050" name="Picture 2" descr="Image result for rape of na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02" y="1417638"/>
            <a:ext cx="2382979" cy="1762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ape of na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689" y="1417638"/>
            <a:ext cx="26003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rape of nank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56" y="3381149"/>
            <a:ext cx="2480733" cy="17865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rape of nanki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8392" y="3381148"/>
            <a:ext cx="2207622" cy="17374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rape of nanki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8655" y="299820"/>
            <a:ext cx="2978145" cy="22356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rape of nankin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4734" y="2731401"/>
            <a:ext cx="2790671" cy="2094904"/>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 name="Up Arrow 2"/>
          <p:cNvSpPr/>
          <p:nvPr/>
        </p:nvSpPr>
        <p:spPr>
          <a:xfrm>
            <a:off x="7807234" y="3179764"/>
            <a:ext cx="217714" cy="40277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70709" y="5695406"/>
            <a:ext cx="7916091" cy="92746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770709" y="5695406"/>
            <a:ext cx="7916091" cy="707886"/>
          </a:xfrm>
          <a:prstGeom prst="rect">
            <a:avLst/>
          </a:prstGeom>
          <a:noFill/>
        </p:spPr>
        <p:txBody>
          <a:bodyPr wrap="square" rtlCol="0">
            <a:spAutoFit/>
          </a:bodyPr>
          <a:lstStyle/>
          <a:p>
            <a:r>
              <a:rPr lang="en-US" sz="2000" dirty="0" smtClean="0">
                <a:solidFill>
                  <a:schemeClr val="tx1">
                    <a:lumMod val="95000"/>
                    <a:lumOff val="5000"/>
                  </a:schemeClr>
                </a:solidFill>
              </a:rPr>
              <a:t>The Rape of Nanking was </a:t>
            </a:r>
            <a:r>
              <a:rPr lang="en-US" sz="2000" dirty="0" smtClean="0">
                <a:solidFill>
                  <a:srgbClr val="FF0000"/>
                </a:solidFill>
              </a:rPr>
              <a:t>the mass murder and rape by Japanese soldiers that took place in the Chinese capital of Nanking.</a:t>
            </a:r>
            <a:endParaRPr lang="en-US" sz="2000" dirty="0">
              <a:solidFill>
                <a:srgbClr val="FF0000"/>
              </a:solidFill>
            </a:endParaRPr>
          </a:p>
        </p:txBody>
      </p:sp>
    </p:spTree>
    <p:extLst>
      <p:ext uri="{BB962C8B-B14F-4D97-AF65-F5344CB8AC3E}">
        <p14:creationId xmlns:p14="http://schemas.microsoft.com/office/powerpoint/2010/main" val="404371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u="sng" dirty="0">
                <a:solidFill>
                  <a:srgbClr val="7030A0"/>
                </a:solidFill>
              </a:rPr>
              <a:t>The Good Man of Nanking</a:t>
            </a:r>
            <a:r>
              <a:rPr lang="en-US" sz="4400" b="1" dirty="0">
                <a:solidFill>
                  <a:srgbClr val="7030A0"/>
                </a:solidFill>
              </a:rPr>
              <a:t>: </a:t>
            </a:r>
            <a:r>
              <a:rPr lang="en-US" b="1" i="1" dirty="0" smtClean="0"/>
              <a:t/>
            </a:r>
            <a:br>
              <a:rPr lang="en-US" b="1" i="1" dirty="0" smtClean="0"/>
            </a:br>
            <a:r>
              <a:rPr lang="en-US" b="1" i="1" dirty="0" smtClean="0"/>
              <a:t>The </a:t>
            </a:r>
            <a:r>
              <a:rPr lang="en-US" b="1" i="1" dirty="0"/>
              <a:t>Diaries of John </a:t>
            </a:r>
            <a:r>
              <a:rPr lang="en-US" b="1" i="1" dirty="0" err="1"/>
              <a:t>Rabe</a:t>
            </a:r>
            <a:endParaRPr lang="en-US" dirty="0"/>
          </a:p>
        </p:txBody>
      </p:sp>
      <p:sp>
        <p:nvSpPr>
          <p:cNvPr id="4" name="Content Placeholder 3"/>
          <p:cNvSpPr>
            <a:spLocks noGrp="1"/>
          </p:cNvSpPr>
          <p:nvPr>
            <p:ph sz="quarter" idx="1"/>
          </p:nvPr>
        </p:nvSpPr>
        <p:spPr/>
        <p:txBody>
          <a:bodyPr>
            <a:normAutofit/>
          </a:bodyPr>
          <a:lstStyle/>
          <a:p>
            <a:r>
              <a:rPr lang="en-US" sz="1600" dirty="0"/>
              <a:t>"It is not until we tour the city that we learn the extent of destruction. We come across corpses every 100 to 200 yards. The bodies of civilians that I examined had bullet holes in their backs. These people had presumably been fleeing and were shot from behind. The Japanese march through the city in groups of ten to twenty soldiers and loot the shops (...) I watched with my own eyes as they looted the café of our German </a:t>
            </a:r>
            <a:r>
              <a:rPr lang="en-US" sz="1600" dirty="0" smtClean="0"/>
              <a:t>baker.  The hotel </a:t>
            </a:r>
            <a:r>
              <a:rPr lang="en-US" sz="1600" dirty="0"/>
              <a:t>was broken into as well, as almost every shop on Chung Shang and Taiping Road</a:t>
            </a:r>
            <a:r>
              <a:rPr lang="en-US" sz="1600" dirty="0" smtClean="0"/>
              <a:t>.”</a:t>
            </a:r>
          </a:p>
          <a:p>
            <a:pPr marL="0" indent="0">
              <a:buNone/>
            </a:pPr>
            <a:endParaRPr lang="en-US" sz="1600" dirty="0" smtClean="0"/>
          </a:p>
          <a:p>
            <a:r>
              <a:rPr lang="en-US" sz="1600" dirty="0" smtClean="0"/>
              <a:t>"</a:t>
            </a:r>
            <a:r>
              <a:rPr lang="en-US" sz="1600" dirty="0"/>
              <a:t>Two Japanese soldiers have climbed over the garden wall and are about to break into our house. When I appear they give the excuse that they saw two Chinese soldiers climb over the wall. When I show them my party badge, they return the same way. In one of the houses in the narrow street behind my garden wall, a woman was raped, and then wounded in the neck with a bayonet. I managed to get an ambulance so we can take her to </a:t>
            </a:r>
            <a:r>
              <a:rPr lang="en-US" sz="1600" dirty="0" smtClean="0"/>
              <a:t>the Hospital</a:t>
            </a:r>
            <a:r>
              <a:rPr lang="en-US" sz="1600" dirty="0"/>
              <a:t>. (...) Last night up to 1,000 women and girls are said to have been raped, about 100 girls at </a:t>
            </a:r>
            <a:r>
              <a:rPr lang="en-US" sz="1600" dirty="0" smtClean="0">
                <a:hlinkClick r:id="rId2" tooltip="Ginling College"/>
              </a:rPr>
              <a:t>Girls</a:t>
            </a:r>
            <a:r>
              <a:rPr lang="en-US" sz="1600" dirty="0">
                <a:hlinkClick r:id="rId2" tooltip="Ginling College"/>
              </a:rPr>
              <a:t>' College</a:t>
            </a:r>
            <a:r>
              <a:rPr lang="en-US" sz="1600" dirty="0"/>
              <a:t> alone. You hear nothing but rape. If husbands or brothers intervene, they're shot. What you hear and see on all sides is the brutality and </a:t>
            </a:r>
            <a:r>
              <a:rPr lang="en-US" sz="1600" dirty="0" smtClean="0"/>
              <a:t>bestiality </a:t>
            </a:r>
            <a:r>
              <a:rPr lang="en-US" sz="1600" dirty="0"/>
              <a:t>of the Japanese soldiers</a:t>
            </a:r>
            <a:r>
              <a:rPr lang="en-US" sz="1600" dirty="0" smtClean="0"/>
              <a:t>.”</a:t>
            </a:r>
          </a:p>
          <a:p>
            <a:endParaRPr lang="en-US" sz="1600" dirty="0"/>
          </a:p>
          <a:p>
            <a:pPr marL="0" indent="0">
              <a:buNone/>
            </a:pPr>
            <a:endParaRPr lang="en-US" sz="1600" dirty="0" smtClean="0"/>
          </a:p>
          <a:p>
            <a:endParaRPr lang="en-US" sz="1600" dirty="0"/>
          </a:p>
        </p:txBody>
      </p:sp>
      <p:sp>
        <p:nvSpPr>
          <p:cNvPr id="5" name="Rectangle 4"/>
          <p:cNvSpPr/>
          <p:nvPr/>
        </p:nvSpPr>
        <p:spPr>
          <a:xfrm>
            <a:off x="496389" y="5408023"/>
            <a:ext cx="8034662" cy="13198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496389" y="5538651"/>
            <a:ext cx="8034662" cy="1077218"/>
          </a:xfrm>
          <a:prstGeom prst="rect">
            <a:avLst/>
          </a:prstGeom>
          <a:noFill/>
        </p:spPr>
        <p:txBody>
          <a:bodyPr wrap="square" rtlCol="0">
            <a:spAutoFit/>
          </a:bodyPr>
          <a:lstStyle/>
          <a:p>
            <a:r>
              <a:rPr lang="en-US" sz="1600" dirty="0"/>
              <a:t>O</a:t>
            </a:r>
            <a:r>
              <a:rPr lang="en-US" sz="1600" dirty="0" smtClean="0"/>
              <a:t>n </a:t>
            </a:r>
            <a:r>
              <a:rPr lang="en-US" sz="1600" dirty="0"/>
              <a:t>December 13, 1937, about 30 Japanese soldiers murdered all but two of 11 Chinese in the house at No. </a:t>
            </a:r>
            <a:r>
              <a:rPr lang="en-US" sz="1600" dirty="0" smtClean="0"/>
              <a:t>5. </a:t>
            </a:r>
            <a:r>
              <a:rPr lang="en-US" sz="1600" dirty="0"/>
              <a:t>A woman and her two teenaged daughters were raped, and Japanese soldiers rammed a bottle and a cane into </a:t>
            </a:r>
            <a:r>
              <a:rPr lang="en-US" sz="1600" dirty="0" smtClean="0"/>
              <a:t>her …... </a:t>
            </a:r>
            <a:r>
              <a:rPr lang="en-US" sz="1600" dirty="0"/>
              <a:t>An eight-year-old girl was stabbed, but she and her younger sister survived. They were found alive two weeks after the killings by the elderly </a:t>
            </a:r>
            <a:r>
              <a:rPr lang="en-US" sz="1600" dirty="0" smtClean="0"/>
              <a:t>woman. </a:t>
            </a:r>
            <a:endParaRPr lang="en-US" sz="1600" dirty="0"/>
          </a:p>
        </p:txBody>
      </p:sp>
      <p:pic>
        <p:nvPicPr>
          <p:cNvPr id="307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280" y="428547"/>
            <a:ext cx="1286189" cy="950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iaries of john rab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34" y="1984441"/>
            <a:ext cx="619266" cy="9642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iaries of john rab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290" y="4066160"/>
            <a:ext cx="864954" cy="56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01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00" y="0"/>
            <a:ext cx="7772400" cy="1143000"/>
          </a:xfrm>
        </p:spPr>
        <p:txBody>
          <a:bodyPr/>
          <a:lstStyle/>
          <a:p>
            <a:r>
              <a:rPr lang="en-US" dirty="0" smtClean="0"/>
              <a:t>MILITARY AGGRESSION</a:t>
            </a:r>
            <a:endParaRPr lang="en-US" dirty="0"/>
          </a:p>
        </p:txBody>
      </p:sp>
      <p:sp>
        <p:nvSpPr>
          <p:cNvPr id="3" name="Content Placeholder 2"/>
          <p:cNvSpPr>
            <a:spLocks noGrp="1"/>
          </p:cNvSpPr>
          <p:nvPr>
            <p:ph sz="quarter" idx="1"/>
          </p:nvPr>
        </p:nvSpPr>
        <p:spPr>
          <a:xfrm>
            <a:off x="699974" y="1143000"/>
            <a:ext cx="7772400" cy="4572000"/>
          </a:xfrm>
        </p:spPr>
        <p:txBody>
          <a:bodyPr/>
          <a:lstStyle/>
          <a:p>
            <a:r>
              <a:rPr lang="en-US" sz="2000" dirty="0" smtClean="0">
                <a:latin typeface="Georgia"/>
                <a:cs typeface="Georgia"/>
              </a:rPr>
              <a:t>Italy, Germany, and Japan each followed policies of ruthless aggression.</a:t>
            </a:r>
          </a:p>
          <a:p>
            <a:pPr lvl="1"/>
            <a:r>
              <a:rPr lang="en-US" sz="1500" b="1" u="sng" dirty="0" smtClean="0">
                <a:latin typeface="Georgia"/>
                <a:cs typeface="Georgia"/>
              </a:rPr>
              <a:t>AGGRESSION</a:t>
            </a:r>
            <a:r>
              <a:rPr lang="en-US" sz="1500" dirty="0" smtClean="0">
                <a:latin typeface="Georgia"/>
                <a:cs typeface="Georgia"/>
              </a:rPr>
              <a:t>- </a:t>
            </a:r>
            <a:r>
              <a:rPr lang="en-US" sz="1500" dirty="0" smtClean="0">
                <a:solidFill>
                  <a:srgbClr val="FF0000"/>
                </a:solidFill>
                <a:latin typeface="Georgia"/>
                <a:cs typeface="Georgia"/>
              </a:rPr>
              <a:t>is a warlike act by one country against another without cause</a:t>
            </a:r>
            <a:r>
              <a:rPr lang="en-US" sz="1500" dirty="0" smtClean="0"/>
              <a:t>.</a:t>
            </a:r>
          </a:p>
          <a:p>
            <a:endParaRPr lang="en-US" dirty="0"/>
          </a:p>
        </p:txBody>
      </p:sp>
      <p:pic>
        <p:nvPicPr>
          <p:cNvPr id="4" name="Picture 5"/>
          <p:cNvPicPr>
            <a:picLocks noChangeAspect="1" noChangeArrowheads="1"/>
          </p:cNvPicPr>
          <p:nvPr/>
        </p:nvPicPr>
        <p:blipFill>
          <a:blip r:embed="rId2" cstate="print"/>
          <a:srcRect/>
          <a:stretch>
            <a:fillRect/>
          </a:stretch>
        </p:blipFill>
        <p:spPr bwMode="auto">
          <a:xfrm>
            <a:off x="395778" y="5523662"/>
            <a:ext cx="2073439" cy="1115459"/>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95778" y="3393926"/>
            <a:ext cx="1506464" cy="883373"/>
          </a:xfrm>
          <a:prstGeom prst="rect">
            <a:avLst/>
          </a:prstGeom>
        </p:spPr>
      </p:pic>
      <p:pic>
        <p:nvPicPr>
          <p:cNvPr id="6" name="Picture 5"/>
          <p:cNvPicPr>
            <a:picLocks noChangeAspect="1"/>
          </p:cNvPicPr>
          <p:nvPr/>
        </p:nvPicPr>
        <p:blipFill>
          <a:blip r:embed="rId4"/>
          <a:stretch>
            <a:fillRect/>
          </a:stretch>
        </p:blipFill>
        <p:spPr>
          <a:xfrm>
            <a:off x="419680" y="4424517"/>
            <a:ext cx="1453706" cy="866166"/>
          </a:xfrm>
          <a:prstGeom prst="rect">
            <a:avLst/>
          </a:prstGeom>
        </p:spPr>
      </p:pic>
      <p:pic>
        <p:nvPicPr>
          <p:cNvPr id="7" name="Picture 6"/>
          <p:cNvPicPr>
            <a:picLocks noChangeAspect="1"/>
          </p:cNvPicPr>
          <p:nvPr/>
        </p:nvPicPr>
        <p:blipFill>
          <a:blip r:embed="rId5"/>
          <a:stretch>
            <a:fillRect/>
          </a:stretch>
        </p:blipFill>
        <p:spPr>
          <a:xfrm>
            <a:off x="395778" y="2352819"/>
            <a:ext cx="1501510" cy="912812"/>
          </a:xfrm>
          <a:prstGeom prst="rect">
            <a:avLst/>
          </a:prstGeom>
        </p:spPr>
      </p:pic>
      <p:pic>
        <p:nvPicPr>
          <p:cNvPr id="2050" name="Picture 2" descr="Image result for japan's aggression world war 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282" y="2177144"/>
            <a:ext cx="6035290" cy="4526468"/>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p:cNvSpPr/>
          <p:nvPr/>
        </p:nvSpPr>
        <p:spPr>
          <a:xfrm>
            <a:off x="5268686" y="5791200"/>
            <a:ext cx="348343" cy="533400"/>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lstStyle/>
          <a:p>
            <a:r>
              <a:rPr lang="en-US" dirty="0" smtClean="0"/>
              <a:t>JAPAN ATTACKS CHINA</a:t>
            </a:r>
            <a:endParaRPr lang="en-US" dirty="0"/>
          </a:p>
        </p:txBody>
      </p:sp>
      <p:sp>
        <p:nvSpPr>
          <p:cNvPr id="3" name="Content Placeholder 2"/>
          <p:cNvSpPr>
            <a:spLocks noGrp="1"/>
          </p:cNvSpPr>
          <p:nvPr>
            <p:ph sz="quarter" idx="1"/>
          </p:nvPr>
        </p:nvSpPr>
        <p:spPr>
          <a:xfrm>
            <a:off x="914400" y="1161557"/>
            <a:ext cx="7772400" cy="4572000"/>
          </a:xfrm>
        </p:spPr>
        <p:txBody>
          <a:bodyPr/>
          <a:lstStyle/>
          <a:p>
            <a:r>
              <a:rPr lang="en-US" sz="2000" dirty="0" smtClean="0">
                <a:latin typeface="Georgia"/>
                <a:cs typeface="Georgia"/>
              </a:rPr>
              <a:t>In 1931, without the approval of Japan’s government, the Japanese army seized </a:t>
            </a:r>
            <a:r>
              <a:rPr lang="en-US" sz="2000" b="1" dirty="0" smtClean="0">
                <a:solidFill>
                  <a:schemeClr val="tx1">
                    <a:lumMod val="95000"/>
                    <a:lumOff val="5000"/>
                  </a:schemeClr>
                </a:solidFill>
                <a:latin typeface="Georgia"/>
                <a:cs typeface="Georgia"/>
              </a:rPr>
              <a:t>Manchuria</a:t>
            </a:r>
            <a:r>
              <a:rPr lang="en-US" sz="2000" dirty="0" smtClean="0">
                <a:solidFill>
                  <a:schemeClr val="tx1">
                    <a:lumMod val="95000"/>
                    <a:lumOff val="5000"/>
                  </a:schemeClr>
                </a:solidFill>
                <a:latin typeface="Georgia"/>
                <a:cs typeface="Georgia"/>
              </a:rPr>
              <a:t> in </a:t>
            </a:r>
            <a:r>
              <a:rPr lang="en-US" sz="2000" dirty="0" smtClean="0">
                <a:latin typeface="Georgia"/>
                <a:cs typeface="Georgia"/>
              </a:rPr>
              <a:t>northeastern China.</a:t>
            </a:r>
          </a:p>
          <a:p>
            <a:r>
              <a:rPr lang="en-US" sz="2000" dirty="0" smtClean="0">
                <a:latin typeface="Georgia"/>
                <a:cs typeface="Georgia"/>
              </a:rPr>
              <a:t>After 1937, Japan stepped up its aggression in China.</a:t>
            </a:r>
          </a:p>
          <a:p>
            <a:pPr lvl="1"/>
            <a:r>
              <a:rPr lang="en-US" sz="1500" dirty="0" smtClean="0">
                <a:latin typeface="Georgia"/>
                <a:cs typeface="Georgia"/>
              </a:rPr>
              <a:t>Japanese pillaged the Chinese city of </a:t>
            </a:r>
            <a:r>
              <a:rPr lang="en-US" sz="1500" b="1" u="sng" dirty="0" smtClean="0">
                <a:latin typeface="Georgia"/>
                <a:cs typeface="Georgia"/>
              </a:rPr>
              <a:t>Nanjing.</a:t>
            </a:r>
          </a:p>
          <a:p>
            <a:pPr lvl="2"/>
            <a:r>
              <a:rPr lang="en-US" sz="1500" dirty="0" smtClean="0">
                <a:latin typeface="Georgia"/>
                <a:cs typeface="Georgia"/>
              </a:rPr>
              <a:t>In the assault, more than a quarter of a million civilians and prisoners of war were massacred.</a:t>
            </a:r>
          </a:p>
          <a:p>
            <a:endParaRPr lang="en-US" dirty="0"/>
          </a:p>
        </p:txBody>
      </p:sp>
      <p:pic>
        <p:nvPicPr>
          <p:cNvPr id="4" name="Picture 3"/>
          <p:cNvPicPr>
            <a:picLocks noChangeAspect="1"/>
          </p:cNvPicPr>
          <p:nvPr/>
        </p:nvPicPr>
        <p:blipFill>
          <a:blip r:embed="rId2"/>
          <a:stretch>
            <a:fillRect/>
          </a:stretch>
        </p:blipFill>
        <p:spPr>
          <a:xfrm>
            <a:off x="7708492" y="40922"/>
            <a:ext cx="1327354" cy="1120635"/>
          </a:xfrm>
          <a:prstGeom prst="rect">
            <a:avLst/>
          </a:prstGeom>
        </p:spPr>
      </p:pic>
      <p:pic>
        <p:nvPicPr>
          <p:cNvPr id="5" name="Picture 4"/>
          <p:cNvPicPr>
            <a:picLocks noChangeAspect="1"/>
          </p:cNvPicPr>
          <p:nvPr/>
        </p:nvPicPr>
        <p:blipFill>
          <a:blip r:embed="rId3"/>
          <a:stretch>
            <a:fillRect/>
          </a:stretch>
        </p:blipFill>
        <p:spPr>
          <a:xfrm>
            <a:off x="378706" y="3474375"/>
            <a:ext cx="3701682" cy="2776262"/>
          </a:xfrm>
          <a:prstGeom prst="rect">
            <a:avLst/>
          </a:prstGeom>
        </p:spPr>
      </p:pic>
      <p:pic>
        <p:nvPicPr>
          <p:cNvPr id="3074" name="Picture 2" descr="Image result for japan's aggression world war i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5679" y="3474376"/>
            <a:ext cx="3697818" cy="2776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cths-us-history.wikispaces.com/file/view/Allies_%26_Axis_Powers.jpg/194844290/800x625/Allies_%26_Axis_Pow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36" y="551985"/>
            <a:ext cx="7412806" cy="579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131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ITALY INVADES ETHIOPIA</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In 1935, Mussolini’s armies invaded the African country of </a:t>
            </a:r>
            <a:r>
              <a:rPr lang="en-US" sz="2000" b="1" dirty="0" smtClean="0">
                <a:solidFill>
                  <a:schemeClr val="tx1">
                    <a:lumMod val="95000"/>
                    <a:lumOff val="5000"/>
                  </a:schemeClr>
                </a:solidFill>
                <a:latin typeface="Georgia"/>
                <a:cs typeface="Georgia"/>
              </a:rPr>
              <a:t>Ethiopia</a:t>
            </a:r>
            <a:r>
              <a:rPr lang="en-US" sz="2000" dirty="0" smtClean="0">
                <a:latin typeface="Georgia"/>
                <a:cs typeface="Georgia"/>
              </a:rPr>
              <a:t>.</a:t>
            </a:r>
          </a:p>
          <a:p>
            <a:pPr lvl="1"/>
            <a:r>
              <a:rPr lang="en-US" sz="1500" dirty="0" smtClean="0">
                <a:latin typeface="Georgia"/>
                <a:cs typeface="Georgia"/>
              </a:rPr>
              <a:t>Though the Ethiopians fought bravely, their cavalry and outdated rifles were no match for Italy’s modern tanks and airplanes</a:t>
            </a:r>
          </a:p>
          <a:p>
            <a:pPr lvl="2"/>
            <a:r>
              <a:rPr lang="en-US" sz="1400" dirty="0" smtClean="0">
                <a:latin typeface="Georgia"/>
                <a:cs typeface="Georgia"/>
              </a:rPr>
              <a:t>Ethiopia </a:t>
            </a:r>
            <a:r>
              <a:rPr lang="en-US" sz="1400" u="sng" dirty="0" smtClean="0">
                <a:latin typeface="Georgia"/>
                <a:cs typeface="Georgia"/>
              </a:rPr>
              <a:t>unsuccessfully</a:t>
            </a:r>
            <a:r>
              <a:rPr lang="en-US" sz="1400" dirty="0" smtClean="0">
                <a:latin typeface="Georgia"/>
                <a:cs typeface="Georgia"/>
              </a:rPr>
              <a:t> pleaded with the </a:t>
            </a:r>
            <a:r>
              <a:rPr lang="en-US" sz="1400" dirty="0" smtClean="0">
                <a:solidFill>
                  <a:srgbClr val="7030A0"/>
                </a:solidFill>
                <a:latin typeface="Georgia"/>
                <a:cs typeface="Georgia"/>
              </a:rPr>
              <a:t>League of Nations </a:t>
            </a:r>
            <a:r>
              <a:rPr lang="en-US" sz="1400" dirty="0" smtClean="0">
                <a:latin typeface="Georgia"/>
                <a:cs typeface="Georgia"/>
              </a:rPr>
              <a:t>for help</a:t>
            </a:r>
          </a:p>
          <a:p>
            <a:pPr>
              <a:buNone/>
            </a:pPr>
            <a:endParaRPr lang="en-US" dirty="0"/>
          </a:p>
        </p:txBody>
      </p:sp>
      <p:pic>
        <p:nvPicPr>
          <p:cNvPr id="4" name="Picture 3"/>
          <p:cNvPicPr>
            <a:picLocks noChangeAspect="1"/>
          </p:cNvPicPr>
          <p:nvPr/>
        </p:nvPicPr>
        <p:blipFill>
          <a:blip r:embed="rId2"/>
          <a:stretch>
            <a:fillRect/>
          </a:stretch>
        </p:blipFill>
        <p:spPr>
          <a:xfrm>
            <a:off x="6797796" y="3025876"/>
            <a:ext cx="2072814" cy="2443316"/>
          </a:xfrm>
          <a:prstGeom prst="rect">
            <a:avLst/>
          </a:prstGeom>
        </p:spPr>
      </p:pic>
      <p:pic>
        <p:nvPicPr>
          <p:cNvPr id="5" name="Picture 4"/>
          <p:cNvPicPr>
            <a:picLocks noChangeAspect="1"/>
          </p:cNvPicPr>
          <p:nvPr/>
        </p:nvPicPr>
        <p:blipFill>
          <a:blip r:embed="rId3"/>
          <a:stretch>
            <a:fillRect/>
          </a:stretch>
        </p:blipFill>
        <p:spPr>
          <a:xfrm>
            <a:off x="7163504" y="274638"/>
            <a:ext cx="1341399" cy="806935"/>
          </a:xfrm>
          <a:prstGeom prst="rect">
            <a:avLst/>
          </a:prstGeom>
        </p:spPr>
      </p:pic>
      <p:pic>
        <p:nvPicPr>
          <p:cNvPr id="4098" name="Picture 2" descr="Image result for italy aggress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717" y="3149239"/>
            <a:ext cx="3000728" cy="2250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taly aggressi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725" y="3153156"/>
            <a:ext cx="3072668" cy="2304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taly invades ethiopi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926" y="3022395"/>
            <a:ext cx="2776922" cy="35851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taly invades ethiopi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25" y="111739"/>
            <a:ext cx="4357078" cy="32712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taly invades ethiopi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899" y="255639"/>
            <a:ext cx="3730406" cy="26112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italy invades ethopi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395" y="3608439"/>
            <a:ext cx="3995232" cy="2999146"/>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7521677" y="1179871"/>
            <a:ext cx="235975" cy="5674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8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61" y="0"/>
            <a:ext cx="7772400" cy="1143000"/>
          </a:xfrm>
        </p:spPr>
        <p:txBody>
          <a:bodyPr/>
          <a:lstStyle/>
          <a:p>
            <a:r>
              <a:rPr lang="en-US" dirty="0" smtClean="0"/>
              <a:t>GERMAN AGGRESSION</a:t>
            </a:r>
            <a:endParaRPr lang="en-US" dirty="0"/>
          </a:p>
        </p:txBody>
      </p:sp>
      <p:sp>
        <p:nvSpPr>
          <p:cNvPr id="3" name="Content Placeholder 2"/>
          <p:cNvSpPr>
            <a:spLocks noGrp="1"/>
          </p:cNvSpPr>
          <p:nvPr>
            <p:ph sz="quarter" idx="1"/>
          </p:nvPr>
        </p:nvSpPr>
        <p:spPr>
          <a:xfrm>
            <a:off x="452561" y="1143000"/>
            <a:ext cx="7772400" cy="4572000"/>
          </a:xfrm>
        </p:spPr>
        <p:txBody>
          <a:bodyPr/>
          <a:lstStyle/>
          <a:p>
            <a:r>
              <a:rPr lang="en-US" sz="2000" dirty="0" smtClean="0">
                <a:solidFill>
                  <a:schemeClr val="tx1">
                    <a:lumMod val="95000"/>
                    <a:lumOff val="5000"/>
                  </a:schemeClr>
                </a:solidFill>
                <a:latin typeface="Georgia"/>
                <a:cs typeface="Georgia"/>
              </a:rPr>
              <a:t>Hitler vowed to create an empire that </a:t>
            </a:r>
            <a:r>
              <a:rPr lang="en-US" sz="2000" u="sng" dirty="0" smtClean="0">
                <a:solidFill>
                  <a:schemeClr val="tx1">
                    <a:lumMod val="95000"/>
                    <a:lumOff val="5000"/>
                  </a:schemeClr>
                </a:solidFill>
                <a:latin typeface="Georgia"/>
                <a:cs typeface="Georgia"/>
              </a:rPr>
              <a:t>united all German-speaking people</a:t>
            </a:r>
            <a:r>
              <a:rPr lang="en-US" sz="2000" dirty="0" smtClean="0">
                <a:solidFill>
                  <a:schemeClr val="tx1">
                    <a:lumMod val="95000"/>
                    <a:lumOff val="5000"/>
                  </a:schemeClr>
                </a:solidFill>
                <a:latin typeface="Georgia"/>
                <a:cs typeface="Georgia"/>
              </a:rPr>
              <a:t>, including those </a:t>
            </a:r>
            <a:r>
              <a:rPr lang="en-US" sz="2000" b="1" dirty="0" smtClean="0">
                <a:solidFill>
                  <a:schemeClr val="tx1">
                    <a:lumMod val="95000"/>
                    <a:lumOff val="5000"/>
                  </a:schemeClr>
                </a:solidFill>
                <a:latin typeface="Georgia"/>
                <a:cs typeface="Georgia"/>
              </a:rPr>
              <a:t>outside </a:t>
            </a:r>
            <a:r>
              <a:rPr lang="en-US" sz="2000" dirty="0" smtClean="0">
                <a:solidFill>
                  <a:schemeClr val="tx1">
                    <a:lumMod val="95000"/>
                    <a:lumOff val="5000"/>
                  </a:schemeClr>
                </a:solidFill>
                <a:latin typeface="Georgia"/>
                <a:cs typeface="Georgia"/>
              </a:rPr>
              <a:t>Germany.</a:t>
            </a:r>
          </a:p>
          <a:p>
            <a:pPr lvl="1"/>
            <a:r>
              <a:rPr lang="en-US" sz="1500" dirty="0" smtClean="0">
                <a:solidFill>
                  <a:schemeClr val="tx1">
                    <a:lumMod val="95000"/>
                    <a:lumOff val="5000"/>
                  </a:schemeClr>
                </a:solidFill>
                <a:latin typeface="Georgia"/>
                <a:cs typeface="Georgia"/>
              </a:rPr>
              <a:t>In defiance of the </a:t>
            </a:r>
            <a:r>
              <a:rPr lang="en-US" sz="1500" i="1" dirty="0" smtClean="0">
                <a:solidFill>
                  <a:schemeClr val="tx1">
                    <a:lumMod val="95000"/>
                    <a:lumOff val="5000"/>
                  </a:schemeClr>
                </a:solidFill>
                <a:latin typeface="Georgia"/>
                <a:cs typeface="Georgia"/>
              </a:rPr>
              <a:t>Treaty of Versailles</a:t>
            </a:r>
            <a:r>
              <a:rPr lang="en-US" sz="1500" dirty="0" smtClean="0">
                <a:solidFill>
                  <a:schemeClr val="tx1">
                    <a:lumMod val="95000"/>
                    <a:lumOff val="5000"/>
                  </a:schemeClr>
                </a:solidFill>
                <a:latin typeface="Georgia"/>
                <a:cs typeface="Georgia"/>
              </a:rPr>
              <a:t>, he began to rebuild Germany’s armed forces.</a:t>
            </a:r>
          </a:p>
          <a:p>
            <a:pPr lvl="1"/>
            <a:r>
              <a:rPr lang="en-US" sz="1500" dirty="0" smtClean="0">
                <a:solidFill>
                  <a:schemeClr val="tx1">
                    <a:lumMod val="95000"/>
                    <a:lumOff val="5000"/>
                  </a:schemeClr>
                </a:solidFill>
                <a:latin typeface="Georgia"/>
                <a:cs typeface="Georgia"/>
              </a:rPr>
              <a:t>He further defied the treaty by sending troops into the </a:t>
            </a:r>
            <a:r>
              <a:rPr lang="en-US" sz="1500" b="1" u="sng" dirty="0" smtClean="0">
                <a:solidFill>
                  <a:schemeClr val="tx1">
                    <a:lumMod val="95000"/>
                    <a:lumOff val="5000"/>
                  </a:schemeClr>
                </a:solidFill>
                <a:latin typeface="Georgia"/>
                <a:cs typeface="Georgia"/>
              </a:rPr>
              <a:t>Rhineland region</a:t>
            </a:r>
            <a:r>
              <a:rPr lang="en-US" sz="1500" b="1" dirty="0" smtClean="0">
                <a:solidFill>
                  <a:schemeClr val="tx1">
                    <a:lumMod val="95000"/>
                    <a:lumOff val="5000"/>
                  </a:schemeClr>
                </a:solidFill>
                <a:latin typeface="Georgia"/>
                <a:cs typeface="Georgia"/>
              </a:rPr>
              <a:t> </a:t>
            </a:r>
            <a:r>
              <a:rPr lang="en-US" sz="1500" dirty="0" smtClean="0">
                <a:solidFill>
                  <a:schemeClr val="tx1">
                    <a:lumMod val="95000"/>
                    <a:lumOff val="5000"/>
                  </a:schemeClr>
                </a:solidFill>
                <a:latin typeface="Georgia"/>
                <a:cs typeface="Georgia"/>
              </a:rPr>
              <a:t>of Germany in 1936.</a:t>
            </a:r>
          </a:p>
          <a:p>
            <a:pPr lvl="1"/>
            <a:r>
              <a:rPr lang="en-US" sz="1500" dirty="0" smtClean="0">
                <a:solidFill>
                  <a:schemeClr val="tx1">
                    <a:lumMod val="95000"/>
                    <a:lumOff val="5000"/>
                  </a:schemeClr>
                </a:solidFill>
                <a:latin typeface="Georgia"/>
                <a:cs typeface="Georgia"/>
              </a:rPr>
              <a:t>Two years later, German armies occupied Austria.</a:t>
            </a:r>
          </a:p>
          <a:p>
            <a:pPr lvl="1"/>
            <a:r>
              <a:rPr lang="en-US" sz="1500" dirty="0" smtClean="0">
                <a:latin typeface="Georgia"/>
                <a:cs typeface="Georgia"/>
              </a:rPr>
              <a:t>As Hitler predicted, the European democracies did nothing to stop him.</a:t>
            </a:r>
          </a:p>
          <a:p>
            <a:endParaRPr lang="en-US" dirty="0"/>
          </a:p>
        </p:txBody>
      </p:sp>
      <p:pic>
        <p:nvPicPr>
          <p:cNvPr id="4" name="Picture 3"/>
          <p:cNvPicPr>
            <a:picLocks noChangeAspect="1"/>
          </p:cNvPicPr>
          <p:nvPr/>
        </p:nvPicPr>
        <p:blipFill>
          <a:blip r:embed="rId2"/>
          <a:stretch>
            <a:fillRect/>
          </a:stretch>
        </p:blipFill>
        <p:spPr>
          <a:xfrm>
            <a:off x="773250" y="4966243"/>
            <a:ext cx="2892428" cy="1716386"/>
          </a:xfrm>
          <a:prstGeom prst="rect">
            <a:avLst/>
          </a:prstGeom>
        </p:spPr>
      </p:pic>
      <p:pic>
        <p:nvPicPr>
          <p:cNvPr id="5122" name="Picture 2" descr="Image result for germany aggress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45" y="3153368"/>
            <a:ext cx="2269191" cy="17034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rhinelan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4298" y="364330"/>
            <a:ext cx="1565070" cy="8803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causes of wwii germa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410" y="3392130"/>
            <a:ext cx="4382754" cy="329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86" y="0"/>
            <a:ext cx="7772400" cy="1143000"/>
          </a:xfrm>
        </p:spPr>
        <p:txBody>
          <a:bodyPr/>
          <a:lstStyle/>
          <a:p>
            <a:r>
              <a:rPr lang="en-US" dirty="0" smtClean="0"/>
              <a:t>MUNICH CONFERENCE</a:t>
            </a:r>
            <a:endParaRPr lang="en-US" dirty="0"/>
          </a:p>
        </p:txBody>
      </p:sp>
      <p:sp>
        <p:nvSpPr>
          <p:cNvPr id="3" name="Content Placeholder 2"/>
          <p:cNvSpPr>
            <a:spLocks noGrp="1"/>
          </p:cNvSpPr>
          <p:nvPr>
            <p:ph sz="quarter" idx="1"/>
          </p:nvPr>
        </p:nvSpPr>
        <p:spPr>
          <a:xfrm>
            <a:off x="666986" y="1143000"/>
            <a:ext cx="7772400" cy="4572000"/>
          </a:xfrm>
        </p:spPr>
        <p:txBody>
          <a:bodyPr/>
          <a:lstStyle/>
          <a:p>
            <a:r>
              <a:rPr lang="en-US" sz="2000" dirty="0" smtClean="0">
                <a:solidFill>
                  <a:schemeClr val="tx1">
                    <a:lumMod val="95000"/>
                    <a:lumOff val="5000"/>
                  </a:schemeClr>
                </a:solidFill>
                <a:latin typeface="Georgia"/>
                <a:cs typeface="Georgia"/>
              </a:rPr>
              <a:t>France and Britain protested when Hitler threatened to invade Czechoslovakia.</a:t>
            </a:r>
          </a:p>
          <a:p>
            <a:r>
              <a:rPr lang="en-US" sz="2000" dirty="0" smtClean="0">
                <a:solidFill>
                  <a:schemeClr val="tx1">
                    <a:lumMod val="95000"/>
                    <a:lumOff val="5000"/>
                  </a:schemeClr>
                </a:solidFill>
                <a:latin typeface="Georgia"/>
                <a:cs typeface="Georgia"/>
              </a:rPr>
              <a:t>In September 1938, European leaders met in the German city of </a:t>
            </a:r>
            <a:r>
              <a:rPr lang="en-US" sz="2000" b="1" dirty="0" smtClean="0">
                <a:solidFill>
                  <a:schemeClr val="tx1">
                    <a:lumMod val="95000"/>
                    <a:lumOff val="5000"/>
                  </a:schemeClr>
                </a:solidFill>
                <a:latin typeface="Georgia"/>
                <a:cs typeface="Georgia"/>
              </a:rPr>
              <a:t>Munich</a:t>
            </a:r>
            <a:r>
              <a:rPr lang="en-US" sz="2000" dirty="0" smtClean="0">
                <a:solidFill>
                  <a:schemeClr val="tx1">
                    <a:lumMod val="95000"/>
                    <a:lumOff val="5000"/>
                  </a:schemeClr>
                </a:solidFill>
                <a:latin typeface="Georgia"/>
                <a:cs typeface="Georgia"/>
              </a:rPr>
              <a:t> to ease the crisis.</a:t>
            </a:r>
          </a:p>
          <a:p>
            <a:pPr lvl="1"/>
            <a:r>
              <a:rPr lang="en-US" sz="1500" dirty="0" smtClean="0">
                <a:solidFill>
                  <a:schemeClr val="tx1">
                    <a:lumMod val="95000"/>
                    <a:lumOff val="5000"/>
                  </a:schemeClr>
                </a:solidFill>
                <a:latin typeface="Georgia"/>
                <a:cs typeface="Georgia"/>
              </a:rPr>
              <a:t>The leaders of France and Britain hoped to appease Hitler.</a:t>
            </a:r>
          </a:p>
          <a:p>
            <a:pPr lvl="1"/>
            <a:r>
              <a:rPr lang="en-US" sz="1500" b="1" i="1" u="sng" dirty="0" smtClean="0">
                <a:solidFill>
                  <a:srgbClr val="002060"/>
                </a:solidFill>
                <a:latin typeface="Georgia"/>
                <a:cs typeface="Georgia"/>
              </a:rPr>
              <a:t>APPEASEMENT</a:t>
            </a:r>
            <a:r>
              <a:rPr lang="en-US" sz="1500" b="1" i="1" dirty="0" smtClean="0">
                <a:solidFill>
                  <a:srgbClr val="002060"/>
                </a:solidFill>
                <a:latin typeface="Georgia"/>
                <a:cs typeface="Georgia"/>
              </a:rPr>
              <a:t>-</a:t>
            </a:r>
            <a:r>
              <a:rPr lang="en-US" sz="1500" b="1" i="1" dirty="0" smtClean="0">
                <a:solidFill>
                  <a:srgbClr val="C00000"/>
                </a:solidFill>
                <a:latin typeface="Georgia"/>
                <a:cs typeface="Georgia"/>
              </a:rPr>
              <a:t> is a policy of giving in to aggression to avoid war</a:t>
            </a:r>
            <a:r>
              <a:rPr lang="en-US" sz="1500" b="1" dirty="0" smtClean="0">
                <a:solidFill>
                  <a:srgbClr val="C00000"/>
                </a:solidFill>
                <a:latin typeface="Georgia"/>
                <a:cs typeface="Georgia"/>
              </a:rPr>
              <a:t>.</a:t>
            </a:r>
          </a:p>
          <a:p>
            <a:pPr marL="0" indent="0">
              <a:buNone/>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272146" y="3103937"/>
            <a:ext cx="3145428" cy="3377348"/>
          </a:xfrm>
          <a:prstGeom prst="rect">
            <a:avLst/>
          </a:prstGeom>
          <a:noFill/>
          <a:ln w="9525">
            <a:noFill/>
            <a:miter lim="800000"/>
            <a:headEnd/>
            <a:tailEnd/>
          </a:ln>
        </p:spPr>
      </p:pic>
      <p:cxnSp>
        <p:nvCxnSpPr>
          <p:cNvPr id="6" name="Straight Arrow Connector 5"/>
          <p:cNvCxnSpPr/>
          <p:nvPr/>
        </p:nvCxnSpPr>
        <p:spPr>
          <a:xfrm>
            <a:off x="1435510" y="2517058"/>
            <a:ext cx="2742036" cy="3456259"/>
          </a:xfrm>
          <a:prstGeom prst="straightConnector1">
            <a:avLst/>
          </a:prstGeom>
          <a:ln w="28575" cmpd="sng">
            <a:solidFill>
              <a:srgbClr val="3366FF"/>
            </a:solidFill>
            <a:tailEnd type="oval"/>
          </a:ln>
        </p:spPr>
        <p:style>
          <a:lnRef idx="2">
            <a:schemeClr val="accent1"/>
          </a:lnRef>
          <a:fillRef idx="0">
            <a:schemeClr val="accent1"/>
          </a:fillRef>
          <a:effectRef idx="1">
            <a:schemeClr val="accent1"/>
          </a:effectRef>
          <a:fontRef idx="minor">
            <a:schemeClr val="tx1"/>
          </a:fontRef>
        </p:style>
      </p:cxnSp>
      <p:pic>
        <p:nvPicPr>
          <p:cNvPr id="6146" name="Picture 2" descr="Image result for munich conferen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372" y="3241883"/>
            <a:ext cx="2263027" cy="1257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unich conferenc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372" y="4650658"/>
            <a:ext cx="2518231" cy="189038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Image result for munich conference">
            <a:hlinkClick r:id="rId7"/>
          </p:cNvPr>
          <p:cNvSpPr>
            <a:spLocks noChangeAspect="1" noChangeArrowheads="1"/>
          </p:cNvSpPr>
          <p:nvPr/>
        </p:nvSpPr>
        <p:spPr bwMode="auto">
          <a:xfrm>
            <a:off x="155575" y="-1371600"/>
            <a:ext cx="2095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https://sforfreedom.blazonco.com/images/nevill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256" y="4245187"/>
            <a:ext cx="1268389" cy="1733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MUNICH PACT</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In the Munich Pact</a:t>
            </a:r>
            <a:r>
              <a:rPr lang="en-US" sz="2000" dirty="0" smtClean="0">
                <a:solidFill>
                  <a:srgbClr val="002060"/>
                </a:solidFill>
                <a:latin typeface="Georgia"/>
                <a:cs typeface="Georgia"/>
              </a:rPr>
              <a:t>, Britain and France agreed to let the German leader occupy the</a:t>
            </a:r>
            <a:r>
              <a:rPr lang="en-US" sz="2000" u="sng" dirty="0" smtClean="0">
                <a:solidFill>
                  <a:srgbClr val="002060"/>
                </a:solidFill>
                <a:latin typeface="Georgia"/>
                <a:cs typeface="Georgia"/>
              </a:rPr>
              <a:t> Sudetenland</a:t>
            </a:r>
            <a:r>
              <a:rPr lang="en-US" sz="2000" dirty="0" smtClean="0">
                <a:solidFill>
                  <a:srgbClr val="002060"/>
                </a:solidFill>
                <a:latin typeface="Georgia"/>
                <a:cs typeface="Georgia"/>
              </a:rPr>
              <a:t>, a portion of Czechoslovakia populated largely by people who spoke German.</a:t>
            </a:r>
          </a:p>
          <a:p>
            <a:pPr lvl="1"/>
            <a:r>
              <a:rPr lang="en-US" sz="1600" dirty="0" smtClean="0">
                <a:solidFill>
                  <a:srgbClr val="002060"/>
                </a:solidFill>
                <a:latin typeface="Georgia"/>
                <a:cs typeface="Georgia"/>
              </a:rPr>
              <a:t>In return, Hitler promised he would seek no further territory.</a:t>
            </a:r>
          </a:p>
          <a:p>
            <a:pPr lvl="2"/>
            <a:r>
              <a:rPr lang="en-US" sz="1600" dirty="0" smtClean="0">
                <a:latin typeface="Georgia"/>
                <a:cs typeface="Georgia"/>
              </a:rPr>
              <a:t>Do you believe Hitler kept to his promise?</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63909" y="3820284"/>
            <a:ext cx="4222528" cy="2199516"/>
          </a:xfrm>
          <a:prstGeom prst="rect">
            <a:avLst/>
          </a:prstGeom>
          <a:noFill/>
          <a:ln w="9525">
            <a:noFill/>
            <a:miter lim="800000"/>
            <a:headEnd/>
            <a:tailEnd/>
          </a:ln>
        </p:spPr>
      </p:pic>
      <p:cxnSp>
        <p:nvCxnSpPr>
          <p:cNvPr id="6" name="Straight Arrow Connector 5"/>
          <p:cNvCxnSpPr/>
          <p:nvPr/>
        </p:nvCxnSpPr>
        <p:spPr>
          <a:xfrm rot="5400000">
            <a:off x="1682336" y="2029024"/>
            <a:ext cx="2078432" cy="2078275"/>
          </a:xfrm>
          <a:prstGeom prst="straightConnector1">
            <a:avLst/>
          </a:prstGeom>
          <a:ln w="28575"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6464359" y="331957"/>
            <a:ext cx="1666918" cy="1115843"/>
          </a:xfrm>
          <a:prstGeom prst="rect">
            <a:avLst/>
          </a:prstGeom>
        </p:spPr>
      </p:pic>
      <p:pic>
        <p:nvPicPr>
          <p:cNvPr id="7170" name="Picture 2" descr="Image result for munich conferen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553" y="3216724"/>
            <a:ext cx="3738247" cy="330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4638"/>
            <a:ext cx="7772400" cy="890133"/>
          </a:xfrm>
        </p:spPr>
        <p:txBody>
          <a:bodyPr/>
          <a:lstStyle/>
          <a:p>
            <a:pPr algn="ctr"/>
            <a:r>
              <a:rPr lang="en-US" dirty="0" smtClean="0"/>
              <a:t>APPEASEMENT FAILS!!!!!!!!</a:t>
            </a:r>
            <a:endParaRPr lang="en-US" dirty="0"/>
          </a:p>
        </p:txBody>
      </p:sp>
      <p:pic>
        <p:nvPicPr>
          <p:cNvPr id="2050" name="Picture 2" descr="Image result for APPEASEMENT FAIL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48" y="1543077"/>
            <a:ext cx="2500538" cy="18773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PPEASEMENT FAIL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748" y="3525984"/>
            <a:ext cx="2620281" cy="19672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PPEASEMENT FAIL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0029" y="1543077"/>
            <a:ext cx="3093697" cy="23213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0029" y="4023875"/>
            <a:ext cx="3156857" cy="23687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PPEASEMENT FAILS">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3970" y="1799019"/>
            <a:ext cx="2412830" cy="16214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9757" y="3567371"/>
            <a:ext cx="2511485" cy="188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751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uses of pearl harb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7097"/>
            <a:ext cx="5022928" cy="377061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causes of wwii germ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099" y="257097"/>
            <a:ext cx="3215148" cy="2411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APPEASEMENT FAIL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098" y="2937787"/>
            <a:ext cx="3197225" cy="23990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PPEASEMENT FAIL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744" y="4027713"/>
            <a:ext cx="3443656" cy="258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321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914400" y="685800"/>
            <a:ext cx="7312500" cy="564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46850"/>
            <a:ext cx="7772400" cy="925196"/>
          </a:xfrm>
        </p:spPr>
        <p:txBody>
          <a:bodyPr>
            <a:normAutofit/>
          </a:bodyPr>
          <a:lstStyle/>
          <a:p>
            <a:r>
              <a:rPr lang="en-US" dirty="0" smtClean="0"/>
              <a:t>AMERICAN NEUTRALITY</a:t>
            </a:r>
            <a:endParaRPr lang="en-US" dirty="0"/>
          </a:p>
        </p:txBody>
      </p:sp>
      <p:sp>
        <p:nvSpPr>
          <p:cNvPr id="3" name="Content Placeholder 2"/>
          <p:cNvSpPr>
            <a:spLocks noGrp="1"/>
          </p:cNvSpPr>
          <p:nvPr>
            <p:ph sz="quarter" idx="1"/>
          </p:nvPr>
        </p:nvSpPr>
        <p:spPr>
          <a:xfrm>
            <a:off x="914400" y="1815736"/>
            <a:ext cx="7772400" cy="4204063"/>
          </a:xfrm>
        </p:spPr>
        <p:txBody>
          <a:bodyPr/>
          <a:lstStyle/>
          <a:p>
            <a:r>
              <a:rPr lang="en-US" sz="2000" dirty="0" smtClean="0">
                <a:latin typeface="Georgia"/>
                <a:cs typeface="Georgia"/>
              </a:rPr>
              <a:t>After World War I, the United States returned to a policy of </a:t>
            </a:r>
            <a:r>
              <a:rPr lang="en-US" sz="2000" b="1" dirty="0" smtClean="0">
                <a:solidFill>
                  <a:srgbClr val="000000"/>
                </a:solidFill>
                <a:latin typeface="Georgia"/>
                <a:cs typeface="Georgia"/>
              </a:rPr>
              <a:t>isolationism</a:t>
            </a:r>
            <a:r>
              <a:rPr lang="en-US" sz="2000" b="1" dirty="0" smtClean="0">
                <a:latin typeface="Georgia"/>
                <a:cs typeface="Georgia"/>
              </a:rPr>
              <a:t>.</a:t>
            </a:r>
          </a:p>
          <a:p>
            <a:pPr lvl="1"/>
            <a:r>
              <a:rPr lang="en-US" sz="1800" dirty="0" smtClean="0">
                <a:latin typeface="Georgia"/>
                <a:cs typeface="Georgia"/>
              </a:rPr>
              <a:t>As aggression threatened to bring the world to war again, Americans were </a:t>
            </a:r>
            <a:r>
              <a:rPr lang="en-US" sz="1800" dirty="0" smtClean="0">
                <a:solidFill>
                  <a:srgbClr val="002060"/>
                </a:solidFill>
                <a:latin typeface="Georgia"/>
                <a:cs typeface="Georgia"/>
              </a:rPr>
              <a:t>determined to avoid getting involved.</a:t>
            </a:r>
          </a:p>
          <a:p>
            <a:endParaRPr lang="en-US" dirty="0"/>
          </a:p>
        </p:txBody>
      </p:sp>
      <p:pic>
        <p:nvPicPr>
          <p:cNvPr id="5" name="Picture 4"/>
          <p:cNvPicPr>
            <a:picLocks noChangeAspect="1"/>
          </p:cNvPicPr>
          <p:nvPr/>
        </p:nvPicPr>
        <p:blipFill>
          <a:blip r:embed="rId2"/>
          <a:stretch>
            <a:fillRect/>
          </a:stretch>
        </p:blipFill>
        <p:spPr>
          <a:xfrm>
            <a:off x="7093974" y="311217"/>
            <a:ext cx="845260" cy="871268"/>
          </a:xfrm>
          <a:prstGeom prst="rect">
            <a:avLst/>
          </a:prstGeom>
        </p:spPr>
      </p:pic>
      <p:pic>
        <p:nvPicPr>
          <p:cNvPr id="6" name="Picture 3"/>
          <p:cNvPicPr>
            <a:picLocks noChangeAspect="1" noChangeArrowheads="1"/>
          </p:cNvPicPr>
          <p:nvPr/>
        </p:nvPicPr>
        <p:blipFill>
          <a:blip r:embed="rId3" cstate="print"/>
          <a:srcRect/>
          <a:stretch>
            <a:fillRect/>
          </a:stretch>
        </p:blipFill>
        <p:spPr bwMode="auto">
          <a:xfrm>
            <a:off x="8141640" y="271548"/>
            <a:ext cx="648399" cy="848373"/>
          </a:xfrm>
          <a:prstGeom prst="rect">
            <a:avLst/>
          </a:prstGeom>
          <a:noFill/>
          <a:ln w="9525">
            <a:noFill/>
            <a:miter lim="800000"/>
            <a:headEnd/>
            <a:tailEnd/>
          </a:ln>
        </p:spPr>
      </p:pic>
      <p:sp>
        <p:nvSpPr>
          <p:cNvPr id="7" name="AutoShape 2" descr="Image result for US neutrality wwii">
            <a:hlinkClick r:id="rId4"/>
          </p:cNvPr>
          <p:cNvSpPr>
            <a:spLocks noChangeAspect="1" noChangeArrowheads="1"/>
          </p:cNvSpPr>
          <p:nvPr/>
        </p:nvSpPr>
        <p:spPr bwMode="auto">
          <a:xfrm>
            <a:off x="57150" y="-936625"/>
            <a:ext cx="190500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US neutrality wwii">
            <a:hlinkClick r:id="rId4"/>
          </p:cNvPr>
          <p:cNvSpPr>
            <a:spLocks noChangeAspect="1" noChangeArrowheads="1"/>
          </p:cNvSpPr>
          <p:nvPr/>
        </p:nvSpPr>
        <p:spPr bwMode="auto">
          <a:xfrm>
            <a:off x="209550" y="-784225"/>
            <a:ext cx="190500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Image result for US neutrality wwii"/>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0" name="Picture 8" descr="Image result for US neutrality wwii">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125033"/>
            <a:ext cx="993982" cy="98404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US neutrality wwii">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239589"/>
            <a:ext cx="2334717" cy="333531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US neutrality wwii">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5611" y="3147207"/>
            <a:ext cx="4759728" cy="3573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NEUTRALITY ACT</a:t>
            </a:r>
            <a:endParaRPr lang="en-US" dirty="0"/>
          </a:p>
        </p:txBody>
      </p:sp>
      <p:sp>
        <p:nvSpPr>
          <p:cNvPr id="3" name="Content Placeholder 2"/>
          <p:cNvSpPr>
            <a:spLocks noGrp="1"/>
          </p:cNvSpPr>
          <p:nvPr>
            <p:ph sz="quarter" idx="1"/>
          </p:nvPr>
        </p:nvSpPr>
        <p:spPr/>
        <p:txBody>
          <a:bodyPr/>
          <a:lstStyle/>
          <a:p>
            <a:r>
              <a:rPr lang="en-US" sz="1400" dirty="0" smtClean="0">
                <a:latin typeface="Georgia"/>
                <a:cs typeface="Georgia"/>
              </a:rPr>
              <a:t>In 1935, Congress passed the </a:t>
            </a:r>
            <a:r>
              <a:rPr lang="en-US" sz="1400" u="sng" dirty="0" smtClean="0">
                <a:solidFill>
                  <a:srgbClr val="002060"/>
                </a:solidFill>
                <a:latin typeface="Georgia"/>
                <a:cs typeface="Georgia"/>
              </a:rPr>
              <a:t>Neutrality Act</a:t>
            </a:r>
            <a:r>
              <a:rPr lang="en-US" sz="1400" dirty="0" smtClean="0">
                <a:solidFill>
                  <a:srgbClr val="002060"/>
                </a:solidFill>
                <a:latin typeface="Georgia"/>
                <a:cs typeface="Georgia"/>
              </a:rPr>
              <a:t>.</a:t>
            </a:r>
          </a:p>
          <a:p>
            <a:pPr lvl="1"/>
            <a:r>
              <a:rPr lang="en-US" sz="1400" dirty="0" smtClean="0">
                <a:solidFill>
                  <a:srgbClr val="FF0000"/>
                </a:solidFill>
                <a:latin typeface="Georgia"/>
                <a:cs typeface="Georgia"/>
              </a:rPr>
              <a:t>It was the first of several laws designed to keep the U.S. at peace.</a:t>
            </a:r>
          </a:p>
          <a:p>
            <a:pPr lvl="1"/>
            <a:endParaRPr lang="en-US" sz="1400" dirty="0" smtClean="0">
              <a:latin typeface="Georgia"/>
              <a:cs typeface="Georgia"/>
            </a:endParaRPr>
          </a:p>
          <a:p>
            <a:r>
              <a:rPr lang="en-US" sz="1400" dirty="0" smtClean="0">
                <a:latin typeface="Georgia"/>
                <a:cs typeface="Georgia"/>
              </a:rPr>
              <a:t>The Neutrality Act forbade the President from </a:t>
            </a:r>
            <a:r>
              <a:rPr lang="en-US" sz="1400" dirty="0" smtClean="0">
                <a:solidFill>
                  <a:schemeClr val="bg2">
                    <a:lumMod val="10000"/>
                  </a:schemeClr>
                </a:solidFill>
                <a:latin typeface="Georgia"/>
                <a:cs typeface="Georgia"/>
              </a:rPr>
              <a:t>selling arms, making loans, or giving any other kind of assistance </a:t>
            </a:r>
            <a:r>
              <a:rPr lang="en-US" sz="1400" dirty="0" smtClean="0">
                <a:latin typeface="Georgia"/>
                <a:cs typeface="Georgia"/>
              </a:rPr>
              <a:t>to any nation involved in war.</a:t>
            </a:r>
          </a:p>
          <a:p>
            <a:endParaRPr lang="en-US" dirty="0"/>
          </a:p>
        </p:txBody>
      </p:sp>
      <p:pic>
        <p:nvPicPr>
          <p:cNvPr id="4" name="Picture 3"/>
          <p:cNvPicPr>
            <a:picLocks noChangeAspect="1"/>
          </p:cNvPicPr>
          <p:nvPr/>
        </p:nvPicPr>
        <p:blipFill>
          <a:blip r:embed="rId2"/>
          <a:stretch>
            <a:fillRect/>
          </a:stretch>
        </p:blipFill>
        <p:spPr>
          <a:xfrm>
            <a:off x="7246377" y="208269"/>
            <a:ext cx="1263936" cy="706131"/>
          </a:xfrm>
          <a:prstGeom prst="rect">
            <a:avLst/>
          </a:prstGeom>
        </p:spPr>
      </p:pic>
      <p:pic>
        <p:nvPicPr>
          <p:cNvPr id="5" name="Picture 4"/>
          <p:cNvPicPr>
            <a:picLocks noChangeAspect="1" noChangeArrowheads="1"/>
          </p:cNvPicPr>
          <p:nvPr/>
        </p:nvPicPr>
        <p:blipFill>
          <a:blip r:embed="rId3" cstate="print"/>
          <a:srcRect/>
          <a:stretch>
            <a:fillRect/>
          </a:stretch>
        </p:blipFill>
        <p:spPr bwMode="auto">
          <a:xfrm>
            <a:off x="7246379" y="1107558"/>
            <a:ext cx="1219196" cy="852687"/>
          </a:xfrm>
          <a:prstGeom prst="rect">
            <a:avLst/>
          </a:prstGeom>
          <a:noFill/>
          <a:ln w="9525">
            <a:noFill/>
            <a:miter lim="800000"/>
            <a:headEnd/>
            <a:tailEnd/>
          </a:ln>
        </p:spPr>
      </p:pic>
      <p:pic>
        <p:nvPicPr>
          <p:cNvPr id="9218" name="Picture 2" descr="Image result for neutrality acts during wwii">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56" y="3480706"/>
            <a:ext cx="4070419" cy="30560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neutrality acts during ww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981" y="2949678"/>
            <a:ext cx="4778375" cy="3587036"/>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176981" y="5240594"/>
            <a:ext cx="275303" cy="1868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uses of pearl harb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73" y="143192"/>
            <a:ext cx="3073997" cy="23075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ermany wwii caus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571" y="4879870"/>
            <a:ext cx="2186241" cy="18033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ermany wwii cause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417" y="2592444"/>
            <a:ext cx="3154668" cy="20210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ermany wwii cause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908" y="4613521"/>
            <a:ext cx="280859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8798" y="2592443"/>
            <a:ext cx="2921922" cy="21934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ermany wwii causes">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7960" y="333084"/>
            <a:ext cx="2823599" cy="211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247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NEIGHBOR POLICY</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The U.S. sought to strengthen ties to </a:t>
            </a:r>
            <a:r>
              <a:rPr lang="en-US" sz="2000" b="1" dirty="0" smtClean="0">
                <a:solidFill>
                  <a:schemeClr val="bg2">
                    <a:lumMod val="10000"/>
                  </a:schemeClr>
                </a:solidFill>
                <a:latin typeface="Georgia"/>
                <a:cs typeface="Georgia"/>
              </a:rPr>
              <a:t>Latin America</a:t>
            </a:r>
            <a:r>
              <a:rPr lang="en-US" sz="2000" dirty="0" smtClean="0">
                <a:solidFill>
                  <a:schemeClr val="bg2">
                    <a:lumMod val="10000"/>
                  </a:schemeClr>
                </a:solidFill>
                <a:latin typeface="Georgia"/>
                <a:cs typeface="Georgia"/>
              </a:rPr>
              <a:t>.</a:t>
            </a:r>
            <a:endParaRPr lang="en-US" sz="1500" dirty="0" smtClean="0">
              <a:solidFill>
                <a:schemeClr val="bg2">
                  <a:lumMod val="10000"/>
                </a:schemeClr>
              </a:solidFill>
              <a:latin typeface="Georgia"/>
              <a:cs typeface="Georgia"/>
            </a:endParaRPr>
          </a:p>
          <a:p>
            <a:pPr lvl="1"/>
            <a:r>
              <a:rPr lang="en-US" sz="1500" dirty="0" smtClean="0">
                <a:latin typeface="Georgia"/>
                <a:cs typeface="Georgia"/>
              </a:rPr>
              <a:t>Franklin Roosevelt withdrew American troops from Nicaragua and Haiti.</a:t>
            </a:r>
          </a:p>
          <a:p>
            <a:pPr lvl="1"/>
            <a:r>
              <a:rPr lang="en-US" sz="1500" dirty="0" smtClean="0">
                <a:latin typeface="Georgia"/>
                <a:cs typeface="Georgia"/>
              </a:rPr>
              <a:t>He also cancelled the </a:t>
            </a:r>
            <a:r>
              <a:rPr lang="en-US" sz="1500" u="sng" dirty="0" smtClean="0">
                <a:solidFill>
                  <a:srgbClr val="7030A0"/>
                </a:solidFill>
                <a:latin typeface="Georgia"/>
                <a:cs typeface="Georgia"/>
              </a:rPr>
              <a:t>Platt Amendment</a:t>
            </a:r>
            <a:r>
              <a:rPr lang="en-US" sz="1500" dirty="0" smtClean="0">
                <a:latin typeface="Georgia"/>
                <a:cs typeface="Georgia"/>
              </a:rPr>
              <a:t>, which had limited the independence of Cuba.</a:t>
            </a:r>
          </a:p>
          <a:p>
            <a:pPr lvl="1"/>
            <a:endParaRPr lang="en-US" sz="1500" dirty="0" smtClean="0">
              <a:latin typeface="Georgia"/>
              <a:cs typeface="Georgia"/>
            </a:endParaRPr>
          </a:p>
          <a:p>
            <a:pPr lvl="1">
              <a:buNone/>
            </a:pPr>
            <a:r>
              <a:rPr lang="en-US" sz="1500" dirty="0" smtClean="0">
                <a:latin typeface="Georgia"/>
                <a:cs typeface="Georgia"/>
              </a:rPr>
              <a:t>Why would withdrawing troops create better ties between the United States and Latin America?</a:t>
            </a:r>
          </a:p>
          <a:p>
            <a:pPr lvl="1">
              <a:buNone/>
            </a:pPr>
            <a:endParaRPr lang="en-US" sz="1500" dirty="0" smtClean="0">
              <a:latin typeface="Georgia"/>
              <a:cs typeface="Georgia"/>
            </a:endParaRPr>
          </a:p>
          <a:p>
            <a:pPr lvl="1">
              <a:buNone/>
            </a:pPr>
            <a:endParaRPr lang="en-US" sz="1500" dirty="0" smtClean="0">
              <a:latin typeface="Georgia"/>
              <a:cs typeface="Georgia"/>
            </a:endParaRPr>
          </a:p>
          <a:p>
            <a:endParaRPr lang="en-US" dirty="0"/>
          </a:p>
        </p:txBody>
      </p:sp>
      <p:pic>
        <p:nvPicPr>
          <p:cNvPr id="6" name="Picture 3"/>
          <p:cNvPicPr>
            <a:picLocks noChangeAspect="1" noChangeArrowheads="1"/>
          </p:cNvPicPr>
          <p:nvPr/>
        </p:nvPicPr>
        <p:blipFill>
          <a:blip r:embed="rId2" cstate="print"/>
          <a:srcRect/>
          <a:stretch>
            <a:fillRect/>
          </a:stretch>
        </p:blipFill>
        <p:spPr bwMode="auto">
          <a:xfrm>
            <a:off x="6813645" y="4222845"/>
            <a:ext cx="2330355" cy="2330355"/>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285136" y="4194474"/>
            <a:ext cx="2659380" cy="1715729"/>
          </a:xfrm>
          <a:prstGeom prst="rect">
            <a:avLst/>
          </a:prstGeom>
        </p:spPr>
      </p:pic>
      <p:cxnSp>
        <p:nvCxnSpPr>
          <p:cNvPr id="9" name="Straight Arrow Connector 8"/>
          <p:cNvCxnSpPr/>
          <p:nvPr/>
        </p:nvCxnSpPr>
        <p:spPr>
          <a:xfrm rot="16200000" flipH="1">
            <a:off x="5558431" y="2853770"/>
            <a:ext cx="3480549" cy="1369023"/>
          </a:xfrm>
          <a:prstGeom prst="straightConnector1">
            <a:avLst/>
          </a:prstGeom>
          <a:ln w="28575" cmpd="sng">
            <a:tailEnd type="arrow"/>
          </a:ln>
        </p:spPr>
        <p:style>
          <a:lnRef idx="2">
            <a:schemeClr val="accent1"/>
          </a:lnRef>
          <a:fillRef idx="0">
            <a:schemeClr val="accent1"/>
          </a:fillRef>
          <a:effectRef idx="1">
            <a:schemeClr val="accent1"/>
          </a:effectRef>
          <a:fontRef idx="minor">
            <a:schemeClr val="tx1"/>
          </a:fontRef>
        </p:style>
      </p:cxnSp>
      <p:pic>
        <p:nvPicPr>
          <p:cNvPr id="10242" name="Picture 2" descr="Image result for US good neighbor polic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5165" y="278407"/>
            <a:ext cx="765041" cy="116939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US good neighbor polic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4749" y="3538281"/>
            <a:ext cx="3549445" cy="3168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BEGINS IN EUROPE</a:t>
            </a:r>
            <a:endParaRPr lang="en-US" dirty="0"/>
          </a:p>
        </p:txBody>
      </p:sp>
      <p:sp>
        <p:nvSpPr>
          <p:cNvPr id="3" name="Content Placeholder 2"/>
          <p:cNvSpPr>
            <a:spLocks noGrp="1"/>
          </p:cNvSpPr>
          <p:nvPr>
            <p:ph sz="quarter" idx="1"/>
          </p:nvPr>
        </p:nvSpPr>
        <p:spPr/>
        <p:txBody>
          <a:bodyPr/>
          <a:lstStyle/>
          <a:p>
            <a:r>
              <a:rPr lang="en-US" sz="1600" dirty="0" smtClean="0">
                <a:solidFill>
                  <a:srgbClr val="000000"/>
                </a:solidFill>
                <a:latin typeface="Georgia"/>
                <a:cs typeface="Georgia"/>
              </a:rPr>
              <a:t>In Europe, </a:t>
            </a:r>
            <a:r>
              <a:rPr lang="en-US" sz="1600" b="1" dirty="0" smtClean="0">
                <a:solidFill>
                  <a:srgbClr val="000000"/>
                </a:solidFill>
                <a:latin typeface="Georgia"/>
                <a:cs typeface="Georgia"/>
              </a:rPr>
              <a:t>Poland</a:t>
            </a:r>
            <a:r>
              <a:rPr lang="en-US" sz="1600" dirty="0" smtClean="0">
                <a:latin typeface="Georgia"/>
                <a:cs typeface="Georgia"/>
              </a:rPr>
              <a:t> loomed as Hitler’s next target.</a:t>
            </a:r>
          </a:p>
          <a:p>
            <a:r>
              <a:rPr lang="en-US" sz="1600" dirty="0" smtClean="0">
                <a:latin typeface="Georgia"/>
                <a:cs typeface="Georgia"/>
              </a:rPr>
              <a:t>France and Britain now realized that the policy </a:t>
            </a:r>
            <a:r>
              <a:rPr lang="en-US" sz="1600" dirty="0" smtClean="0">
                <a:solidFill>
                  <a:schemeClr val="bg2">
                    <a:lumMod val="10000"/>
                  </a:schemeClr>
                </a:solidFill>
                <a:latin typeface="Georgia"/>
                <a:cs typeface="Georgia"/>
              </a:rPr>
              <a:t>of </a:t>
            </a:r>
            <a:r>
              <a:rPr lang="en-US" sz="1600" u="sng" dirty="0" smtClean="0">
                <a:solidFill>
                  <a:schemeClr val="bg2">
                    <a:lumMod val="10000"/>
                  </a:schemeClr>
                </a:solidFill>
                <a:latin typeface="Georgia"/>
                <a:cs typeface="Georgia"/>
              </a:rPr>
              <a:t>appeasement</a:t>
            </a:r>
            <a:r>
              <a:rPr lang="en-US" sz="1600" dirty="0" smtClean="0">
                <a:solidFill>
                  <a:schemeClr val="bg2">
                    <a:lumMod val="10000"/>
                  </a:schemeClr>
                </a:solidFill>
                <a:latin typeface="Georgia"/>
                <a:cs typeface="Georgia"/>
              </a:rPr>
              <a:t> had FAILED.</a:t>
            </a:r>
          </a:p>
          <a:p>
            <a:r>
              <a:rPr lang="en-US" sz="1600" dirty="0" smtClean="0">
                <a:solidFill>
                  <a:schemeClr val="bg2">
                    <a:lumMod val="10000"/>
                  </a:schemeClr>
                </a:solidFill>
                <a:latin typeface="Georgia"/>
                <a:cs typeface="Georgia"/>
              </a:rPr>
              <a:t>They promised to come to Poland’s aid if Germany invaded Poland.</a:t>
            </a:r>
          </a:p>
          <a:p>
            <a:endParaRPr lang="en-US" dirty="0"/>
          </a:p>
        </p:txBody>
      </p:sp>
      <p:pic>
        <p:nvPicPr>
          <p:cNvPr id="7" name="Picture 2"/>
          <p:cNvPicPr>
            <a:picLocks noChangeAspect="1" noChangeArrowheads="1"/>
          </p:cNvPicPr>
          <p:nvPr/>
        </p:nvPicPr>
        <p:blipFill>
          <a:blip r:embed="rId2" cstate="print"/>
          <a:srcRect/>
          <a:stretch>
            <a:fillRect/>
          </a:stretch>
        </p:blipFill>
        <p:spPr bwMode="auto">
          <a:xfrm>
            <a:off x="7276095" y="274638"/>
            <a:ext cx="1661002" cy="1244148"/>
          </a:xfrm>
          <a:prstGeom prst="rect">
            <a:avLst/>
          </a:prstGeom>
          <a:noFill/>
          <a:ln w="9525">
            <a:noFill/>
            <a:miter lim="800000"/>
            <a:headEnd/>
            <a:tailEnd/>
          </a:ln>
        </p:spPr>
      </p:pic>
      <p:pic>
        <p:nvPicPr>
          <p:cNvPr id="11268" name="Picture 4" descr="Image result for start of wwi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59" y="2543789"/>
            <a:ext cx="671800" cy="7792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start of wwii">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23" y="5238341"/>
            <a:ext cx="1920043" cy="128468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causes of wwii germa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992" y="2543789"/>
            <a:ext cx="3776278" cy="2478183"/>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074" name="Picture 2" descr="Image result for germany invades poland">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131" y="5336931"/>
            <a:ext cx="1888244" cy="13197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2389" y="3613957"/>
            <a:ext cx="4003470" cy="30057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tart of wwii">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8830" y="3685738"/>
            <a:ext cx="654792" cy="833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15" y="0"/>
            <a:ext cx="7772400" cy="1143000"/>
          </a:xfrm>
        </p:spPr>
        <p:txBody>
          <a:bodyPr/>
          <a:lstStyle/>
          <a:p>
            <a:r>
              <a:rPr lang="en-US" dirty="0" smtClean="0">
                <a:solidFill>
                  <a:schemeClr val="tx1"/>
                </a:solidFill>
              </a:rPr>
              <a:t>NAZI-SOVIET PACT OF 1939</a:t>
            </a:r>
            <a:endParaRPr lang="en-US" dirty="0">
              <a:solidFill>
                <a:schemeClr val="tx1"/>
              </a:solidFill>
            </a:endParaRPr>
          </a:p>
        </p:txBody>
      </p:sp>
      <p:sp>
        <p:nvSpPr>
          <p:cNvPr id="3" name="Content Placeholder 2"/>
          <p:cNvSpPr>
            <a:spLocks noGrp="1"/>
          </p:cNvSpPr>
          <p:nvPr>
            <p:ph sz="quarter" idx="1"/>
          </p:nvPr>
        </p:nvSpPr>
        <p:spPr>
          <a:xfrm>
            <a:off x="584515" y="1143000"/>
            <a:ext cx="7772400" cy="4572000"/>
          </a:xfrm>
        </p:spPr>
        <p:txBody>
          <a:bodyPr/>
          <a:lstStyle/>
          <a:p>
            <a:r>
              <a:rPr lang="en-US" sz="2000" dirty="0" smtClean="0">
                <a:latin typeface="Georgia"/>
                <a:cs typeface="Georgia"/>
              </a:rPr>
              <a:t>In late August 193</a:t>
            </a:r>
            <a:r>
              <a:rPr lang="en-US" sz="2000" dirty="0" smtClean="0">
                <a:solidFill>
                  <a:schemeClr val="bg2">
                    <a:lumMod val="10000"/>
                  </a:schemeClr>
                </a:solidFill>
                <a:latin typeface="Georgia"/>
                <a:cs typeface="Georgia"/>
              </a:rPr>
              <a:t>9, the world was shocked to learn that Hitler and Stalin- two sworn enemies-had signed a non-aggression agreement.</a:t>
            </a:r>
          </a:p>
          <a:p>
            <a:pPr lvl="1"/>
            <a:r>
              <a:rPr lang="en-US" sz="1800" dirty="0" smtClean="0">
                <a:solidFill>
                  <a:srgbClr val="FF0000"/>
                </a:solidFill>
                <a:latin typeface="Georgia"/>
                <a:cs typeface="Georgia"/>
              </a:rPr>
              <a:t>The two dictators promised not to attack one another.</a:t>
            </a:r>
          </a:p>
          <a:p>
            <a:pPr lvl="1"/>
            <a:r>
              <a:rPr lang="en-US" sz="1800" dirty="0" smtClean="0">
                <a:solidFill>
                  <a:srgbClr val="FF0000"/>
                </a:solidFill>
                <a:latin typeface="Georgia"/>
                <a:cs typeface="Georgia"/>
              </a:rPr>
              <a:t>Secretly, they agreed to divide up Poland.</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4322749" y="3083892"/>
            <a:ext cx="2646910" cy="263110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6788715" y="2968076"/>
            <a:ext cx="2108635" cy="2746924"/>
          </a:xfrm>
          <a:prstGeom prst="rect">
            <a:avLst/>
          </a:prstGeom>
          <a:noFill/>
          <a:ln w="9525">
            <a:noFill/>
            <a:miter lim="800000"/>
            <a:headEnd/>
            <a:tailEnd/>
          </a:ln>
        </p:spPr>
      </p:pic>
      <p:pic>
        <p:nvPicPr>
          <p:cNvPr id="5122" name="Picture 2" descr="Image result for ISSUES WITH THE NAZIS SOVIET PA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99" y="3187503"/>
            <a:ext cx="4125161" cy="30953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ISSUES WITH THE NAZIS SOVIET PAC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0901" y="142627"/>
            <a:ext cx="1445760" cy="1000373"/>
          </a:xfrm>
          <a:prstGeom prst="rect">
            <a:avLst/>
          </a:prstGeom>
          <a:noFill/>
          <a:extLst>
            <a:ext uri="{909E8E84-426E-40DD-AFC4-6F175D3DCCD1}">
              <a14:hiddenFill xmlns:a14="http://schemas.microsoft.com/office/drawing/2010/main">
                <a:solidFill>
                  <a:srgbClr val="FFFFFF"/>
                </a:solidFill>
              </a14:hiddenFill>
            </a:ext>
          </a:extLst>
        </p:spPr>
      </p:pic>
      <p:sp>
        <p:nvSpPr>
          <p:cNvPr id="6" name="Up Arrow 5"/>
          <p:cNvSpPr/>
          <p:nvPr/>
        </p:nvSpPr>
        <p:spPr>
          <a:xfrm>
            <a:off x="1199535" y="6154994"/>
            <a:ext cx="216310" cy="3637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a:off x="3190567" y="6125497"/>
            <a:ext cx="216310" cy="3637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oviet nazis non aggression pac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12" y="176981"/>
            <a:ext cx="4912079" cy="36874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soviet nazis non aggression pac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06" y="285135"/>
            <a:ext cx="2734826" cy="3687405"/>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2294" name="Picture 6" descr="Image result for soviet nazis non aggression pac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987" y="4080385"/>
            <a:ext cx="3955372" cy="248423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NON AGGRESSION PAC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3291" y="4097988"/>
            <a:ext cx="3207057" cy="244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54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50" y="0"/>
            <a:ext cx="7772400" cy="1143000"/>
          </a:xfrm>
        </p:spPr>
        <p:txBody>
          <a:bodyPr/>
          <a:lstStyle/>
          <a:p>
            <a:r>
              <a:rPr lang="en-US" dirty="0" smtClean="0"/>
              <a:t>INVASION OF POLAND</a:t>
            </a:r>
            <a:endParaRPr lang="en-US" dirty="0"/>
          </a:p>
        </p:txBody>
      </p:sp>
      <p:sp>
        <p:nvSpPr>
          <p:cNvPr id="3" name="Content Placeholder 2"/>
          <p:cNvSpPr>
            <a:spLocks noGrp="1"/>
          </p:cNvSpPr>
          <p:nvPr>
            <p:ph sz="quarter" idx="1"/>
          </p:nvPr>
        </p:nvSpPr>
        <p:spPr>
          <a:xfrm>
            <a:off x="473950" y="1369126"/>
            <a:ext cx="7772400" cy="4572000"/>
          </a:xfrm>
        </p:spPr>
        <p:txBody>
          <a:bodyPr/>
          <a:lstStyle/>
          <a:p>
            <a:r>
              <a:rPr lang="en-US" sz="2000" dirty="0" smtClean="0">
                <a:latin typeface="Georgia"/>
                <a:cs typeface="Georgia"/>
              </a:rPr>
              <a:t>On</a:t>
            </a:r>
            <a:r>
              <a:rPr lang="en-US" sz="2000" dirty="0" smtClean="0">
                <a:solidFill>
                  <a:srgbClr val="FF0000"/>
                </a:solidFill>
                <a:latin typeface="Georgia"/>
                <a:cs typeface="Georgia"/>
              </a:rPr>
              <a:t> </a:t>
            </a:r>
            <a:r>
              <a:rPr lang="en-US" sz="2000" dirty="0" smtClean="0">
                <a:solidFill>
                  <a:schemeClr val="bg2">
                    <a:lumMod val="10000"/>
                  </a:schemeClr>
                </a:solidFill>
                <a:latin typeface="Georgia"/>
                <a:cs typeface="Georgia"/>
              </a:rPr>
              <a:t>September 1, 1939, </a:t>
            </a:r>
            <a:r>
              <a:rPr lang="en-US" sz="2000" dirty="0" smtClean="0">
                <a:solidFill>
                  <a:srgbClr val="7030A0"/>
                </a:solidFill>
                <a:latin typeface="Georgia"/>
                <a:cs typeface="Georgia"/>
              </a:rPr>
              <a:t>Nazi troops invaded Poland</a:t>
            </a:r>
            <a:r>
              <a:rPr lang="en-US" sz="2000" dirty="0" smtClean="0">
                <a:solidFill>
                  <a:srgbClr val="000000"/>
                </a:solidFill>
                <a:latin typeface="Georgia"/>
                <a:cs typeface="Georgia"/>
              </a:rPr>
              <a:t>. </a:t>
            </a:r>
          </a:p>
          <a:p>
            <a:pPr lvl="1"/>
            <a:r>
              <a:rPr lang="en-US" sz="1800" b="1" i="1" u="sng" dirty="0" smtClean="0">
                <a:solidFill>
                  <a:srgbClr val="000000"/>
                </a:solidFill>
                <a:latin typeface="Georgia"/>
                <a:cs typeface="Georgia"/>
                <a:sym typeface="Wingdings"/>
              </a:rPr>
              <a:t>Blitzkrieg</a:t>
            </a:r>
            <a:r>
              <a:rPr lang="en-US" sz="1800" dirty="0" smtClean="0">
                <a:solidFill>
                  <a:srgbClr val="000000"/>
                </a:solidFill>
                <a:latin typeface="Georgia"/>
                <a:cs typeface="Georgia"/>
                <a:sym typeface="Wingdings"/>
              </a:rPr>
              <a:t> </a:t>
            </a:r>
            <a:r>
              <a:rPr lang="en-US" sz="1600" dirty="0" smtClean="0">
                <a:solidFill>
                  <a:srgbClr val="FF0000"/>
                </a:solidFill>
                <a:latin typeface="Georgia"/>
                <a:cs typeface="Georgia"/>
                <a:sym typeface="Wingdings"/>
              </a:rPr>
              <a:t>(“Lightening Warfare”)</a:t>
            </a:r>
            <a:endParaRPr lang="en-US" sz="1600" b="1" i="1" u="sng" dirty="0" smtClean="0">
              <a:solidFill>
                <a:srgbClr val="FF0000"/>
              </a:solidFill>
              <a:latin typeface="Georgia"/>
              <a:cs typeface="Georgia"/>
              <a:sym typeface="Wingdings"/>
            </a:endParaRPr>
          </a:p>
          <a:p>
            <a:r>
              <a:rPr lang="en-US" sz="2000" dirty="0" smtClean="0">
                <a:latin typeface="Georgia"/>
                <a:cs typeface="Georgia"/>
              </a:rPr>
              <a:t>Sixteen days later, the Soviet Union seized eastern Poland.</a:t>
            </a:r>
          </a:p>
          <a:p>
            <a:r>
              <a:rPr lang="en-US" sz="2000" dirty="0" smtClean="0">
                <a:latin typeface="Georgia"/>
                <a:cs typeface="Georgia"/>
              </a:rPr>
              <a:t>Two days after </a:t>
            </a:r>
            <a:r>
              <a:rPr lang="en-US" sz="2000" dirty="0" smtClean="0">
                <a:solidFill>
                  <a:schemeClr val="bg2">
                    <a:lumMod val="10000"/>
                  </a:schemeClr>
                </a:solidFill>
                <a:latin typeface="Georgia"/>
                <a:cs typeface="Georgia"/>
              </a:rPr>
              <a:t>Hitler’s invasion of Poland, </a:t>
            </a:r>
            <a:r>
              <a:rPr lang="en-US" sz="2000" i="1" dirty="0" smtClean="0">
                <a:solidFill>
                  <a:schemeClr val="bg2">
                    <a:lumMod val="10000"/>
                  </a:schemeClr>
                </a:solidFill>
                <a:latin typeface="Georgia"/>
                <a:cs typeface="Georgia"/>
              </a:rPr>
              <a:t>Britain and France</a:t>
            </a:r>
            <a:r>
              <a:rPr lang="en-US" sz="2000" dirty="0" smtClean="0">
                <a:solidFill>
                  <a:schemeClr val="bg2">
                    <a:lumMod val="10000"/>
                  </a:schemeClr>
                </a:solidFill>
                <a:latin typeface="Georgia"/>
                <a:cs typeface="Georgia"/>
              </a:rPr>
              <a:t> declared war on Germany.</a:t>
            </a:r>
          </a:p>
          <a:p>
            <a:pPr lvl="1"/>
            <a:r>
              <a:rPr lang="en-US" sz="1500" dirty="0" smtClean="0">
                <a:latin typeface="Georgia"/>
                <a:cs typeface="Georgia"/>
              </a:rPr>
              <a:t>World War II had begun.</a:t>
            </a:r>
          </a:p>
          <a:p>
            <a:endParaRPr lang="en-US" dirty="0"/>
          </a:p>
        </p:txBody>
      </p:sp>
      <p:pic>
        <p:nvPicPr>
          <p:cNvPr id="6" name="Picture 5"/>
          <p:cNvPicPr>
            <a:picLocks noChangeAspect="1"/>
          </p:cNvPicPr>
          <p:nvPr/>
        </p:nvPicPr>
        <p:blipFill>
          <a:blip r:embed="rId2"/>
          <a:stretch>
            <a:fillRect/>
          </a:stretch>
        </p:blipFill>
        <p:spPr>
          <a:xfrm>
            <a:off x="7039897" y="235082"/>
            <a:ext cx="1936955" cy="1332888"/>
          </a:xfrm>
          <a:prstGeom prst="rect">
            <a:avLst/>
          </a:prstGeom>
        </p:spPr>
      </p:pic>
      <p:pic>
        <p:nvPicPr>
          <p:cNvPr id="13314" name="Picture 2" descr="Image result for invasion of pol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747" y="3918080"/>
            <a:ext cx="4203291" cy="27584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invasion of poland">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5215" y="3018963"/>
            <a:ext cx="1266318" cy="7123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germany invades polan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047" y="3918080"/>
            <a:ext cx="3819346" cy="2864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10" y="274638"/>
            <a:ext cx="8470490" cy="1143000"/>
          </a:xfrm>
        </p:spPr>
        <p:txBody>
          <a:bodyPr/>
          <a:lstStyle/>
          <a:p>
            <a:r>
              <a:rPr lang="en-US" dirty="0" smtClean="0"/>
              <a:t>PHONY WAR???</a:t>
            </a:r>
            <a:endParaRPr lang="en-US" dirty="0"/>
          </a:p>
        </p:txBody>
      </p:sp>
      <p:pic>
        <p:nvPicPr>
          <p:cNvPr id="4098" name="Picture 2" descr="Image result for germany invades pola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748" y="3381456"/>
            <a:ext cx="4370814" cy="32810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PHONY WA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775" y="1736608"/>
            <a:ext cx="1255726" cy="159162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868616" y="5537102"/>
            <a:ext cx="580103" cy="27530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106" name="Picture 10" descr="Image result for PHONY W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5789" y="352234"/>
            <a:ext cx="4920733" cy="276875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PHONY WA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342" y="3534907"/>
            <a:ext cx="1152980" cy="165427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PHONY WA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250" y="5399517"/>
            <a:ext cx="1569164" cy="119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58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47917"/>
          </a:xfrm>
        </p:spPr>
        <p:txBody>
          <a:bodyPr/>
          <a:lstStyle/>
          <a:p>
            <a:pPr algn="ctr"/>
            <a:r>
              <a:rPr lang="en-US" dirty="0" smtClean="0"/>
              <a:t>MAGINOT LINE</a:t>
            </a:r>
            <a:endParaRPr lang="en-US" dirty="0"/>
          </a:p>
        </p:txBody>
      </p:sp>
      <p:pic>
        <p:nvPicPr>
          <p:cNvPr id="3" name="Picture 12" descr="Image result for MAGINOT LI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04" y="1038371"/>
            <a:ext cx="3460653" cy="361315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AGINOT LIN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524" y="1130709"/>
            <a:ext cx="4314325" cy="35208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AGINOT L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906" y="4848115"/>
            <a:ext cx="3455894" cy="184094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MAGINOT LIN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83" y="4947065"/>
            <a:ext cx="4180794" cy="174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55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DAYS OF THE WAR</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Hitler’s armies </a:t>
            </a:r>
            <a:r>
              <a:rPr lang="en-US" sz="2000" dirty="0" smtClean="0">
                <a:solidFill>
                  <a:schemeClr val="tx1">
                    <a:lumMod val="95000"/>
                    <a:lumOff val="5000"/>
                  </a:schemeClr>
                </a:solidFill>
                <a:latin typeface="Georgia"/>
                <a:cs typeface="Georgia"/>
              </a:rPr>
              <a:t>seemed unstoppable.</a:t>
            </a:r>
          </a:p>
          <a:p>
            <a:pPr lvl="1"/>
            <a:r>
              <a:rPr lang="en-US" sz="1600" dirty="0" smtClean="0">
                <a:latin typeface="Georgia"/>
                <a:cs typeface="Georgia"/>
              </a:rPr>
              <a:t>In April 1940, they moved north, seizing Denmark and Norway.</a:t>
            </a:r>
          </a:p>
          <a:p>
            <a:pPr lvl="1"/>
            <a:r>
              <a:rPr lang="en-US" sz="1600" dirty="0" smtClean="0">
                <a:latin typeface="Georgia"/>
                <a:cs typeface="Georgia"/>
              </a:rPr>
              <a:t>In May, they marched west to conquer the Netherlands, Luxembourg, and Belgium.</a:t>
            </a:r>
          </a:p>
          <a:p>
            <a:pPr lvl="1"/>
            <a:r>
              <a:rPr lang="en-US" sz="1600" dirty="0" smtClean="0">
                <a:latin typeface="Georgia"/>
                <a:cs typeface="Georgia"/>
              </a:rPr>
              <a:t>They then moved into France.</a:t>
            </a:r>
          </a:p>
          <a:p>
            <a:endParaRPr lang="en-US" dirty="0"/>
          </a:p>
        </p:txBody>
      </p:sp>
      <p:pic>
        <p:nvPicPr>
          <p:cNvPr id="4" name="Picture 3"/>
          <p:cNvPicPr>
            <a:picLocks noChangeAspect="1"/>
          </p:cNvPicPr>
          <p:nvPr/>
        </p:nvPicPr>
        <p:blipFill>
          <a:blip r:embed="rId2"/>
          <a:stretch>
            <a:fillRect/>
          </a:stretch>
        </p:blipFill>
        <p:spPr>
          <a:xfrm>
            <a:off x="593966" y="4145003"/>
            <a:ext cx="1366006" cy="1016699"/>
          </a:xfrm>
          <a:prstGeom prst="rect">
            <a:avLst/>
          </a:prstGeom>
        </p:spPr>
      </p:pic>
      <p:pic>
        <p:nvPicPr>
          <p:cNvPr id="5" name="Picture 4"/>
          <p:cNvPicPr>
            <a:picLocks noChangeAspect="1"/>
          </p:cNvPicPr>
          <p:nvPr/>
        </p:nvPicPr>
        <p:blipFill>
          <a:blip r:embed="rId3"/>
          <a:stretch>
            <a:fillRect/>
          </a:stretch>
        </p:blipFill>
        <p:spPr>
          <a:xfrm>
            <a:off x="471129" y="5381897"/>
            <a:ext cx="1488843" cy="918198"/>
          </a:xfrm>
          <a:prstGeom prst="rect">
            <a:avLst/>
          </a:prstGeom>
        </p:spPr>
      </p:pic>
      <p:pic>
        <p:nvPicPr>
          <p:cNvPr id="14338" name="Picture 2" descr="Image result for hitler takes denmar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678" y="511636"/>
            <a:ext cx="1495122" cy="116619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hitler takes denmar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936" y="2996918"/>
            <a:ext cx="5451425" cy="3577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4638"/>
            <a:ext cx="7772400" cy="738085"/>
          </a:xfrm>
        </p:spPr>
        <p:txBody>
          <a:bodyPr>
            <a:normAutofit fontScale="90000"/>
          </a:bodyPr>
          <a:lstStyle/>
          <a:p>
            <a:pPr algn="ctr"/>
            <a:r>
              <a:rPr lang="en-US" dirty="0" smtClean="0"/>
              <a:t>SMART MOVE</a:t>
            </a:r>
            <a:endParaRPr lang="en-US" dirty="0"/>
          </a:p>
        </p:txBody>
      </p:sp>
      <p:pic>
        <p:nvPicPr>
          <p:cNvPr id="16390" name="Picture 6" descr="Image result for HITLER MANUEVER THROUGH ARDENNES 1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02" y="1122670"/>
            <a:ext cx="4009169" cy="300687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6392" name="Picture 8" descr="Image result for HITLER MANUEVER THROUGH ARDENNES 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976" y="4273110"/>
            <a:ext cx="5014430" cy="245707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6394" name="Picture 10" descr="Image result for HITLER MANUEVER THROUGH ARDENNES 1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978" y="1060730"/>
            <a:ext cx="3667435" cy="306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3430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DYNAMO</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Britain sent troops to help France resist the assault.</a:t>
            </a:r>
          </a:p>
          <a:p>
            <a:pPr lvl="1"/>
            <a:r>
              <a:rPr lang="en-US" sz="1800" dirty="0" smtClean="0">
                <a:latin typeface="Georgia"/>
                <a:cs typeface="Georgia"/>
              </a:rPr>
              <a:t>The British and French, however, were </a:t>
            </a:r>
            <a:r>
              <a:rPr lang="en-US" sz="1800" dirty="0" smtClean="0">
                <a:solidFill>
                  <a:schemeClr val="tx1">
                    <a:lumMod val="95000"/>
                    <a:lumOff val="5000"/>
                  </a:schemeClr>
                </a:solidFill>
                <a:latin typeface="Georgia"/>
                <a:cs typeface="Georgia"/>
              </a:rPr>
              <a:t>quickly overpowered.</a:t>
            </a:r>
          </a:p>
          <a:p>
            <a:pPr lvl="1"/>
            <a:r>
              <a:rPr lang="en-US" sz="1800" dirty="0" smtClean="0">
                <a:solidFill>
                  <a:schemeClr val="tx1">
                    <a:lumMod val="95000"/>
                    <a:lumOff val="5000"/>
                  </a:schemeClr>
                </a:solidFill>
                <a:latin typeface="Georgia"/>
                <a:cs typeface="Georgia"/>
              </a:rPr>
              <a:t>By May, the Germans had forced them to retreat to </a:t>
            </a:r>
            <a:r>
              <a:rPr lang="en-US" sz="1800" b="1" dirty="0" smtClean="0">
                <a:solidFill>
                  <a:schemeClr val="tx1">
                    <a:lumMod val="95000"/>
                    <a:lumOff val="5000"/>
                  </a:schemeClr>
                </a:solidFill>
                <a:latin typeface="Georgia"/>
                <a:cs typeface="Georgia"/>
              </a:rPr>
              <a:t>Dunkirk</a:t>
            </a:r>
            <a:r>
              <a:rPr lang="en-US" sz="1800" dirty="0" smtClean="0">
                <a:solidFill>
                  <a:schemeClr val="tx1">
                    <a:lumMod val="95000"/>
                    <a:lumOff val="5000"/>
                  </a:schemeClr>
                </a:solidFill>
                <a:latin typeface="Georgia"/>
                <a:cs typeface="Georgia"/>
              </a:rPr>
              <a:t>, </a:t>
            </a:r>
            <a:r>
              <a:rPr lang="en-US" sz="1800" dirty="0" smtClean="0">
                <a:latin typeface="Georgia"/>
                <a:cs typeface="Georgia"/>
              </a:rPr>
              <a:t>a French port on the English Channel.</a:t>
            </a:r>
          </a:p>
          <a:p>
            <a:pPr lvl="1"/>
            <a:r>
              <a:rPr lang="en-US" sz="1800" dirty="0" smtClean="0">
                <a:latin typeface="Georgia"/>
                <a:cs typeface="Georgia"/>
              </a:rPr>
              <a:t>In a bold action, </a:t>
            </a:r>
            <a:r>
              <a:rPr lang="en-US" sz="1800" dirty="0" smtClean="0">
                <a:solidFill>
                  <a:srgbClr val="7030A0"/>
                </a:solidFill>
                <a:latin typeface="Georgia"/>
                <a:cs typeface="Georgia"/>
              </a:rPr>
              <a:t>the British sent every available ship and boat across the channel to rescue the trapped soldiers.</a:t>
            </a:r>
          </a:p>
          <a:p>
            <a:endParaRPr lang="en-US" dirty="0"/>
          </a:p>
        </p:txBody>
      </p:sp>
      <p:pic>
        <p:nvPicPr>
          <p:cNvPr id="2052" name="Picture 4" descr="http://www.bl.uk/learning/timeline/external/newsdunkirk-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572" y="3324187"/>
            <a:ext cx="1894045" cy="24487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ews.bbc.co.uk/furniture/in_depth/uk/2000/dunkirk_remembered/intro_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32" y="3670663"/>
            <a:ext cx="2526279" cy="184307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result for operation dynam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023" y="5714789"/>
            <a:ext cx="1430571" cy="8956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operation dynam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0809" y="5772900"/>
            <a:ext cx="1482390" cy="83755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operation dynam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6877" y="5839544"/>
            <a:ext cx="1468787" cy="78617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operation dynamo">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4097" y="3711713"/>
            <a:ext cx="2655994" cy="18020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i.ebayimg.com/images/g/kNgAAOSw0vBUeiyD/s-l30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58594" y="274638"/>
            <a:ext cx="1565310" cy="1173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RISE OF DICTATORS</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In the 1920s and 1930s, people in several nations came to believe that </a:t>
            </a:r>
            <a:r>
              <a:rPr lang="en-US" sz="2000" dirty="0" smtClean="0">
                <a:solidFill>
                  <a:schemeClr val="bg2">
                    <a:lumMod val="10000"/>
                  </a:schemeClr>
                </a:solidFill>
                <a:latin typeface="Georgia"/>
                <a:cs typeface="Georgia"/>
              </a:rPr>
              <a:t>democratic governments were too weak to solve their problems.</a:t>
            </a:r>
          </a:p>
          <a:p>
            <a:pPr lvl="1"/>
            <a:r>
              <a:rPr lang="en-US" sz="1500" dirty="0" smtClean="0">
                <a:latin typeface="Georgia"/>
                <a:cs typeface="Georgia"/>
              </a:rPr>
              <a:t>They turned instead to dictators.</a:t>
            </a:r>
          </a:p>
          <a:p>
            <a:endParaRPr lang="en-US" dirty="0"/>
          </a:p>
        </p:txBody>
      </p:sp>
      <p:pic>
        <p:nvPicPr>
          <p:cNvPr id="4" name="Picture 3"/>
          <p:cNvPicPr>
            <a:picLocks noChangeAspect="1"/>
          </p:cNvPicPr>
          <p:nvPr/>
        </p:nvPicPr>
        <p:blipFill>
          <a:blip r:embed="rId2"/>
          <a:stretch>
            <a:fillRect/>
          </a:stretch>
        </p:blipFill>
        <p:spPr>
          <a:xfrm>
            <a:off x="599648" y="2898076"/>
            <a:ext cx="4325702" cy="3838077"/>
          </a:xfrm>
          <a:prstGeom prst="rect">
            <a:avLst/>
          </a:prstGeom>
        </p:spPr>
      </p:pic>
      <p:pic>
        <p:nvPicPr>
          <p:cNvPr id="5" name="Picture 4"/>
          <p:cNvPicPr>
            <a:picLocks noChangeAspect="1"/>
          </p:cNvPicPr>
          <p:nvPr/>
        </p:nvPicPr>
        <p:blipFill>
          <a:blip r:embed="rId3"/>
          <a:stretch>
            <a:fillRect/>
          </a:stretch>
        </p:blipFill>
        <p:spPr>
          <a:xfrm>
            <a:off x="5334692" y="2869817"/>
            <a:ext cx="3047308" cy="371623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FALLS</a:t>
            </a:r>
            <a:endParaRPr lang="en-US" dirty="0"/>
          </a:p>
        </p:txBody>
      </p:sp>
      <p:sp>
        <p:nvSpPr>
          <p:cNvPr id="3" name="Content Placeholder 2"/>
          <p:cNvSpPr>
            <a:spLocks noGrp="1"/>
          </p:cNvSpPr>
          <p:nvPr>
            <p:ph sz="quarter" idx="1"/>
          </p:nvPr>
        </p:nvSpPr>
        <p:spPr/>
        <p:txBody>
          <a:bodyPr/>
          <a:lstStyle/>
          <a:p>
            <a:r>
              <a:rPr lang="en-US" sz="2000" dirty="0" smtClean="0">
                <a:latin typeface="Georgia"/>
                <a:cs typeface="Georgia"/>
              </a:rPr>
              <a:t>German armies entered France and marched on to Paris, the French capital.</a:t>
            </a:r>
          </a:p>
          <a:p>
            <a:r>
              <a:rPr lang="en-US" sz="2000" dirty="0" smtClean="0">
                <a:solidFill>
                  <a:schemeClr val="tx1">
                    <a:lumMod val="95000"/>
                    <a:lumOff val="5000"/>
                  </a:schemeClr>
                </a:solidFill>
                <a:latin typeface="Georgia"/>
                <a:cs typeface="Georgia"/>
              </a:rPr>
              <a:t>On June 22, 1940</a:t>
            </a:r>
            <a:r>
              <a:rPr lang="en-US" sz="2000" dirty="0" smtClean="0">
                <a:latin typeface="Georgia"/>
                <a:cs typeface="Georgia"/>
              </a:rPr>
              <a:t>, barely six weeks later, Hitler gleefully accepted the surrender of France.</a:t>
            </a:r>
          </a:p>
          <a:p>
            <a:endParaRPr lang="en-US" dirty="0"/>
          </a:p>
        </p:txBody>
      </p:sp>
      <p:pic>
        <p:nvPicPr>
          <p:cNvPr id="4" name="Picture 3"/>
          <p:cNvPicPr>
            <a:picLocks noChangeAspect="1"/>
          </p:cNvPicPr>
          <p:nvPr/>
        </p:nvPicPr>
        <p:blipFill>
          <a:blip r:embed="rId2"/>
          <a:stretch>
            <a:fillRect/>
          </a:stretch>
        </p:blipFill>
        <p:spPr>
          <a:xfrm>
            <a:off x="230309" y="3181151"/>
            <a:ext cx="2305448" cy="2997082"/>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5" name="Picture 7" descr="hitler dance"/>
          <p:cNvPicPr>
            <a:picLocks noChangeAspect="1" noChangeArrowheads="1"/>
          </p:cNvPicPr>
          <p:nvPr/>
        </p:nvPicPr>
        <p:blipFill>
          <a:blip r:embed="rId3" cstate="print"/>
          <a:srcRect/>
          <a:stretch>
            <a:fillRect/>
          </a:stretch>
        </p:blipFill>
        <p:spPr>
          <a:xfrm>
            <a:off x="4722813" y="253970"/>
            <a:ext cx="1784289" cy="1163667"/>
          </a:xfrm>
          <a:prstGeom prst="rect">
            <a:avLst/>
          </a:prstGeom>
        </p:spPr>
      </p:pic>
      <p:pic>
        <p:nvPicPr>
          <p:cNvPr id="4098" name="Picture 2" descr="http://4.bp.blogspot.com/-uwUjaoXXNXM/UTD_YT4IKeI/AAAAAAAAH3o/PMm3XM1bRZY/s1600/planma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3027105"/>
            <a:ext cx="401955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rarenewspapers.com/ebayimgs/webimages/620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8985" y="2910349"/>
            <a:ext cx="1386613" cy="176934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paris falls ww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1511" y="253970"/>
            <a:ext cx="1583561" cy="125227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result for RAIL CAR FRANCE SURRENDERED 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310" y="4855438"/>
            <a:ext cx="1137961" cy="1655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FRENCH RESISTANCE</a:t>
            </a:r>
            <a:endParaRPr lang="en-US" dirty="0"/>
          </a:p>
        </p:txBody>
      </p:sp>
      <p:pic>
        <p:nvPicPr>
          <p:cNvPr id="8196" name="Picture 4" descr="Image result for FRENCH RESISTANCE WWII DE GAUL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791" y="274638"/>
            <a:ext cx="731765" cy="114699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FRENCH RESISTANCE WWII DE GAULL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8676"/>
            <a:ext cx="5793846" cy="434538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vichy government france wwii">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981" y="1648676"/>
            <a:ext cx="2807692" cy="256608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8206" name="Picture 14" descr="Image result for vichy government france wwi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5364" y="4533026"/>
            <a:ext cx="2066925"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665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32" y="-205933"/>
            <a:ext cx="7772400" cy="1143000"/>
          </a:xfrm>
        </p:spPr>
        <p:txBody>
          <a:bodyPr/>
          <a:lstStyle/>
          <a:p>
            <a:r>
              <a:rPr lang="en-US" dirty="0" smtClean="0"/>
              <a:t>BATTLE OF BRITAIN</a:t>
            </a:r>
            <a:endParaRPr lang="en-US" dirty="0"/>
          </a:p>
        </p:txBody>
      </p:sp>
      <p:sp>
        <p:nvSpPr>
          <p:cNvPr id="3" name="Content Placeholder 2"/>
          <p:cNvSpPr>
            <a:spLocks noGrp="1"/>
          </p:cNvSpPr>
          <p:nvPr>
            <p:ph sz="quarter" idx="1"/>
          </p:nvPr>
        </p:nvSpPr>
        <p:spPr>
          <a:xfrm>
            <a:off x="535032" y="937067"/>
            <a:ext cx="7772400" cy="4572000"/>
          </a:xfrm>
        </p:spPr>
        <p:txBody>
          <a:bodyPr/>
          <a:lstStyle/>
          <a:p>
            <a:r>
              <a:rPr lang="en-US" sz="2000" dirty="0" smtClean="0">
                <a:latin typeface="Georgia"/>
                <a:cs typeface="Georgia"/>
              </a:rPr>
              <a:t>With the fall </a:t>
            </a:r>
            <a:r>
              <a:rPr lang="en-US" sz="2000" dirty="0" smtClean="0">
                <a:solidFill>
                  <a:schemeClr val="tx1">
                    <a:lumMod val="95000"/>
                    <a:lumOff val="5000"/>
                  </a:schemeClr>
                </a:solidFill>
                <a:latin typeface="Georgia"/>
                <a:cs typeface="Georgia"/>
              </a:rPr>
              <a:t>of France, </a:t>
            </a:r>
            <a:r>
              <a:rPr lang="en-US" sz="2000" u="sng" dirty="0" smtClean="0">
                <a:solidFill>
                  <a:schemeClr val="tx1">
                    <a:lumMod val="95000"/>
                    <a:lumOff val="5000"/>
                  </a:schemeClr>
                </a:solidFill>
                <a:latin typeface="Georgia"/>
                <a:cs typeface="Georgia"/>
              </a:rPr>
              <a:t>Britain </a:t>
            </a:r>
            <a:r>
              <a:rPr lang="en-US" sz="2000" dirty="0" smtClean="0">
                <a:solidFill>
                  <a:schemeClr val="tx1">
                    <a:lumMod val="95000"/>
                    <a:lumOff val="5000"/>
                  </a:schemeClr>
                </a:solidFill>
                <a:latin typeface="Georgia"/>
                <a:cs typeface="Georgia"/>
              </a:rPr>
              <a:t>stood alone against the Nazi war machine.</a:t>
            </a:r>
          </a:p>
          <a:p>
            <a:r>
              <a:rPr lang="en-US" sz="2000" dirty="0" smtClean="0">
                <a:solidFill>
                  <a:srgbClr val="7030A0"/>
                </a:solidFill>
                <a:latin typeface="Georgia"/>
                <a:cs typeface="Georgia"/>
              </a:rPr>
              <a:t>Hitler ordered an air assault on Great Britain.</a:t>
            </a:r>
          </a:p>
          <a:p>
            <a:pPr lvl="1"/>
            <a:r>
              <a:rPr lang="en-US" sz="1600" dirty="0" smtClean="0">
                <a:solidFill>
                  <a:schemeClr val="tx1">
                    <a:lumMod val="95000"/>
                    <a:lumOff val="5000"/>
                  </a:schemeClr>
                </a:solidFill>
                <a:latin typeface="Georgia"/>
                <a:cs typeface="Georgia"/>
              </a:rPr>
              <a:t>Day after day, German planes attacked British cities.</a:t>
            </a:r>
          </a:p>
          <a:p>
            <a:pPr lvl="1"/>
            <a:r>
              <a:rPr lang="en-US" sz="1600" dirty="0" smtClean="0">
                <a:solidFill>
                  <a:schemeClr val="tx1">
                    <a:lumMod val="95000"/>
                    <a:lumOff val="5000"/>
                  </a:schemeClr>
                </a:solidFill>
                <a:latin typeface="Georgia"/>
                <a:cs typeface="Georgia"/>
              </a:rPr>
              <a:t>The raids took tens of thousands of lives.</a:t>
            </a:r>
          </a:p>
          <a:p>
            <a:pPr lvl="1"/>
            <a:r>
              <a:rPr lang="en-US" sz="1600" dirty="0" smtClean="0">
                <a:solidFill>
                  <a:schemeClr val="tx1">
                    <a:lumMod val="95000"/>
                    <a:lumOff val="5000"/>
                  </a:schemeClr>
                </a:solidFill>
                <a:latin typeface="Georgia"/>
                <a:cs typeface="Georgia"/>
              </a:rPr>
              <a:t>The Battle of Britain continued through the summer and into the fall.</a:t>
            </a:r>
          </a:p>
          <a:p>
            <a:pPr lvl="1"/>
            <a:r>
              <a:rPr lang="en-US" sz="1600" dirty="0" smtClean="0">
                <a:solidFill>
                  <a:schemeClr val="tx1">
                    <a:lumMod val="95000"/>
                    <a:lumOff val="5000"/>
                  </a:schemeClr>
                </a:solidFill>
                <a:latin typeface="Georgia"/>
                <a:cs typeface="Georgia"/>
              </a:rPr>
              <a:t>By the fall, Hitler became frustrated with British resistance.</a:t>
            </a:r>
          </a:p>
          <a:p>
            <a:pPr lvl="2"/>
            <a:r>
              <a:rPr lang="en-US" sz="1600" dirty="0" smtClean="0">
                <a:solidFill>
                  <a:schemeClr val="tx1">
                    <a:lumMod val="95000"/>
                    <a:lumOff val="5000"/>
                  </a:schemeClr>
                </a:solidFill>
                <a:latin typeface="Georgia"/>
                <a:cs typeface="Georgia"/>
              </a:rPr>
              <a:t>Hitler abandoned all plans to invade Britain.</a:t>
            </a:r>
          </a:p>
          <a:p>
            <a:endParaRPr lang="en-US" dirty="0"/>
          </a:p>
        </p:txBody>
      </p:sp>
      <p:pic>
        <p:nvPicPr>
          <p:cNvPr id="4" name="Picture 3"/>
          <p:cNvPicPr>
            <a:picLocks noChangeAspect="1"/>
          </p:cNvPicPr>
          <p:nvPr/>
        </p:nvPicPr>
        <p:blipFill>
          <a:blip r:embed="rId2"/>
          <a:stretch>
            <a:fillRect/>
          </a:stretch>
        </p:blipFill>
        <p:spPr>
          <a:xfrm>
            <a:off x="5732700" y="3733504"/>
            <a:ext cx="3227203" cy="2645524"/>
          </a:xfrm>
          <a:prstGeom prst="rect">
            <a:avLst/>
          </a:prstGeom>
        </p:spPr>
      </p:pic>
      <p:pic>
        <p:nvPicPr>
          <p:cNvPr id="6" name="Picture 7" descr="battle of Britain"/>
          <p:cNvPicPr>
            <a:picLocks noChangeAspect="1" noChangeArrowheads="1"/>
          </p:cNvPicPr>
          <p:nvPr/>
        </p:nvPicPr>
        <p:blipFill>
          <a:blip r:embed="rId3" cstate="print"/>
          <a:srcRect/>
          <a:stretch>
            <a:fillRect/>
          </a:stretch>
        </p:blipFill>
        <p:spPr>
          <a:xfrm>
            <a:off x="7298198" y="1445341"/>
            <a:ext cx="1470274" cy="982161"/>
          </a:xfrm>
          <a:prstGeom prst="rect">
            <a:avLst/>
          </a:prstGeom>
        </p:spPr>
      </p:pic>
      <p:pic>
        <p:nvPicPr>
          <p:cNvPr id="17410" name="Picture 2" descr="Image result for battle of britain result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32" y="3733504"/>
            <a:ext cx="4866968" cy="2738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itfiresite.com/wp-content/uploads/2010/09/battle-of-britai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1" y="256341"/>
            <a:ext cx="4330992" cy="269333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 name="Picture 2"/>
          <p:cNvPicPr>
            <a:picLocks noChangeAspect="1"/>
          </p:cNvPicPr>
          <p:nvPr/>
        </p:nvPicPr>
        <p:blipFill>
          <a:blip r:embed="rId3"/>
          <a:stretch>
            <a:fillRect/>
          </a:stretch>
        </p:blipFill>
        <p:spPr>
          <a:xfrm>
            <a:off x="4833099" y="305979"/>
            <a:ext cx="1986067" cy="1312365"/>
          </a:xfrm>
          <a:prstGeom prst="rect">
            <a:avLst/>
          </a:prstGeom>
        </p:spPr>
      </p:pic>
      <p:pic>
        <p:nvPicPr>
          <p:cNvPr id="18434" name="Picture 2" descr="Image result for battle of britain result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413" y="305980"/>
            <a:ext cx="1958888" cy="129702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famous quotes by churchill on battle of brit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4804" y="1787630"/>
            <a:ext cx="1603256" cy="206133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rudolp h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7263" y="1787630"/>
            <a:ext cx="1145038" cy="171420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battle of brita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780" y="3215148"/>
            <a:ext cx="4289235" cy="3381555"/>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battle of brita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5731" y="3947183"/>
            <a:ext cx="3504656" cy="2649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71600" y="1447800"/>
            <a:ext cx="7772400" cy="4572000"/>
          </a:xfrm>
        </p:spPr>
        <p:txBody>
          <a:bodyPr/>
          <a:lstStyle/>
          <a:p>
            <a:r>
              <a:rPr lang="en-US" dirty="0" smtClean="0"/>
              <a:t>                        Lo                     </a:t>
            </a:r>
          </a:p>
          <a:p>
            <a:r>
              <a:rPr lang="en-US" dirty="0" smtClean="0"/>
              <a:t>                                                                       </a:t>
            </a:r>
            <a:r>
              <a:rPr lang="en-US" b="1" dirty="0" smtClean="0">
                <a:latin typeface="Copperplate Gothic Bold" pitchFamily="34" charset="0"/>
              </a:rPr>
              <a:t>London</a:t>
            </a:r>
            <a:endParaRPr lang="en-US" b="1" dirty="0">
              <a:latin typeface="Copperplate Gothic Bold" pitchFamily="34" charset="0"/>
            </a:endParaRPr>
          </a:p>
        </p:txBody>
      </p:sp>
      <p:pic>
        <p:nvPicPr>
          <p:cNvPr id="4" name="Picture 3"/>
          <p:cNvPicPr>
            <a:picLocks noChangeAspect="1"/>
          </p:cNvPicPr>
          <p:nvPr/>
        </p:nvPicPr>
        <p:blipFill>
          <a:blip r:embed="rId2"/>
          <a:stretch>
            <a:fillRect/>
          </a:stretch>
        </p:blipFill>
        <p:spPr>
          <a:xfrm>
            <a:off x="113424" y="1034845"/>
            <a:ext cx="4404078" cy="4886632"/>
          </a:xfrm>
          <a:prstGeom prst="rect">
            <a:avLst/>
          </a:prstGeom>
        </p:spPr>
      </p:pic>
      <p:pic>
        <p:nvPicPr>
          <p:cNvPr id="14338" name="Picture 2" descr="Image result for battle of bri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636" y="1049793"/>
            <a:ext cx="3869199" cy="48567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95948" y="422788"/>
            <a:ext cx="4766287"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1995948" y="422787"/>
            <a:ext cx="4689987" cy="369332"/>
          </a:xfrm>
          <a:prstGeom prst="rect">
            <a:avLst/>
          </a:prstGeom>
          <a:noFill/>
        </p:spPr>
        <p:txBody>
          <a:bodyPr wrap="square" rtlCol="0">
            <a:spAutoFit/>
          </a:bodyPr>
          <a:lstStyle/>
          <a:p>
            <a:pPr algn="ctr"/>
            <a:r>
              <a:rPr lang="en-US" b="1" u="sng" dirty="0" smtClean="0"/>
              <a:t>RADAR</a:t>
            </a:r>
            <a:endParaRPr lang="en-US" b="1" u="sng" dirty="0"/>
          </a:p>
        </p:txBody>
      </p:sp>
      <p:cxnSp>
        <p:nvCxnSpPr>
          <p:cNvPr id="8" name="Straight Arrow Connector 7"/>
          <p:cNvCxnSpPr/>
          <p:nvPr/>
        </p:nvCxnSpPr>
        <p:spPr>
          <a:xfrm>
            <a:off x="4621161" y="904568"/>
            <a:ext cx="2998839" cy="189762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1629" y="872656"/>
            <a:ext cx="8015794" cy="5397516"/>
          </a:xfrm>
          <a:prstGeom prst="rect">
            <a:avLst/>
          </a:prstGeom>
        </p:spPr>
      </p:pic>
    </p:spTree>
    <p:extLst>
      <p:ext uri="{BB962C8B-B14F-4D97-AF65-F5344CB8AC3E}">
        <p14:creationId xmlns:p14="http://schemas.microsoft.com/office/powerpoint/2010/main" val="3265765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009" y="0"/>
            <a:ext cx="7772400" cy="1143000"/>
          </a:xfrm>
        </p:spPr>
        <p:txBody>
          <a:bodyPr/>
          <a:lstStyle/>
          <a:p>
            <a:r>
              <a:rPr lang="en-US" dirty="0" smtClean="0"/>
              <a:t>INVASION OF THE SOVIET UNION</a:t>
            </a:r>
            <a:endParaRPr lang="en-US" dirty="0"/>
          </a:p>
        </p:txBody>
      </p:sp>
      <p:sp>
        <p:nvSpPr>
          <p:cNvPr id="3" name="Content Placeholder 2"/>
          <p:cNvSpPr>
            <a:spLocks noGrp="1"/>
          </p:cNvSpPr>
          <p:nvPr>
            <p:ph sz="quarter" idx="1"/>
          </p:nvPr>
        </p:nvSpPr>
        <p:spPr>
          <a:xfrm>
            <a:off x="601009" y="1143000"/>
            <a:ext cx="7772400" cy="4572000"/>
          </a:xfrm>
        </p:spPr>
        <p:txBody>
          <a:bodyPr/>
          <a:lstStyle/>
          <a:p>
            <a:pPr marL="274320" lvl="1" indent="-274320">
              <a:spcBef>
                <a:spcPts val="580"/>
              </a:spcBef>
              <a:buClr>
                <a:schemeClr val="accent1"/>
              </a:buClr>
            </a:pPr>
            <a:r>
              <a:rPr lang="en-US" sz="2000" b="1" i="1" dirty="0">
                <a:latin typeface="Georgia"/>
                <a:cs typeface="Georgia"/>
              </a:rPr>
              <a:t>Operation Barbarossa </a:t>
            </a:r>
            <a:endParaRPr lang="en-US" sz="2000" b="1" i="1" dirty="0" smtClean="0">
              <a:latin typeface="Georgia"/>
              <a:cs typeface="Georgia"/>
            </a:endParaRPr>
          </a:p>
          <a:p>
            <a:pPr lvl="1"/>
            <a:r>
              <a:rPr lang="en-US" sz="2000" dirty="0" smtClean="0">
                <a:latin typeface="Georgia"/>
                <a:cs typeface="Georgia"/>
              </a:rPr>
              <a:t>On June 22, 1941, Hitler broke his pact with Stalin.</a:t>
            </a:r>
          </a:p>
          <a:p>
            <a:pPr lvl="2"/>
            <a:r>
              <a:rPr lang="en-US" sz="1600" dirty="0" smtClean="0">
                <a:solidFill>
                  <a:srgbClr val="FF0000"/>
                </a:solidFill>
                <a:latin typeface="Georgia"/>
                <a:cs typeface="Georgia"/>
              </a:rPr>
              <a:t>Germany invades the </a:t>
            </a:r>
            <a:r>
              <a:rPr lang="en-US" sz="1600" smtClean="0">
                <a:solidFill>
                  <a:srgbClr val="FF0000"/>
                </a:solidFill>
                <a:latin typeface="Georgia"/>
                <a:cs typeface="Georgia"/>
              </a:rPr>
              <a:t>USSR.</a:t>
            </a:r>
            <a:endParaRPr lang="en-US" sz="1600" dirty="0" smtClean="0">
              <a:latin typeface="Georgia"/>
              <a:cs typeface="Georgia"/>
            </a:endParaRPr>
          </a:p>
          <a:p>
            <a:r>
              <a:rPr lang="en-US" sz="2000" dirty="0" smtClean="0">
                <a:latin typeface="Georgia"/>
                <a:cs typeface="Georgia"/>
              </a:rPr>
              <a:t>The </a:t>
            </a:r>
            <a:r>
              <a:rPr lang="en-US" sz="2000" b="1" i="1" u="sng" dirty="0" smtClean="0">
                <a:solidFill>
                  <a:srgbClr val="000000"/>
                </a:solidFill>
                <a:latin typeface="Georgia"/>
                <a:cs typeface="Georgia"/>
              </a:rPr>
              <a:t>Soviet Union </a:t>
            </a:r>
            <a:r>
              <a:rPr lang="en-US" sz="2000" dirty="0" smtClean="0">
                <a:latin typeface="Georgia"/>
                <a:cs typeface="Georgia"/>
              </a:rPr>
              <a:t>now joined Great Britain in fighting the Germans.</a:t>
            </a:r>
          </a:p>
          <a:p>
            <a:endParaRPr lang="en-US" sz="2000" dirty="0" smtClean="0">
              <a:latin typeface="Georgia"/>
              <a:cs typeface="Georgia"/>
            </a:endParaRPr>
          </a:p>
          <a:p>
            <a:endParaRPr lang="en-US" sz="2000" dirty="0" smtClean="0">
              <a:latin typeface="Georgia"/>
              <a:cs typeface="Georgia"/>
            </a:endParaRPr>
          </a:p>
        </p:txBody>
      </p:sp>
      <p:pic>
        <p:nvPicPr>
          <p:cNvPr id="4" name="Picture 4"/>
          <p:cNvPicPr>
            <a:picLocks noChangeAspect="1" noChangeArrowheads="1"/>
          </p:cNvPicPr>
          <p:nvPr/>
        </p:nvPicPr>
        <p:blipFill>
          <a:blip r:embed="rId2" cstate="print"/>
          <a:srcRect/>
          <a:stretch>
            <a:fillRect/>
          </a:stretch>
        </p:blipFill>
        <p:spPr bwMode="auto">
          <a:xfrm>
            <a:off x="7856738" y="192519"/>
            <a:ext cx="889027" cy="950481"/>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5120056" y="2812907"/>
            <a:ext cx="1408563" cy="916846"/>
          </a:xfrm>
          <a:prstGeom prst="rect">
            <a:avLst/>
          </a:prstGeom>
        </p:spPr>
      </p:pic>
      <p:pic>
        <p:nvPicPr>
          <p:cNvPr id="6" name="Picture 5"/>
          <p:cNvPicPr>
            <a:picLocks noChangeAspect="1"/>
          </p:cNvPicPr>
          <p:nvPr/>
        </p:nvPicPr>
        <p:blipFill>
          <a:blip r:embed="rId4"/>
          <a:stretch>
            <a:fillRect/>
          </a:stretch>
        </p:blipFill>
        <p:spPr>
          <a:xfrm>
            <a:off x="6812483" y="2812907"/>
            <a:ext cx="1275655" cy="916260"/>
          </a:xfrm>
          <a:prstGeom prst="rect">
            <a:avLst/>
          </a:prstGeom>
        </p:spPr>
      </p:pic>
      <p:pic>
        <p:nvPicPr>
          <p:cNvPr id="10242" name="Picture 2" descr="Image result for why operation barbaross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141" y="3835077"/>
            <a:ext cx="4007178" cy="2805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49" y="3513551"/>
            <a:ext cx="4164382" cy="3126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ramseywh.wikispaces.com/file/view/map/317923202/map"/>
          <p:cNvPicPr>
            <a:picLocks noChangeAspect="1" noChangeArrowheads="1"/>
          </p:cNvPicPr>
          <p:nvPr/>
        </p:nvPicPr>
        <p:blipFill>
          <a:blip r:embed="rId2" cstate="print"/>
          <a:srcRect/>
          <a:stretch>
            <a:fillRect/>
          </a:stretch>
        </p:blipFill>
        <p:spPr bwMode="auto">
          <a:xfrm>
            <a:off x="403786" y="402771"/>
            <a:ext cx="8148548" cy="5932715"/>
          </a:xfrm>
          <a:prstGeom prst="rect">
            <a:avLst/>
          </a:prstGeom>
          <a:noFill/>
        </p:spPr>
      </p:pic>
    </p:spTree>
    <p:extLst>
      <p:ext uri="{BB962C8B-B14F-4D97-AF65-F5344CB8AC3E}">
        <p14:creationId xmlns:p14="http://schemas.microsoft.com/office/powerpoint/2010/main" val="1168877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PARTY RULES</a:t>
            </a:r>
            <a:endParaRPr lang="en-US" dirty="0"/>
          </a:p>
        </p:txBody>
      </p:sp>
      <p:sp>
        <p:nvSpPr>
          <p:cNvPr id="3" name="Content Placeholder 2"/>
          <p:cNvSpPr>
            <a:spLocks noGrp="1"/>
          </p:cNvSpPr>
          <p:nvPr>
            <p:ph sz="quarter" idx="1"/>
          </p:nvPr>
        </p:nvSpPr>
        <p:spPr/>
        <p:txBody>
          <a:bodyPr/>
          <a:lstStyle/>
          <a:p>
            <a:pPr marL="0" indent="0">
              <a:buNone/>
            </a:pPr>
            <a:endParaRPr lang="en-US" sz="2000" dirty="0">
              <a:latin typeface="Georgia"/>
              <a:cs typeface="Georgia"/>
            </a:endParaRPr>
          </a:p>
          <a:p>
            <a:r>
              <a:rPr lang="en-US" sz="1700" u="sng" dirty="0" smtClean="0">
                <a:solidFill>
                  <a:srgbClr val="000000"/>
                </a:solidFill>
                <a:latin typeface="Georgia"/>
                <a:cs typeface="Georgia"/>
              </a:rPr>
              <a:t>TOTALITARIANISM</a:t>
            </a:r>
            <a:r>
              <a:rPr lang="en-US" sz="1700" dirty="0" smtClean="0">
                <a:solidFill>
                  <a:srgbClr val="000000"/>
                </a:solidFill>
                <a:latin typeface="Georgia"/>
                <a:cs typeface="Georgia"/>
              </a:rPr>
              <a:t>- </a:t>
            </a:r>
            <a:r>
              <a:rPr lang="en-US" sz="2000" dirty="0" smtClean="0">
                <a:solidFill>
                  <a:srgbClr val="FF0000"/>
                </a:solidFill>
              </a:rPr>
              <a:t>a </a:t>
            </a:r>
            <a:r>
              <a:rPr lang="en-US" sz="2000" dirty="0">
                <a:solidFill>
                  <a:srgbClr val="FF0000"/>
                </a:solidFill>
              </a:rPr>
              <a:t>form of government in which the ruler is </a:t>
            </a:r>
            <a:r>
              <a:rPr lang="en-US" sz="2000" b="1" dirty="0">
                <a:solidFill>
                  <a:srgbClr val="FF0000"/>
                </a:solidFill>
              </a:rPr>
              <a:t>an absolute dictator</a:t>
            </a:r>
            <a:r>
              <a:rPr lang="en-US" sz="2000" dirty="0"/>
              <a:t> (</a:t>
            </a:r>
            <a:r>
              <a:rPr lang="en-US" sz="2000" i="1" dirty="0"/>
              <a:t>not restricted by a constitution or laws or opposition etc.</a:t>
            </a:r>
            <a:r>
              <a:rPr lang="en-US" sz="2000" dirty="0"/>
              <a:t>) dictatorship, monocracy, one-man rule, </a:t>
            </a:r>
            <a:r>
              <a:rPr lang="en-US" sz="2000" dirty="0" smtClean="0"/>
              <a:t>Stalinism</a:t>
            </a:r>
            <a:r>
              <a:rPr lang="en-US" sz="2000" dirty="0"/>
              <a:t>, tyranny, authoritarianism, </a:t>
            </a:r>
            <a:r>
              <a:rPr lang="en-US" sz="2000" dirty="0" err="1"/>
              <a:t>Caesarism</a:t>
            </a:r>
            <a:r>
              <a:rPr lang="en-US" sz="2000" dirty="0"/>
              <a:t>, despotism, absolutism.</a:t>
            </a:r>
          </a:p>
        </p:txBody>
      </p:sp>
      <p:pic>
        <p:nvPicPr>
          <p:cNvPr id="4098" name="Picture 2" descr="Image result for FASCIST SCHOOLS IN ITAL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492" y="3095481"/>
            <a:ext cx="4557308" cy="342108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TOTALITARIAN STATE">
            <a:hlinkClick r:id="rId4"/>
          </p:cNvPr>
          <p:cNvSpPr>
            <a:spLocks noChangeAspect="1" noChangeArrowheads="1"/>
          </p:cNvSpPr>
          <p:nvPr/>
        </p:nvSpPr>
        <p:spPr bwMode="auto">
          <a:xfrm>
            <a:off x="57150" y="-1333500"/>
            <a:ext cx="333375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TOTALITARIAN STAT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162" y="189855"/>
            <a:ext cx="2469638" cy="1481783"/>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026" name="Picture 2"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663540"/>
            <a:ext cx="1837509" cy="275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993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246" y="35236"/>
            <a:ext cx="7772400" cy="1143000"/>
          </a:xfrm>
        </p:spPr>
        <p:txBody>
          <a:bodyPr/>
          <a:lstStyle/>
          <a:p>
            <a:r>
              <a:rPr lang="en-US" dirty="0" smtClean="0"/>
              <a:t>SOVIET COMMUNISM (U.S.S.R)</a:t>
            </a:r>
            <a:endParaRPr lang="en-US" dirty="0"/>
          </a:p>
        </p:txBody>
      </p:sp>
      <p:sp>
        <p:nvSpPr>
          <p:cNvPr id="3" name="Content Placeholder 2"/>
          <p:cNvSpPr>
            <a:spLocks noGrp="1"/>
          </p:cNvSpPr>
          <p:nvPr>
            <p:ph sz="quarter" idx="1"/>
          </p:nvPr>
        </p:nvSpPr>
        <p:spPr>
          <a:xfrm>
            <a:off x="914400" y="1178236"/>
            <a:ext cx="7772400" cy="4572000"/>
          </a:xfrm>
        </p:spPr>
        <p:txBody>
          <a:bodyPr/>
          <a:lstStyle/>
          <a:p>
            <a:r>
              <a:rPr lang="en-US" sz="2000" dirty="0" smtClean="0">
                <a:latin typeface="Georgia"/>
                <a:cs typeface="Georgia"/>
              </a:rPr>
              <a:t>By 1929, </a:t>
            </a:r>
            <a:r>
              <a:rPr lang="en-US" sz="2000" dirty="0" smtClean="0">
                <a:solidFill>
                  <a:schemeClr val="bg2">
                    <a:lumMod val="10000"/>
                  </a:schemeClr>
                </a:solidFill>
                <a:latin typeface="Georgia"/>
                <a:cs typeface="Georgia"/>
              </a:rPr>
              <a:t>Josef Stalin </a:t>
            </a:r>
            <a:r>
              <a:rPr lang="en-US" sz="2000" dirty="0" smtClean="0">
                <a:latin typeface="Georgia"/>
                <a:cs typeface="Georgia"/>
              </a:rPr>
              <a:t>was </a:t>
            </a:r>
            <a:r>
              <a:rPr lang="en-US" sz="2000" dirty="0" smtClean="0">
                <a:solidFill>
                  <a:srgbClr val="FF0000"/>
                </a:solidFill>
                <a:latin typeface="Georgia"/>
                <a:cs typeface="Georgia"/>
              </a:rPr>
              <a:t>sole dictator of Soviet Union</a:t>
            </a:r>
            <a:r>
              <a:rPr lang="en-US" sz="2000" dirty="0" smtClean="0">
                <a:latin typeface="Georgia"/>
                <a:cs typeface="Georgia"/>
              </a:rPr>
              <a:t>.</a:t>
            </a:r>
          </a:p>
          <a:p>
            <a:r>
              <a:rPr lang="en-US" sz="2000" dirty="0" smtClean="0">
                <a:latin typeface="Georgia"/>
                <a:cs typeface="Georgia"/>
              </a:rPr>
              <a:t>Stalin turned the Soviet Union into a </a:t>
            </a:r>
            <a:r>
              <a:rPr lang="en-US" sz="2000" dirty="0" smtClean="0">
                <a:solidFill>
                  <a:schemeClr val="bg2">
                    <a:lumMod val="10000"/>
                  </a:schemeClr>
                </a:solidFill>
                <a:latin typeface="Georgia"/>
                <a:cs typeface="Georgia"/>
              </a:rPr>
              <a:t>totalitarian state.</a:t>
            </a:r>
          </a:p>
          <a:p>
            <a:pPr marL="0" indent="0">
              <a:buNone/>
            </a:pPr>
            <a:endParaRPr lang="en-US" dirty="0"/>
          </a:p>
        </p:txBody>
      </p:sp>
      <p:pic>
        <p:nvPicPr>
          <p:cNvPr id="5" name="Picture 4"/>
          <p:cNvPicPr>
            <a:picLocks noChangeAspect="1"/>
          </p:cNvPicPr>
          <p:nvPr/>
        </p:nvPicPr>
        <p:blipFill>
          <a:blip r:embed="rId2"/>
          <a:stretch>
            <a:fillRect/>
          </a:stretch>
        </p:blipFill>
        <p:spPr>
          <a:xfrm>
            <a:off x="7660964" y="157317"/>
            <a:ext cx="1178236" cy="1178236"/>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267168" y="1178236"/>
            <a:ext cx="516320" cy="650564"/>
          </a:xfrm>
          <a:prstGeom prst="rect">
            <a:avLst/>
          </a:prstGeom>
          <a:noFill/>
          <a:ln w="9525">
            <a:noFill/>
            <a:miter lim="800000"/>
            <a:headEnd/>
            <a:tailEnd/>
          </a:ln>
        </p:spPr>
      </p:pic>
      <p:pic>
        <p:nvPicPr>
          <p:cNvPr id="2050" name="Picture 2" descr="Image result for STALIN TOTALITARIAN STAT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464" y="2002814"/>
            <a:ext cx="3672336" cy="27571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ALIN TOTALITARIAN STAT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329" y="2002814"/>
            <a:ext cx="3682878" cy="276466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4" name="Picture 2" descr="Image result for how many people did stalin killed">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5864" y="4999171"/>
            <a:ext cx="3379634" cy="1689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SOVIET COMMUNISM (U.S.S.R)</a:t>
            </a:r>
            <a:endParaRPr lang="en-US" dirty="0"/>
          </a:p>
        </p:txBody>
      </p:sp>
      <p:sp>
        <p:nvSpPr>
          <p:cNvPr id="3" name="Content Placeholder 2"/>
          <p:cNvSpPr>
            <a:spLocks noGrp="1"/>
          </p:cNvSpPr>
          <p:nvPr>
            <p:ph sz="quarter" idx="1"/>
          </p:nvPr>
        </p:nvSpPr>
        <p:spPr/>
        <p:txBody>
          <a:bodyPr/>
          <a:lstStyle/>
          <a:p>
            <a:r>
              <a:rPr lang="en-US" sz="2000" dirty="0">
                <a:solidFill>
                  <a:schemeClr val="bg2">
                    <a:lumMod val="10000"/>
                  </a:schemeClr>
                </a:solidFill>
                <a:latin typeface="Georgia"/>
                <a:cs typeface="Georgia"/>
              </a:rPr>
              <a:t>Stalin </a:t>
            </a:r>
            <a:r>
              <a:rPr lang="en-US" sz="2000" dirty="0">
                <a:solidFill>
                  <a:srgbClr val="FF0000"/>
                </a:solidFill>
                <a:latin typeface="Georgia"/>
                <a:cs typeface="Georgia"/>
              </a:rPr>
              <a:t>took brutal measures to control and modernize industry and agriculture</a:t>
            </a:r>
            <a:r>
              <a:rPr lang="en-US" sz="2000" dirty="0">
                <a:solidFill>
                  <a:schemeClr val="bg2">
                    <a:lumMod val="10000"/>
                  </a:schemeClr>
                </a:solidFill>
                <a:latin typeface="Georgia"/>
                <a:cs typeface="Georgia"/>
              </a:rPr>
              <a:t>.</a:t>
            </a:r>
            <a:r>
              <a:rPr lang="en-US" sz="2000" dirty="0">
                <a:solidFill>
                  <a:srgbClr val="FF0000"/>
                </a:solidFill>
                <a:latin typeface="Georgia"/>
                <a:cs typeface="Georgia"/>
              </a:rPr>
              <a:t>	</a:t>
            </a:r>
          </a:p>
          <a:p>
            <a:pPr lvl="1"/>
            <a:r>
              <a:rPr lang="en-US" sz="1600" dirty="0">
                <a:latin typeface="Georgia"/>
                <a:cs typeface="Georgia"/>
              </a:rPr>
              <a:t>He ordered peasants to give crops, animals, and land to government-run farms.</a:t>
            </a:r>
          </a:p>
          <a:p>
            <a:pPr lvl="1"/>
            <a:r>
              <a:rPr lang="en-US" sz="1600" dirty="0">
                <a:latin typeface="Georgia"/>
                <a:cs typeface="Georgia"/>
              </a:rPr>
              <a:t>Millions of peasants who resisted </a:t>
            </a:r>
            <a:r>
              <a:rPr lang="en-US" sz="1600" dirty="0">
                <a:solidFill>
                  <a:schemeClr val="bg2">
                    <a:lumMod val="10000"/>
                  </a:schemeClr>
                </a:solidFill>
                <a:latin typeface="Georgia"/>
                <a:cs typeface="Georgia"/>
              </a:rPr>
              <a:t>were </a:t>
            </a:r>
            <a:r>
              <a:rPr lang="en-US" sz="1600" u="sng" dirty="0">
                <a:solidFill>
                  <a:schemeClr val="bg2">
                    <a:lumMod val="10000"/>
                  </a:schemeClr>
                </a:solidFill>
                <a:latin typeface="Georgia"/>
                <a:cs typeface="Georgia"/>
              </a:rPr>
              <a:t>executed or sent to labor camps</a:t>
            </a:r>
            <a:r>
              <a:rPr lang="en-US" sz="1600" dirty="0">
                <a:solidFill>
                  <a:schemeClr val="bg2">
                    <a:lumMod val="10000"/>
                  </a:schemeClr>
                </a:solidFill>
                <a:latin typeface="Georgia"/>
                <a:cs typeface="Georgia"/>
              </a:rPr>
              <a:t>.</a:t>
            </a:r>
          </a:p>
          <a:p>
            <a:pPr lvl="2"/>
            <a:r>
              <a:rPr lang="en-US" sz="1600" dirty="0">
                <a:latin typeface="Georgia"/>
                <a:cs typeface="Georgia"/>
              </a:rPr>
              <a:t>In addition, an estimated four million Soviets, including many of Stalin’s rivals in the Communist Party, were killed or imprisoned.</a:t>
            </a:r>
          </a:p>
          <a:p>
            <a:endParaRPr lang="en-US" dirty="0"/>
          </a:p>
        </p:txBody>
      </p:sp>
      <p:pic>
        <p:nvPicPr>
          <p:cNvPr id="1026" name="Picture 2" descr="Image result for SOVIET UNION WWI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24" y="3891500"/>
            <a:ext cx="1771548" cy="1057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770773" y="274638"/>
            <a:ext cx="1118106" cy="904068"/>
          </a:xfrm>
          <a:prstGeom prst="rect">
            <a:avLst/>
          </a:prstGeom>
        </p:spPr>
      </p:pic>
      <p:pic>
        <p:nvPicPr>
          <p:cNvPr id="6" name="Picture 3"/>
          <p:cNvPicPr>
            <a:picLocks noChangeAspect="1" noChangeArrowheads="1"/>
          </p:cNvPicPr>
          <p:nvPr/>
        </p:nvPicPr>
        <p:blipFill>
          <a:blip r:embed="rId5" cstate="print"/>
          <a:srcRect/>
          <a:stretch>
            <a:fillRect/>
          </a:stretch>
        </p:blipFill>
        <p:spPr bwMode="auto">
          <a:xfrm>
            <a:off x="446572" y="5169781"/>
            <a:ext cx="1647700" cy="1160178"/>
          </a:xfrm>
          <a:prstGeom prst="rect">
            <a:avLst/>
          </a:prstGeom>
          <a:noFill/>
          <a:ln w="9525">
            <a:noFill/>
            <a:miter lim="800000"/>
            <a:headEnd/>
            <a:tailEnd/>
          </a:ln>
        </p:spPr>
      </p:pic>
      <p:pic>
        <p:nvPicPr>
          <p:cNvPr id="1028" name="Picture 4" descr="Image result for STALINS LABOR CAMP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9206" y="4259824"/>
            <a:ext cx="2862057" cy="1353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ALINS LABOR CAMP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250" y="3833525"/>
            <a:ext cx="3559629" cy="267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34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w many people did stalin kill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20" y="294967"/>
            <a:ext cx="8798247" cy="622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93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Equity.thmx</Template>
  <TotalTime>3047</TotalTime>
  <Words>1954</Words>
  <Application>Microsoft Office PowerPoint</Application>
  <PresentationFormat>On-screen Show (4:3)</PresentationFormat>
  <Paragraphs>172</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Equity</vt:lpstr>
      <vt:lpstr>Aggression Leads to War</vt:lpstr>
      <vt:lpstr>PowerPoint Presentation</vt:lpstr>
      <vt:lpstr>PowerPoint Presentation</vt:lpstr>
      <vt:lpstr>PowerPoint Presentation</vt:lpstr>
      <vt:lpstr>THE RISE OF DICTATORS</vt:lpstr>
      <vt:lpstr>SINGLE PARTY RULES</vt:lpstr>
      <vt:lpstr>SOVIET COMMUNISM (U.S.S.R)</vt:lpstr>
      <vt:lpstr>SOVIET COMMUNISM (U.S.S.R)</vt:lpstr>
      <vt:lpstr>PowerPoint Presentation</vt:lpstr>
      <vt:lpstr>FASCISM IN ITALY</vt:lpstr>
      <vt:lpstr>BENITO MUSSOLINI</vt:lpstr>
      <vt:lpstr>FASCIST ITALY</vt:lpstr>
      <vt:lpstr>PowerPoint Presentation</vt:lpstr>
      <vt:lpstr>PowerPoint Presentation</vt:lpstr>
      <vt:lpstr>PowerPoint Presentation</vt:lpstr>
      <vt:lpstr>MASTER RACE</vt:lpstr>
      <vt:lpstr>NAZISM</vt:lpstr>
      <vt:lpstr>NAZI GERMANY</vt:lpstr>
      <vt:lpstr>SWASTIKA</vt:lpstr>
      <vt:lpstr>HITLER GAINS A FOLLOWING</vt:lpstr>
      <vt:lpstr>NIGHT OF LONG KNIVES</vt:lpstr>
      <vt:lpstr>KRISTALLNACHT</vt:lpstr>
      <vt:lpstr>MILITARISM IN JAPAN</vt:lpstr>
      <vt:lpstr>PowerPoint Presentation</vt:lpstr>
      <vt:lpstr>RAPE OF NANKING</vt:lpstr>
      <vt:lpstr>RAPE OF NANKING</vt:lpstr>
      <vt:lpstr>The Good Man of Nanking:  The Diaries of John Rabe</vt:lpstr>
      <vt:lpstr>MILITARY AGGRESSION</vt:lpstr>
      <vt:lpstr>JAPAN ATTACKS CHINA</vt:lpstr>
      <vt:lpstr>ITALY INVADES ETHIOPIA</vt:lpstr>
      <vt:lpstr>PowerPoint Presentation</vt:lpstr>
      <vt:lpstr>GERMAN AGGRESSION</vt:lpstr>
      <vt:lpstr>MUNICH CONFERENCE</vt:lpstr>
      <vt:lpstr>MUNICH PACT</vt:lpstr>
      <vt:lpstr>APPEASEMENT FAILS!!!!!!!!</vt:lpstr>
      <vt:lpstr>PowerPoint Presentation</vt:lpstr>
      <vt:lpstr>PowerPoint Presentation</vt:lpstr>
      <vt:lpstr>AMERICAN NEUTRALITY</vt:lpstr>
      <vt:lpstr>NEUTRALITY ACT</vt:lpstr>
      <vt:lpstr>GOOD NEIGHBOR POLICY</vt:lpstr>
      <vt:lpstr>WAR BEGINS IN EUROPE</vt:lpstr>
      <vt:lpstr>NAZI-SOVIET PACT OF 1939</vt:lpstr>
      <vt:lpstr>PowerPoint Presentation</vt:lpstr>
      <vt:lpstr>INVASION OF POLAND</vt:lpstr>
      <vt:lpstr>PHONY WAR???</vt:lpstr>
      <vt:lpstr>MAGINOT LINE</vt:lpstr>
      <vt:lpstr>EARLY DAYS OF THE WAR</vt:lpstr>
      <vt:lpstr>SMART MOVE</vt:lpstr>
      <vt:lpstr>OPERATION DYNAMO</vt:lpstr>
      <vt:lpstr>PARIS FALLS</vt:lpstr>
      <vt:lpstr>FRENCH RESISTANCE</vt:lpstr>
      <vt:lpstr>BATTLE OF BRITAIN</vt:lpstr>
      <vt:lpstr>PowerPoint Presentation</vt:lpstr>
      <vt:lpstr>PowerPoint Presentation</vt:lpstr>
      <vt:lpstr>PowerPoint Presentation</vt:lpstr>
      <vt:lpstr>INVASION OF THE SOVIET UNION</vt:lpstr>
      <vt:lpstr>PowerPoint Presentation</vt:lpstr>
    </vt:vector>
  </TitlesOfParts>
  <Company>SUNY New Paltz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Aggression Leads to War</dc:title>
  <dc:creator>Benjamin Thomas</dc:creator>
  <cp:lastModifiedBy>Sean Murphy</cp:lastModifiedBy>
  <cp:revision>140</cp:revision>
  <cp:lastPrinted>2017-02-21T14:09:46Z</cp:lastPrinted>
  <dcterms:created xsi:type="dcterms:W3CDTF">2014-03-23T20:07:31Z</dcterms:created>
  <dcterms:modified xsi:type="dcterms:W3CDTF">2019-03-11T17:01:57Z</dcterms:modified>
</cp:coreProperties>
</file>