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62" r:id="rId10"/>
    <p:sldId id="270" r:id="rId11"/>
    <p:sldId id="263" r:id="rId12"/>
    <p:sldId id="265" r:id="rId13"/>
    <p:sldId id="264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BE0F2-5D58-4097-9789-A3C526A81E46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F80B-2A88-4CFA-9D27-08BB714E9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1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F80B-2A88-4CFA-9D27-08BB714E93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F80B-2A88-4CFA-9D27-08BB714E93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F80B-2A88-4CFA-9D27-08BB714E93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F80B-2A88-4CFA-9D27-08BB714E93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F80B-2A88-4CFA-9D27-08BB714E93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F80B-2A88-4CFA-9D27-08BB714E93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F80B-2A88-4CFA-9D27-08BB714E93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F80B-2A88-4CFA-9D27-08BB714E93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F80B-2A88-4CFA-9D27-08BB714E93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569DFB-2B7C-4EA3-A890-351E774E090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3AEAC8-FA74-4E27-9B80-C4FBE7E5B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m/url?sa=i&amp;rct=j&amp;q=&amp;esrc=s&amp;source=images&amp;cd=&amp;cad=rja&amp;uact=8&amp;ved=0ahUKEwiS9KWwjrXRAhXRfiYKHYw-DB8QjRwIBw&amp;url=http://www.accuradio.com/channel/1920s-&amp;-'30s-jazz/777/&amp;bvm=bv.142059868,d.eWE&amp;psig=AFQjCNHpPgu_G1etFAyvldsHVad8-Jkn5A&amp;ust=14840527903478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google.com/url?sa=i&amp;rct=j&amp;q=jazz+age&amp;source=images&amp;cd=&amp;cad=rja&amp;docid=vJ988HlUgyo7EM&amp;tbnid=c9fIRayhNfEjwM:&amp;ved=0CAUQjRw&amp;url=http://www.americaslibrary.gov/jb/progress/jb_progress_fitzgrld_3_e.html&amp;ei=x_gtUeebLOqD0QGmpYHwCg&amp;bvm=bv.42965579,d.dmQ&amp;psig=AFQjCNFlyQu6eHt79e-RWjZa2ZL8hfg54A&amp;ust=1362053692770217" TargetMode="External"/><Relationship Id="rId10" Type="http://schemas.openxmlformats.org/officeDocument/2006/relationships/hyperlink" Target="https://www.google.com/url?sa=i&amp;rct=j&amp;q=&amp;esrc=s&amp;source=images&amp;cd=&amp;cad=rja&amp;uact=8&amp;ved=0ahUKEwj-_ZnxjrXRAhUI2SYKHXMzB58QjRwIBw&amp;url=https://www.pinterest.com/e4u2g1/jazz-age/&amp;bvm=bv.142059868,d.eWE&amp;psig=AFQjCNHpPgu_G1etFAyvldsHVad8-Jkn5A&amp;ust=1484052790347822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ck.net/green/USharlemARTpage.htm" TargetMode="External"/><Relationship Id="rId13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12" Type="http://schemas.openxmlformats.org/officeDocument/2006/relationships/hyperlink" Target="http://www.knowlouisiana.org/alexandria-museum-of-art-celebrates-the-harlem-renaissance" TargetMode="External"/><Relationship Id="rId2" Type="http://schemas.openxmlformats.org/officeDocument/2006/relationships/hyperlink" Target="https://www.google.com/url?sa=i&amp;rct=j&amp;q=&amp;esrc=s&amp;source=images&amp;cd=&amp;cad=rja&amp;uact=8&amp;ved=0ahUKEwjzwr_qkLXRAhXMwiYKHcPsDeQQjRwIBw&amp;url=https://www.pinterest.com/nybullockfam/harlem-renaissance-art/&amp;bvm=bv.142059868,d.eWE&amp;psig=AFQjCNGAzN-GcwkIZiotXp9oHB-PbZFi8A&amp;ust=14840536532291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0ahUKEwi31buAkbXRAhUG1CYKHV94BawQjRwIBw&amp;url=https://nl.pinterest.com/pin/216243219583979236/&amp;bvm=bv.142059868,d.eWE&amp;psig=AFQjCNGAzN-GcwkIZiotXp9oHB-PbZFi8A&amp;ust=1484053653229112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5" Type="http://schemas.openxmlformats.org/officeDocument/2006/relationships/image" Target="../media/image41.gif"/><Relationship Id="rId10" Type="http://schemas.openxmlformats.org/officeDocument/2006/relationships/hyperlink" Target="https://www.google.com/url?sa=i&amp;rct=j&amp;q=&amp;esrc=s&amp;source=images&amp;cd=&amp;cad=rja&amp;uact=8&amp;ved=0ahUKEwjCr5OVkbXRAhXGOiYKHS3UCXoQjRwIBw&amp;url=https://www.pinterest.com/kamauvictor/harlem-renaissance-art/&amp;bvm=bv.142059868,d.eWE&amp;psig=AFQjCNGAzN-GcwkIZiotXp9oHB-PbZFi8A&amp;ust=1484053653229112" TargetMode="External"/><Relationship Id="rId4" Type="http://schemas.openxmlformats.org/officeDocument/2006/relationships/hyperlink" Target="http://www.google.com/url?sa=i&amp;rct=j&amp;q=&amp;esrc=s&amp;source=images&amp;cd=&amp;cad=rja&amp;uact=8&amp;ved=0ahUKEwi4zZ_zkLXRAhXKOCYKHVm_DD0QjRwIBw&amp;url=http://social.rollins.edu/wpsites/mosaic-hurston/2011/07/12/the-harlem-renaissance-a-social-documentary-through-art/&amp;bvm=bv.142059868,d.eWE&amp;psig=AFQjCNGAzN-GcwkIZiotXp9oHB-PbZFi8A&amp;ust=1484053653229112" TargetMode="External"/><Relationship Id="rId9" Type="http://schemas.openxmlformats.org/officeDocument/2006/relationships/image" Target="../media/image38.jpeg"/><Relationship Id="rId14" Type="http://schemas.openxmlformats.org/officeDocument/2006/relationships/hyperlink" Target="http://www.antiquesandthearts.com/100-years-of-african-american-art-the-arthur-primas-collection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d_qjxjbXRAhVG2yYKHZLFCZgQjRwIBw&amp;url=http://jazzagechicago.weebly.com/&amp;bvm=bv.142059868,d.eWE&amp;psig=AFQjCNHpPgu_G1etFAyvldsHVad8-Jkn5A&amp;ust=1484052790347822" TargetMode="External"/><Relationship Id="rId3" Type="http://schemas.openxmlformats.org/officeDocument/2006/relationships/hyperlink" Target="http://images.search.yahoo.com/images/view;_ylt=A0PDoS4lOyRPsS4AySKJzbkF;_ylu=X3oDMTA3cnMybzJvBHNsawNpbWc-?back=http://images.search.yahoo.com/search/images?p=langston+hughes&amp;sado=1&amp;n=30&amp;ei=utf-8&amp;fr=yfp-t-500&amp;fr2=sg-gac&amp;tab=organic&amp;ri=2&amp;w=557&amp;h=600&amp;imgurl=www.rightwords.eu/imgupl/author/t-600x600/langston-hughes--514--t-600x600-rw.jpg&amp;rurl=http://www.rightwords.eu/author-details/langston-hughes&amp;size=37.5+KB&amp;name=Langston+Hughes,+American+poet,+novelist,+Biography&amp;p=langston+hughes&amp;oid=8241d4c37b59842ab44afe4e286f32c5&amp;fr2=sg-gac&amp;fr=yfp-t-500&amp;tt=Langston+Hughes,+American+poet,+novelist,+Biography&amp;b=0&amp;ni=72&amp;no=2&amp;tab=organic&amp;ts=&amp;sigr=11n6m4ec1&amp;sigb=13se0a26k&amp;sigi=12g20c5r4&amp;.crumb=wjk8ISc0WMF" TargetMode="Externa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harlem+renaissance+poets&amp;source=images&amp;cd=&amp;cad=rja&amp;docid=IaaNbYJmYopNJM&amp;tbnid=fJNITzqm8KX_3M:&amp;ved=0CAUQjRw&amp;url=http://harlemrenaissancepoets.wikispaces.com/Lewis+Alexander&amp;ei=ZvotUZaDJom70QGpn4Fw&amp;bvm=bv.42965579,d.dmQ&amp;psig=AFQjCNFUXr6Mopk80ThY4AvliYRV6oi-Mg&amp;ust=1362054109766109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hyperlink" Target="http://www.google.com/url?sa=i&amp;source=images&amp;cd=&amp;cad=rja&amp;docid=HQK9eSFGOJK4rM&amp;tbnid=-EnuyTk4SMtmcM:&amp;ved=0CAgQjRwwAA&amp;url=http://hennessyhistory.wikispaces.com/Harlem+Renaissance-2&amp;ei=7_otUcj1HsjO0QH1vYCACw&amp;psig=AFQjCNGpcBuxjJ4EVgYozPZd0G-qV0Dm3w&amp;ust=13620542555829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om/url?sa=i&amp;rct=j&amp;q=&amp;esrc=s&amp;source=images&amp;cd=&amp;cad=rja&amp;uact=8&amp;ved=0ahUKEwjn7cK4kLXRAhVE5CYKHS7ODNsQjRwIBw&amp;url=http://pragmaticobotsunite.com/wednesday-open-thread-the-black-arts-movement/&amp;bvm=bv.142059868,d.eWE&amp;psig=AFQjCNGi9_6AbaHHn7BxN_b-laof7ZspSg&amp;ust=148405325489493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images.search.yahoo.com/images/view;_ylt=A0PDoS65OyRP0CUAdD6JzbkF;_ylu=X3oDMTA3cnMybzJvBHNsawNpbWc-?back=http://images.search.yahoo.com/search/images?p=naacp&amp;n=30&amp;ei=utf-8&amp;fr=yfp-t-500&amp;tab=organic&amp;ri=1&amp;w=602&amp;h=587&amp;imgurl=miami-dadenaacp.org/images/Official%20New%20NAACPlogo2.jpg&amp;rurl=http://miami-dadenaacp.org/&amp;size=237.1+KB&amp;name=Miami+Dade+NAACP+Branch+-+(305)+685-8694&amp;p=naacp&amp;oid=e9638c1ca74a2c4d99061c63879d7901&amp;fr2=&amp;fr=yfp-t-500&amp;tt=Miami+Dade+NAACP+Branch+-+(305)+685-8694&amp;b=0&amp;ni=72&amp;no=1&amp;tab=organic&amp;ts=&amp;sigr=10r8kio7p&amp;sigb=1300bp0a9&amp;sigi=11qt419d4&amp;.crumb=wjk8ISc0WM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/url?sa=i&amp;source=images&amp;cd=&amp;cad=rja&amp;docid=1rDOmO2JrxZbtM&amp;tbnid=Ayog6XiNm_3BsM:&amp;ved=0CAgQjRwwAA&amp;url=http://politicalfray.com/history/742-new-deal-failed.html&amp;ei=KBAuUbPFDIuq0AHk9YDYBQ&amp;psig=AFQjCNF5LOl7xP1QN_MSNu0oJaFA37Lisg&amp;ust=13620596883246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hyperlink" Target="http://www.google.com/url?sa=i&amp;source=images&amp;cd=&amp;cad=rja&amp;docid=GhgglfDMTxyEXM&amp;tbnid=vQL7c6x-lfV--M:&amp;ved=0CAgQjRwwADgU&amp;url=http://thecentralcrux.blogspot.com/2010/09/papa-boehner-assumes-position-sorry-i.html&amp;ei=XhAuUdfmCMjI0wHD3IDACg&amp;psig=AFQjCNEoctrfwdLbYL1lTAaKnwDb942heg&amp;ust=136205974219567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&amp;esrc=s&amp;source=images&amp;cd=&amp;cad=rja&amp;uact=8&amp;ved=0ahUKEwj2weOHj7XRAhVF5CYKHbdOBnUQjRwIBw&amp;url=http://slideplayer.com/slide/9504209/&amp;bvm=bv.142059868,d.eWE&amp;psig=AFQjCNHpPgu_G1etFAyvldsHVad8-Jkn5A&amp;ust=1484052790347822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S5zOSRPbm0AsHeJzbkF;_ylu=X3oDMTA3cnMybzJvBHNsawNpbWc-?back=http://images.search.yahoo.com/search/images?p=great+migration&amp;n=30&amp;ei=utf-8&amp;fr=yfp-t-500&amp;tab=organic&amp;ri=23&amp;w=365&amp;h=372&amp;imgurl=2.bp.blogspot.com/-LIdYSLUL2sE/TfPL2ILSETI/AAAAAAAAAdg/iYhawY0JBgg/s1600/GreatMigration.jpg&amp;rurl=http://honeicurls.blogspot.com/2011/06/heading-on-down-to-nashvilleeeeee-yall.html&amp;size=35.1+KB&amp;name=the+great+migration+from+the+south+to+the+north+it&amp;p=great+migration&amp;oid=aa5792cac4f41d77d458c7546edde6f3&amp;fr2=&amp;fr=yfp-t-500&amp;tt=the+great+migration+from+the+south+to+the+north+it&amp;b=0&amp;ni=72&amp;no=23&amp;tab=organic&amp;ts=&amp;sigr=12i67i08p&amp;sigb=13bpj5f4l&amp;sigi=12r72fm79&amp;.crumb=wjk8ISc0WMF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gyazajrXRAhWC5iYKHdRjA3EQjRwIBw&amp;url=https://www.pinterest.com/pellesemail/music/&amp;bvm=bv.142059868,d.eWE&amp;psig=AFQjCNHpPgu_G1etFAyvldsHVad8-Jkn5A&amp;ust=1484052790347822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ideplayer.com/slide/6311136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google.com/url?sa=i&amp;rct=j&amp;q=jazz+age&amp;source=images&amp;cd=&amp;cad=rja&amp;docid=iRxL1zty95gPIM&amp;tbnid=N7tVGGaD4_vm2M:&amp;ved=0CAUQjRw&amp;url=http://namiradogroove.com.br/blog/wp-content/uploads/2010/10/&amp;ei=iPktUcDDOufK0AGhg4GABQ&amp;bvm=bv.42965579,d.dmQ&amp;psig=AFQjCNFlyQu6eHt79e-RWjZa2ZL8hfg54A&amp;ust=1362053692770217" TargetMode="External"/><Relationship Id="rId7" Type="http://schemas.openxmlformats.org/officeDocument/2006/relationships/hyperlink" Target="http://www.google.com/url?sa=i&amp;rct=j&amp;q=jazz+age+1920s&amp;source=images&amp;cd=&amp;cad=rja&amp;docid=Qj2PITZ-FGbuBM&amp;tbnid=tcK8bIBd7iRm1M:&amp;ved=0CAUQjRw&amp;url=http://www.troyhigh.com/apps/classes/show_class.jsp?classREC_ID=234967&amp;ei=-_ktUca4PLG40QHL74CQAw&amp;bvm=bv.42965579,d.dmQ&amp;psig=AFQjCNG_zCT_bojgkseCRwC3_jNno2cWRA&amp;ust=136205400756633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/url?sa=i&amp;rct=j&amp;q=old+people&amp;source=images&amp;cd=&amp;cad=rja&amp;docid=S0Y1zfpcHDmZ7M&amp;tbnid=n66nbep6SGub0M:&amp;ved=0CAUQjRw&amp;url=http://xaxor.com/photography/20745-beautiful-old-people-photography-part-3.html&amp;ei=vfktUaGOOOPn0QGetIHoDA&amp;bvm=bv.42965579,d.dmQ&amp;psig=AFQjCNE2aqgPrbiT9fxcajZMpkk0n-hyig&amp;ust=1362053914926465" TargetMode="External"/><Relationship Id="rId10" Type="http://schemas.openxmlformats.org/officeDocument/2006/relationships/image" Target="../media/image23.gif"/><Relationship Id="rId4" Type="http://schemas.openxmlformats.org/officeDocument/2006/relationships/image" Target="../media/image20.jpeg"/><Relationship Id="rId9" Type="http://schemas.openxmlformats.org/officeDocument/2006/relationships/hyperlink" Target="http://www.google.com/url?sa=i&amp;rct=j&amp;q=&amp;esrc=s&amp;source=images&amp;cd=&amp;cad=rja&amp;uact=8&amp;ved=0ahUKEwiU6--7jLXRAhVKOCYKHVk-DpMQjRwIBw&amp;url=http://www.pbs.org/wgbh/cultureshock/beyond/jazz.html&amp;psig=AFQjCNGM_o1yZNBSrcys-N_mwzkBs51hrA&amp;ust=148405246463358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Glb-uj7XRAhWIbiYKHehoDPQQjRwIBw&amp;url=http://www.slideshare.net/linaizzie/gatsby-and-the-roaring-twenties-11788783&amp;bvm=bv.142059868,d.eWE&amp;psig=AFQjCNGi9_6AbaHHn7BxN_b-laof7ZspSg&amp;ust=1484053254894939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/url?sa=i&amp;source=images&amp;cd=&amp;cad=rja&amp;docid=QBb7MItDf39OGM&amp;tbnid=_dTOapd8vwkayM:&amp;ved=0CAgQjRwwAA&amp;url=http://anokatony.wordpress.com/2011/12/08/babbitt-by-sinclair-lewis-occupy-zenith/&amp;ei=hQ0uUcjbFOW40gH4zIFw&amp;psig=AFQjCNFH4BirQtEFfJ19nXNTbA0ti211Jg&amp;ust=1362059013412876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source=images&amp;cd=&amp;cad=rja&amp;uact=8&amp;ved=0ahUKEwjWk7fhj7XRAhXHSSYKHVLhAJ0QjRwIBw&amp;url=http://slideplayer.com/slide/5981742/&amp;bvm=bv.142059868,d.eWE&amp;psig=AFQjCNGi9_6AbaHHn7BxN_b-laof7ZspSg&amp;ust=14840532548949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source=images&amp;cd=&amp;cad=rja&amp;uact=8&amp;ved=0ahUKEwiyzMn1j7XRAhVDSiYKHVsXAOEQjRwIBw&amp;url=http://slideplayer.com/slide/7716063/&amp;bvm=bv.142059868,d.eWE&amp;psig=AFQjCNGi9_6AbaHHn7BxN_b-laof7ZspSg&amp;ust=148405325489493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0ahUKEwjC9vvOj7XRAhXCSSYKHcBiChgQjRwIBw&amp;url=http://slideplayer.com/slide/6452506/&amp;bvm=bv.142059868,d.eWE&amp;psig=AFQjCNGi9_6AbaHHn7BxN_b-laof7ZspSg&amp;ust=1484053254894939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images.search.yahoo.com/images/view;_ylt=A0PDoS76OiRPjRIAplaJzbkF;_ylu=X3oDMTA3cnMybzJvBHNsawNpbWc-?back=http://images.search.yahoo.com/search/images?p=harlem+renaissance&amp;sado=1&amp;n=30&amp;ei=utf-8&amp;fr=yfp-t-500&amp;fr2=sg-gac&amp;tab=organic&amp;ri=1&amp;w=500&amp;h=394&amp;imgurl=www.coffeypark.com/harlem/images/portrait.jpg&amp;rurl=http://www.coffeypark.com/harlem/&amp;size=119+KB&amp;name=Harlem+Renaissance&amp;p=harlem+renaissance&amp;oid=a34bf7faa4dbfbd8a8bcb9a3f654a04a&amp;fr2=sg-gac&amp;fr=yfp-t-500&amp;tt=Harlem+Renaissance&amp;b=0&amp;ni=72&amp;no=1&amp;tab=organic&amp;ts=&amp;sigr=111b0asfo&amp;sigb=13v074h5u&amp;sigi=11d3tlf0q&amp;.crumb=wjk8ISc0WM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4478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BankGothic Lt BT" pitchFamily="34" charset="0"/>
              </a:rPr>
              <a:t>THE JAZZ AGE</a:t>
            </a:r>
            <a:br>
              <a:rPr lang="en-US" sz="4400" dirty="0" smtClean="0">
                <a:latin typeface="BankGothic Lt BT" pitchFamily="34" charset="0"/>
              </a:rPr>
            </a:br>
            <a:r>
              <a:rPr lang="en-US" sz="4400" dirty="0" smtClean="0">
                <a:latin typeface="BankGothic Lt BT" pitchFamily="34" charset="0"/>
              </a:rPr>
              <a:t>22-3</a:t>
            </a:r>
            <a:endParaRPr lang="en-US" sz="4400" dirty="0">
              <a:latin typeface="BankGothic Lt BT" pitchFamily="34" charset="0"/>
            </a:endParaRPr>
          </a:p>
        </p:txBody>
      </p:sp>
      <p:pic>
        <p:nvPicPr>
          <p:cNvPr id="31746" name="Picture 2" descr="http://ts4.mm.bing.net/images/thumbnail.aspx?q=1521168230375&amp;id=c75111e6032a7b577ed0bac7644812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799" y="1577192"/>
            <a:ext cx="1897743" cy="1304268"/>
          </a:xfrm>
          <a:prstGeom prst="rect">
            <a:avLst/>
          </a:prstGeom>
          <a:noFill/>
        </p:spPr>
      </p:pic>
      <p:pic>
        <p:nvPicPr>
          <p:cNvPr id="31748" name="Picture 4" descr="http://ts2.mm.bing.net/images/thumbnail.aspx?q=1579322451429&amp;id=76a7702c9c7dd14129700ef56c84eb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0092" y="5012871"/>
            <a:ext cx="1696229" cy="16962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0" y="381000"/>
            <a:ext cx="1828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0" y="304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Artistic and cultural change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www.americaslibrary.gov/assets/jb/progress/jb_progress_fitzgrld_3_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3370" y="1419521"/>
            <a:ext cx="1696230" cy="2303103"/>
          </a:xfrm>
          <a:prstGeom prst="rect">
            <a:avLst/>
          </a:prstGeom>
          <a:noFill/>
        </p:spPr>
      </p:pic>
      <p:pic>
        <p:nvPicPr>
          <p:cNvPr id="4098" name="Picture 2" descr="Image result for jazz music 1920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72" y="3124200"/>
            <a:ext cx="1888671" cy="18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s3.mm.bing.net/images/thumbnail.aspx?q=1448309229022&amp;id=69c190c9bb2bd0d88ec7847d215a26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3841" y="4254816"/>
            <a:ext cx="1945759" cy="2280187"/>
          </a:xfrm>
          <a:prstGeom prst="rect">
            <a:avLst/>
          </a:prstGeom>
          <a:noFill/>
        </p:spPr>
      </p:pic>
      <p:pic>
        <p:nvPicPr>
          <p:cNvPr id="4100" name="Picture 4" descr="Image result for jazz music 1920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9179"/>
            <a:ext cx="3501058" cy="39312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harlem renaissance 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2439318" cy="20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harlem renaissance 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86" y="2870452"/>
            <a:ext cx="1997541" cy="16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harlem renaissance ar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2564053" cy="20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harlem renaissance ar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2725071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harlem renaissance ar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664612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 result for harlem renaissance art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4731189"/>
            <a:ext cx="4332514" cy="19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Image result for harlem renaissance ar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70452"/>
            <a:ext cx="2591718" cy="16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Langston Hughes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Langston Hughes </a:t>
            </a:r>
            <a:r>
              <a:rPr lang="en-US" sz="2000" dirty="0" smtClean="0"/>
              <a:t>was a </a:t>
            </a:r>
            <a:r>
              <a:rPr lang="en-US" sz="2000" b="1" u="sng" dirty="0" smtClean="0">
                <a:solidFill>
                  <a:srgbClr val="FF0000"/>
                </a:solidFill>
              </a:rPr>
              <a:t>poet</a:t>
            </a:r>
            <a:r>
              <a:rPr lang="en-US" sz="2000" dirty="0" smtClean="0"/>
              <a:t> who won praise not only for the beauty of his poems but also for his moving </a:t>
            </a:r>
            <a:r>
              <a:rPr lang="en-US" sz="2000" dirty="0" smtClean="0">
                <a:solidFill>
                  <a:srgbClr val="FF0000"/>
                </a:solidFill>
              </a:rPr>
              <a:t>expressions of racial pride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He wanted his poems to sound like jazz music.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098" name="Picture 2" descr="http://ts2.mm.bing.net/images/thumbnail.aspx?q=1451531573593&amp;id=3b01ae1ae468eefcdea4c36a1cc33ca8">
            <a:hlinkClick r:id="rId3" tooltip="Langston Hughes, American poet, novelist, Biograph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4800"/>
            <a:ext cx="914400" cy="988696"/>
          </a:xfrm>
          <a:prstGeom prst="rect">
            <a:avLst/>
          </a:prstGeom>
          <a:noFill/>
        </p:spPr>
      </p:pic>
      <p:pic>
        <p:nvPicPr>
          <p:cNvPr id="4100" name="Picture 4" descr="http://ts1.mm.bing.net/images/thumbnail.aspx?q=1521671220440&amp;id=9fa3b89e2b389784fa6f43ca73a732e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77" y="4495800"/>
            <a:ext cx="2234439" cy="1516876"/>
          </a:xfrm>
          <a:prstGeom prst="rect">
            <a:avLst/>
          </a:prstGeom>
          <a:noFill/>
        </p:spPr>
      </p:pic>
      <p:pic>
        <p:nvPicPr>
          <p:cNvPr id="4" name="Picture 2" descr="http://lewisalexander.wikispaces.com/file/view/harlem-renaissance.jpg/220413434/harlem-renaissan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3949" y="2438400"/>
            <a:ext cx="2222501" cy="1600201"/>
          </a:xfrm>
          <a:prstGeom prst="rect">
            <a:avLst/>
          </a:prstGeom>
          <a:noFill/>
        </p:spPr>
      </p:pic>
      <p:pic>
        <p:nvPicPr>
          <p:cNvPr id="3074" name="Picture 2" descr="Image result for jazz music 1920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49286"/>
            <a:ext cx="2615727" cy="411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hennessyhistory.wikispaces.com/file/view/1.gif/75991035/485x563/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4686300" cy="5448300"/>
          </a:xfrm>
          <a:prstGeom prst="rect">
            <a:avLst/>
          </a:prstGeom>
          <a:noFill/>
        </p:spPr>
      </p:pic>
      <p:pic>
        <p:nvPicPr>
          <p:cNvPr id="10242" name="Picture 2" descr="Image result for 1920s literat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8361"/>
            <a:ext cx="3276600" cy="244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WELDON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Johnson was another Harlem Renaissance figure who combined </a:t>
            </a:r>
            <a:r>
              <a:rPr lang="en-US" sz="2000" b="1" u="sng" dirty="0" smtClean="0">
                <a:solidFill>
                  <a:srgbClr val="7030A0"/>
                </a:solidFill>
              </a:rPr>
              <a:t>poetry and politics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pPr lvl="1"/>
            <a:r>
              <a:rPr lang="en-US" sz="1800" dirty="0" smtClean="0"/>
              <a:t>He wrote editorials for the </a:t>
            </a:r>
            <a:r>
              <a:rPr lang="en-US" sz="1800" b="1" i="1" dirty="0" smtClean="0">
                <a:solidFill>
                  <a:srgbClr val="7030A0"/>
                </a:solidFill>
              </a:rPr>
              <a:t>New York Age</a:t>
            </a:r>
            <a:r>
              <a:rPr lang="en-US" sz="1800" dirty="0" smtClean="0"/>
              <a:t>, one of the most important black-owned newspapers in the country.</a:t>
            </a:r>
          </a:p>
          <a:p>
            <a:pPr lvl="1"/>
            <a:r>
              <a:rPr lang="en-US" sz="1800" dirty="0" smtClean="0"/>
              <a:t>He also worked as an organizer for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en-US" sz="1800" b="1" dirty="0" smtClean="0">
                <a:solidFill>
                  <a:srgbClr val="7030A0"/>
                </a:solidFill>
              </a:rPr>
              <a:t>NAACP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pic>
        <p:nvPicPr>
          <p:cNvPr id="2050" name="Picture 2" descr="http://ts1.mm.bing.net/images/thumbnail.aspx?q=1505260410548&amp;id=8f535beec7ede7c31fd323bbf6effab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2133600" cy="2857501"/>
          </a:xfrm>
          <a:prstGeom prst="rect">
            <a:avLst/>
          </a:prstGeom>
          <a:noFill/>
        </p:spPr>
      </p:pic>
      <p:pic>
        <p:nvPicPr>
          <p:cNvPr id="2052" name="Picture 4" descr="http://ts2.mm.bing.net/images/thumbnail.aspx?q=1519741641729&amp;id=fb43af18000bcb2bdc55c1bce259d08a">
            <a:hlinkClick r:id="rId4" tooltip="Miami Dade NAACP Branch - (305) 685-869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733800"/>
            <a:ext cx="15621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ZORA NEALE HURSTON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7772400" cy="4572000"/>
          </a:xfrm>
        </p:spPr>
        <p:txBody>
          <a:bodyPr/>
          <a:lstStyle/>
          <a:p>
            <a:r>
              <a:rPr lang="en-US" dirty="0" smtClean="0"/>
              <a:t>Hurston recorded folk songs and folk tales to both preserve and analyze them.</a:t>
            </a:r>
          </a:p>
          <a:p>
            <a:r>
              <a:rPr lang="en-US" dirty="0" smtClean="0"/>
              <a:t>She was an accomplished writer and is most remembered today for her novel </a:t>
            </a:r>
            <a:r>
              <a:rPr lang="en-US" i="1" dirty="0" smtClean="0"/>
              <a:t>Their Eyes Were Watching God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4818" name="Picture 2" descr="http://t1.gstatic.com/images?q=tbn:ANd9GcRTzQVU40MHAAnpGB7qcVQcXlmSXtXnv09NjmP-03pWggZmEg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05200"/>
            <a:ext cx="1809750" cy="2524126"/>
          </a:xfrm>
          <a:prstGeom prst="rect">
            <a:avLst/>
          </a:prstGeom>
          <a:noFill/>
        </p:spPr>
      </p:pic>
      <p:pic>
        <p:nvPicPr>
          <p:cNvPr id="34820" name="Picture 4" descr="http://t0.gstatic.com/images?q=tbn:ANd9GcT8-dVFZxAeDWpN89VewJPJftA0k5989-8zBCEcEj_-LkZ21RX1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81400"/>
            <a:ext cx="1733550" cy="2628900"/>
          </a:xfrm>
          <a:prstGeom prst="rect">
            <a:avLst/>
          </a:prstGeom>
          <a:noFill/>
        </p:spPr>
      </p:pic>
      <p:pic>
        <p:nvPicPr>
          <p:cNvPr id="34822" name="Picture 6" descr="http://t2.gstatic.com/images?q=tbn:ANd9GcRSqRsuzY7lm5kghXYf7PP2n-KnLEmQqYyWV1pfy9QwkZ7o53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2514600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 AND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While Americans benefited from the general prosperity of the 1920s, it was easy to overlook a number of disturbing economic trends.</a:t>
            </a:r>
          </a:p>
          <a:p>
            <a:pPr lvl="1"/>
            <a:r>
              <a:rPr lang="en-US" u="sng" dirty="0" smtClean="0"/>
              <a:t>Signs of trouble</a:t>
            </a:r>
            <a:r>
              <a:rPr lang="en-US" dirty="0" smtClean="0"/>
              <a:t>:</a:t>
            </a:r>
          </a:p>
          <a:p>
            <a:pPr lvl="2"/>
            <a:r>
              <a:rPr lang="en-US" b="1" u="sng" dirty="0" smtClean="0"/>
              <a:t>Stock market</a:t>
            </a:r>
            <a:r>
              <a:rPr lang="en-US" dirty="0" smtClean="0"/>
              <a:t>-the stock market was overvalued.</a:t>
            </a:r>
          </a:p>
          <a:p>
            <a:pPr lvl="2"/>
            <a:r>
              <a:rPr lang="en-US" b="1" u="sng" dirty="0" smtClean="0"/>
              <a:t>Farmers</a:t>
            </a:r>
            <a:r>
              <a:rPr lang="en-US" dirty="0" smtClean="0"/>
              <a:t>-agricultural depression (overproduction) {Small farms suffer}</a:t>
            </a:r>
          </a:p>
          <a:p>
            <a:pPr lvl="3"/>
            <a:r>
              <a:rPr lang="en-US" dirty="0" smtClean="0"/>
              <a:t>Too much competition</a:t>
            </a:r>
          </a:p>
          <a:p>
            <a:pPr lvl="2"/>
            <a:r>
              <a:rPr lang="en-US" b="1" u="sng" dirty="0" smtClean="0"/>
              <a:t>Workers</a:t>
            </a:r>
            <a:r>
              <a:rPr lang="en-US" dirty="0" smtClean="0"/>
              <a:t>- unemployment continues to climb.</a:t>
            </a:r>
          </a:p>
        </p:txBody>
      </p:sp>
      <p:sp>
        <p:nvSpPr>
          <p:cNvPr id="35842" name="AutoShape 2" descr="data:image/jpeg;base64,/9j/4AAQSkZJRgABAQAAAQABAAD/2wCEAAkGBhQSEBQUEhQVFRQVGBUUGBgYFhgVGBcZGBUXGxgYHBYeHCYgFxwjGhgYIC8hIycpLC0sFx4xNTAqNSYrLCkBCQoKBQUFDQUFDSkYEhgpKSkpKSkpKSkpKSkpKSkpKSkpKSkpKSkpKSkpKSkpKSkpKSkpKSkpKSkpKSkpKSkpKf/AABEIALUBFgMBIgACEQEDEQH/xAAbAAEAAgMBAQAAAAAAAAAAAAAABQYBBAcDAv/EAEoQAAIBAwMCAwMIBAsHAwUAAAECAwAEEQUSIRMxBiJBBxRRIzJUYXGRk9IVF4GUFiQlQlJTcnOhscEzQ0RikrLRNbPwNHSCtML/xAAUAQEAAAAAAAAAAAAAAAAAAAAA/8QAFBEBAAAAAAAAAAAAAAAAAAAAAP/aAAwDAQACEQMRAD8A7jSlKBSma17y9SJGeR1RFGWZiFVR8Sx4AoNilQP8PNP+n2f7zF+asjx1p5/46z/eYfzUE7SoP+HOn/TrP95h/NWD470/6dZ/vMX5qCdpUD/D3T/p9n+8xfmr4HtB07dt9+tc/wB8mPvzj/GgsNKgh460/wCnWn7xF+an8O9P+nWn7xF+aggva7r89paQyW8phZriKJmCo52Mr7uGVsds5AzxXt4duma8CR6hLcIsTs8U0Cq3LAK6yLEh4PBU54P2VoeP7yz1C2SOLUbFCk0U2554yDs3ccPkZzVjfxlZMCI72zMmDtzcREZxxnDZ25xmgkYdahZZij7ugzJJtBJVkUMy49Tgjt8ajdD8dW11IiR9RWljM0XUjZBKgOGZCeDgkZHfnPbmqp4bs4LOWbGo2jrdRAz7p4w3vPm3SqBgFG3nIPPA715eD9JtbCaJm1G1nVIOj8pcLmFskkwAuQqPwGU4I2jBxxQW209oNnLOkCSEyvLNCF2Nw8ABkzxwORgng+nY1q+1TV57XS5p7aTpyxmMhtqvwZFUjDAj1+FVWz8P2MV1Fcrf2XXE8c0hMsY3BYXjmC+fguXD/aBmpvx7q1lf2EtqmoWKNJsG57iMhdrq3YNnPlx+2g028T3Ftf6fCLtb0XXllTbFvj8qnrK0QXCck4YdgefhYrP2g28kyx7ZlDzSWyyMmI2mj+dGGzkE4OMgA4PNeWi69pkSIFutPEgVQxjlgXcwUAn52SCfjVYsdGtIbwXI1K0k/jFxOYnmXpqJznfGvUISZRkbsEMD2Hegult41gZLpz1ES1ma2csnzpAVGEVSWfJZQABk7hxXnd+NUitnne3ulCyrBsaILIzOyqjKrOAVJdRnP7OKrTWloYLyP9JWivPee/ROJIj03DRNGGUvh8GLntkGvTVriG5s2huNTsnkMkUhOY1iAidX6Yj6m7aSnJLE+Y9hgUFobxfClvNPMssKwNscSRlWz5du0DO8NuXBUkHNb2kaoJ494jlj5K7ZF2Nx6gZIIPoQSDVJXUrQW7we/aSFeXeYwI+k0TAbkZDLkszebfn0HFbnhfV9MskkRL6zVXkMgRZ0EceVVdqKXJA8uT6ZY4AHFBeKVXf1hafnHvtuT34kVv8AKvtfHun/AE22H9qZFP3Eg0E/SoA+PtPH/HWn7J4z/k1eZ9o2nfTbb8VTQWOlVxfaLpxP/wBbbfiqK9D4+0/OPfrT94i/z3UE/SoE+PdP+n2f7zF+apyOQMAQQQQCCOQQexB9aD6pSmaBSlKDQ128MVtLIHjjKKW3y56a49WwckfUO9Uo+1AwaNFe3CxmWVmSJUyEc722MeWMY2DcQSSO3fir9d2iSoUlRXRuCrAMp+0Hg14ppEAi6IijEXPyYRdnJyfJjHfnt3oKm3jqT9KC1EcZi6kcO4El2L2rTiQYONg27fr5OeMU8Z6objTb6MwTxbV2bpEUK+ZQuUIY7s9xwO4q3HTYjKJenH1QNok2rvCn+aHxnH1ZqI8dj+ISf27f/wDZioJhLCMHOxAew8o7Z7ZxXzJpUTfOijP2op/0raFZoNRNJhHaKMfYij/SsrpcQORFGD8Qi5+/FbVKDyFsv9FfuFfQhGc4Gfsr7pQfHTHwH3U6Y+Ar7pQePuaf0F/6RXxPpsTqVeONlPcMisPuIrZpQaEeg24AAghAHwiQf4Yr6/QkH9TF+Gn/AIrdpQaa6RCO0UQ+yNR/pXv7qn9Ff+kV60oNKSGJn6ZRS2N+CmRjOM5xjv8Atr0j06Ne0aD7EUf6VsYrNB4+5p/QX/pFfQgUfzR9wr0pQfHSHwH3U6Q+A+6vulB8iMfAVhkHqK+6ifEl4UhIUSl5WWBTEu5kaU7RJzwAmdxJ48tBqeG/E0d28oVNuxnCE4IljSRojIOOB1EcY54Cn1wJ7pD4D7qqbRx2UmnrAR0VLae2MNgsgMW4+h6kYHPrL9dW5TQfPSHwH3VhoFPcA/sFelKCB8YWiiwvGCKW93nxwB/um9e9a2iahOkVlElu8kZgg3z9SJVT5MDmMtvY8Z4GOe9SfiofxG6/uJ+3901eXg9s6dZk9zbW5P4KUELpPix31C9ieaCSC2jDt01ZZI33HchG9jJtQDcwAwx244NQp9qEktitxCsUbPPcwgyhiIxDDJKiuu5flHCKMAgDf69q6NFZxqSyoilu5CgE/aR3r4l0yFkKNFGyMdxUopUsW3FipGCd3OfjzQavhjU2ubO3nddjyxRyMvPBZQcDPOOfWlSagelKCN8S3ghtJpDL0QiljJs6mzHrsPzj6AfEiqFJ45lTRIbprqFZ5XYIWjUiU9QiNWG5VjwNvUYZC4bHPfp7AHvXwYVPcLj7BQUvVfGU0eoxWwRNjNaLjBLSLOJ+pKhzwsfSGeD3OccV7eKLyaSyuVltzCqyQCNuqjmQe8R+bC/M9Dzzz9VW4xLkHAyMgH1Ge/P14H3VAe0Efybcf2V/9xaCxCs1gVmgUpSgUpSgUpSgUpSgUpSgUpSgUpSgUpWGbFBmtS91SKEAyyIm47V3MAWPoqjuzH0AyTUFLfz3p2W++CAPIklww2SHZtx0EYHILbgXYYwpwOQa3LqztbWN7ibGI2efqSlpWjZgA2xnLFM4ChUx6ADmg8tN8c28xk/2kSxxrOWmQwqYmLDqDfg7QVIOQPT0OarjvPqt8klu729pbK6rKY2WSV5RhnhDYAxHlQ7A43sQpyCGt28ksBv78vHHAwmhswFw21vk1mBB6kshKgDshYAeYE1avCFtttI2KdOSbNxKuHGJZfNJw/mGGOMHsABQQOvezyNbV/cibeRQr+UFxM0T9RC4Jy0u9RiTO/nkkcVLeF/GUd0qBlMMzxrKInIJZHUMHjbtKnOCRyp4YA1YWqqWNjHcG6tZ1BNtNmIqNjxRyoskTRsoBjK5ZAV/q+fWgtYNZqJ0G0uYt6XEqzKuOlJt2ysvORKB5Sw48y4z6gVLUEf4gH8UuP7qX/22qA8LXtyLTTljgV4WtbbqStMEZPklGBHtJfgZ7jvVruR5G+w/5VX/AGctnSLEk5/i8X/aKCNtvEUh1ea2FyjRpA0jIYtojfK7QJAfPhDl8kfOXGM+WEsPGVxPp8ssdwJES9jhaaKILIlrvQSydLDhSAWI4JCkEjPFdPwPqrCRqB5QAPq4oIHwDfXE2nQSXYInZWLZXYSN7BGK4G0lApx9dZqfFKCP8QX6w20sryiFUUsZCu7Z9e3+cfgPU4qgt42uf0Ta3HWQGWZ0knCKenGBKU3LgoshKoregJIHfNdOZQRg8j66wAKDnF/4uvg1j5TG08Vo5jEeRJJLKouEOcsnTiO7ggjdzkDiU8W3k76deieBYlUARsJhKZF6g8xUKOnxtOMnv9VXPIqse07/ANIvP7o/5igtArNYFZoFKUoFKUoFKUoFKUoFKUoFK8Jkcsu1toDZYbc7l2kbc58vJBzz2xXvQKUqA8b380Vm5tpIY7hiiRGV1RSzOoKgtwXK7toPrjigniaq8rjUjJGrA2I3wS8SI80isuVSQEDpDlWIzuO5e3NaGkXd1eK1rdeRo9vvMsMnSIZmDpCoG4gGPBchgQrrg5JAmvFviAWVq03TaQAqu1CFxuPLFjwgAycnjOORnICJ8WeIFVhp8MotZ5I1KSHaERd4UKo3BslQy5T5vBOMcafhKxnvlhnvX6sMJLQAqE67g+W5dRgEDtHwM/P9QaifCWgLdsU3Sy2iFXZ7jmR2Zd3uwUEqq+cPIYwA+UU5O81ddZ8RiNvd7ZOvdFQREpwsY9HlftEn+J7KD6B8a7Z+93NvCChigkFxOu8FwyLm3Up3wznfz/VY9azHE1reEBXaC7ZpGcuNsMwVFC7TziXGRg/OGMc1v6Joog6khwZp2WSZhnDOEVfLkkqg2+VSeM1661pCXMLRSKGVsEZyMMpBVgQQQQwByCDQb9V25PS1WNvIFuYGiJJwxeBupGAM+bySTZwPQc1seFdWeaHE+wXMTGKdEJKrIOcjPYMpVx8N2MnFa/ja1JgSZWCNayxXW5jgBEOJgTg4BhaQf4UFipWFYHsc1mg+JBkY+PH31RfBct2NK033ZIHXop1DLI8bAcfNCo2eM98dhV8aqx7MT/I9l/cpQRqeIpDrj2qTs6LCzvC0S7FkwpjVJFTOceZizEecAc9oLTvFeovaXTAyO8a2bFhCu6J3fF3CqBPOY0BIBDEZ7njPVeKZFBAeBr+aa1Lzkk9WYRsydNnhEjCJym1cErg/NGRg45pVgBpQeV5Jtjds42qxz3xgE5x61ye48Y3503TZUc9WQTSTN0gqydJjth4Q7ZGxhVAAYjuK66TTdQc91bWr9dYjjQSdBmttqiMmMwuk3vLu+3h0dY8eYY44O41teOJrhtL1EXMcSII26ZjkZ2YbuCylF2cbeAT61d9wqs+0nnS7j4ERg/WDNGCP29qCzis1gVmgUpSgUpSgUpSgUpSgUpSgUpSgGufeObN7q4jhZY2SOSKSMw3aQ3cTEYLmORSjLyTjv5eOauusaiLe3mmYFhFG8hC9yEUtgfWcVy+Rra6u5bu3+RuZNsUMzMk0Mk/khLx4DN8nvZFYYRipP83NBe/Blsi2ivHI8kcpMsZYEFYjgRIASThY1UZJ57+uKpuvXbvIZoLlpuoelDAzbCGkkkRR0wDHPbuUkZuqocJGxB4AqzeNtRCWxtopujK6qodFDmGMsFDmNWDqjH5PegO0sO2MiG0W7RRJqU8UMZLdCBYvlBLIz7GmU7VaVpZDtViM7FznDEkN1I1hjNhDM8Qt4uvdXShSV3Eswy2dksnnkzg7VHblSPLSLu5luUmsjCLKXYZFaLE+7ALySnKsJGjwVbzZDJ5QDuqL1nUpImS2sngnvI2eW7h5iNzLJGN5CsuJlCM5MYcEbU/o4q+eGNJW3to0EMMDEK0iQrtTqFRvx8eeMkngCglhSlKCsarMtldrcswSCcJby4QcS7sQSs4GVXBaMliRzHwOTVhuYBIjK3ZlKngHggg8EEHv6givjUbMSxPGxIDqVyO4yMAj4EHkH4gVFeFb1jE0ErtJPalYZXZCnUOxWWQcnIZCDnPfPag8/AeoPLZhZm3TwPJbSnGMvC5Xdj03Lsf/APMVYqjdI0KO3ed4w264kM0hJzlyAOPgMKOKkqDDVQfBpuxpFh7l7sw6bb+uZRxu4CbAf+Yc/AVfXFVn2Y/+j2X9yn+tBrapq866r0V3tEbGaRUVR5pllG3DlcBioIAJx9VVrR9S1BdNlMpnZlnti0uyQSCBxF7wEWRd+5PlCSAQN528DA6rmsbhQV/wBeXEthE90G6pL8sux2QOwjZlwMMUCnsKVYQaUHzL2PpXJ38Xaimm2EgLs7tcNM7QkvIYndoYCoUdPrBdgbHw/b1omm6goGsarfLqkKJ1BE5tdqBN0fTbq+9l3CkB0xFjzDGRjOTWz4rjuv0fe+9NbsmFMXSWRWAEoPn3MQTjb2x61ds1XfaEP5Nuf7K/960FiFZrArNApSlApSlApSlApSlApSlApSlBhhxVV1WxJu447eK3VlglkErRqTHIuUtsKCGCgyTntjuBgmrU3aqW+trBLeXUluwleVLO3UNmS66a5UIM4UGR5ORgAKS3agrR05pJRYTwMLqSYzCZpBc9G32jrSQzt8pHucMqhgu15sj5te/ivxBBDJGVeExWymOGISywhWBaKWQSiJl6kYXpouexlPJwKl7SxNudszs2o6kXDyRYPRVEJyhbhYoVYAHGWYj1PEx4P1W0eL3a2DqsCqFWSN03x9llUsPlEfBO71OTQePhrQUeQX0kCxXMikMEkEkTZ/3y7fKzOuPN3wcfbaQKAVmgUpSgwRVZ8Roba4S+UysqqlvLEnmUxvKNspU9jGzE+UZIJ9BVnrzuIA6sjDKsCpHxBGCPuoPtTWaqPg69MEsmnS/Ot1V7c7ixktidqEk93Uja2OPm4q3UHy1UTwYl2dI033R7dR0V6nWSRyRxjZtdcfzs5z3FXxqq/swb+R7H+5X/AFoPi9e5GrrsEpgFlKQPMIDP1l2Bj83ftB784zVX0++1OWwnWQTs6PaSFxG8ErK7I95Ai8E9PzKCnzhkDJ79TJpmgrfs+tp0slFyXMheQgyZ6vT3kRdTJJ39MLnPPbPOaVZAaUGGrlj3GrvpCCBJWna4l6hkYxziETEoqBwPnKQM8YUducjqhNY3UHPtZsL86xFInV6G+2KlWxCkIWUXaSDdgsxMZBKknAwRit3xZa3Cade9edJQwUx7YekUHUHDHewfuvOB2Pxq67qrXtIfGlXZ+EefuZaCyis18rX1QKUpQKUpQKUpQKUpQKUpQKUrW1C/jhjaSVlSNAWZmOAAPU0Gvruspa28kz9kUkD1dv5qD1LM2FAA7mqx4F8NGGJLi6ASUKxjRm3e7LKxd8uQN0rs2XfA9FHAOYvUrY3/AEri7aSGOaSOGyhUedN7ZNxIMjErRK+ME9NGyMtUh428RWrBFkfdHDchZVIIhaSOMShHfaQxBK4TjMm1SRg0Grfz7GL3u+GTUTJbrJkKtnbqrGOMuQU6jsQSD3Zz6JVr8KeHhaQdPybixZumrRx57ArEWYReUDIXjdk+tQuj+FLgajJdSXDG3mHU6Jfd5yBtRkwY9sY+ayHJwuexLXQCgzSlKBSlKBSlKDVbTYzKsxReqqsivjzBWILLn4EgGtoClKDBqgeBbKeTSNONvciALGN4MKzb/NyMswK9mHHxHwq/tVT9lR/kez/uz/3vQfWr2czavZSIsvRjjueoQ2I9zKBGGXPJ+d6E9qryaJqb296twNzvdwzKqTDEsCmLqQpnbsTau0BsZ5B+LdK3VjqjGc8CggPAGnzwWEcd0T1AZDhm3siGRjGhfJ3FUKjufh6UqwK4IyKUGJBwfWuSzeG706VZRe5zvcpI7s/vKq1uvvBYEZlw8hTAB5289u1dcJrWGpRbA/UTYSAG3rtJJwAGzgnPGB60FK1fw5ePq8dwhYxb7Yq28KsMSLL7zEU3At1SyYwrZPcjaK2PGWnSx6bqDS3Dzh4mKo6RKsYBJwCqgt3A82fmiri94oZUZlDNnapIBbHfA7nHrioH2ic6Vdj4xMo+0kAf4mgsYrNfINC9B9UrTvNZhhGZZY4xkLl5FQZOcDzEcnB4+o1siQUH3Ssbq+WmA7kD7Tig+6VHXfiO2iOJbiBD8HljX4/Fh8DUbP7RdOQgG9tskE+WVG+aCTkqSBwOAcE9hk0FjpVQm9qdiII5o3Msblh5AoZNucl0dlZBxxkc5B7c1Hr7ctLzhpnQ+uYnYD9qBgf2ZoL/AErntz7brFYzKBI0e5UUjYHkzncyRFw5C+XOQvzuM4NeD+1xLh3isgiFV3dW6EkanOcdOFFLykgcLlS3pntQX3VdVjtonlmcJGgyzH/AYHJJPAA5JOAKqcNo96Td36NHaxfKQWzA5wuT7xOgB3PxlY+Qo7gmoyZOmIry8NxfMu6VOoi2Npa4bbvaOTDI3PlLB3I5A5GZWx0m9vZo5r3ZbRQvIY7eJjIXJUqszTZAyuSyDZ65IB7Br6xq8zmF4yyy3S9OzgeIAxH/AHt3LnJykZBA4wG2nJY4tOl+HYYbUWwUPEAVYP5uoW5dnz85mYliT6mtnTNNEMSRhnfYMb5HMkjZOSWc9+f/AJxW5Qa2n6dHBEkUKhI0AVVGcAD0rZpSgUpSgUpSgUpSgUpSgwaoPgnTZZtLsjDdSW4jMu4Kkb9TE7DB3g4A2ntj531Cr8aqfstP8k2x/pCVh9jTSMP8DQNa0KWTV7C4RcxQx3SytuAx1EAjG3OTznsOKq9n4IumttQQWy2pnmgkSLrq8bxxMCU4ztZ1XzMxO4t2AFdPe6UMqFgGbO1SQCQO5A7nH1V5JqsRV2EkZVM72DqQmBk7jnC4+ugifA+jSW1qUkAQtLPKsYIYQpJIzJECOPKpHbjvilTlrdLIoeNldGAKspDKwPqGHBFKD0YVzCf2bXJ060hHRaSBrvdGXYQstwsyq3zD506gIyv9LkZrqFKDn2p+z+d5bV1lVulHZxPI+d6m2l6hkTynJkywIJX0781IeMdNMWnXpMssnUw4EjBhHmRfKmFBC/USe1XGq57Qx/Jlz/ZX/vWgk9dspJraaOJ+nI8boj5I2MwIDZBBGDzxVFk8E6lsCM9jOHCRymb3yQ7A6tkI8zI7DGeQue1dJFZoOcDw5dIbh5FkyJE2+72un77jBIDjeCVKjA85yAeCea1dB8Cy9Rhs1C0idi7OL6KIk/8A29ugQFsYOMd8966jSg5TqHsuvXgA60Mk/UGZZJbzPSw2eDKys58vZVHB75rOnexBUknaWSKbejpD1Imk6ZLcMy7wpIXjyhe+Riuq0oOf2XsgtkWAMIz0izOBawbZSWJ83UV2Ubdq4DemeDUrF7PIBF0medl3K2dyRsAqkbA0SIQnOSPUgfXVrpQV+38A2CTGYWsRlIALMu88KFz5sgEgckDJ5z3qQ/g9bYx7vBj4dJMfdipClBoQaBbIwZLeFWHZliRSPsIGRXrf6XFOhSaNJUbGVdQ4OM44I9Mn762qUEIPCFv1C5V2BdJRG8jvEki5w6RMSqHn0wOBxxU0FrNKBSlKBSlKBSlKBSlKBSlKBSlKDDVRPBeke8aVZbZ7iAIJDiF1Td8q3Dgqc4x247mr21VH2UE/oi1z3AlDfaJ5AT94oNjVNBlk1O1uVCiOGK5jc7sPmULtwu3kDb6n+dVUsvZdcLa3UTPErSR2kSFd22T3WQuJJBt4MnAIw2OT5ux6lSgr3gnQJLSCRZSu6Wee42ISUiEr7hGpIGQPjtHJPFKsNKBSlKBVb9orgaXdE9ggJ+wOpNWSviSIMCCAQe4IyD+ygrw9o+m/Tbf8QV9p7Q9NIyL61/bMg/wJrT8favFbWuOultLJtEblWPzHQvwiMQNpx2x5hU7BY28qrIqQurgMrhEYMpGQQccjFBofw+076da/jx/mo3j7Th/x9p+8Rfmr68QRCKOPoxwZMsKneEUCMyL1SMkciPcR/ka3xo0H9TF+Gn/igjh4/wBO+n2n7xH+an6wNO+n2n48f5q+dd0vb0Pd7eE7p4llJiQ7YckyHt8BjP11KfoWD+oi/DT/AMUEb/D7Tvp1p+PH+asfrA076dafjx/mrOqWZWa2WKGExl3MxKJlUETbSO2CZNgyAakTosGP9jF+Gn/ig0f4c6f9OtP3mH89fUfjawY4F7aE/AXER/8A6qP1foQz2yLHarGXYTbliUohik6RwSCN0oRRxznFTUmgWzDDW8JHwMSH/Sg1n8Z2I73lqOcc3EQ5+Hzq+G8daeO99afvEX5q1rrREW7gSOztzA6TGV+gnlK7OkufTJLeh7elSqaBbL823hH2RIP9KDQ/WBp30+0/Hj/NQeP9O+nWn48f5qTaYPfIlW3h93MUpdukmRIHiEYz8CrSen82pRdLhXtFGPsRR/pQRo8eaf8ATrT94iH+bUPjvT/p1p+8RfmrzkUG/EBigMHQMnKoX6vVAAC5zt2ZOdvw5qTbRYP6mL8NP/FBHnx9p3060/eIvzVr/rK03cV99t8j/nGPv7H9le+nWqvPcK1tCsUZjWJxGvygMYLn4cP5ePrqaFuoAAVcDsMD/Kggf1j6b9Nt/wAQVj9Y+m/Tbf8AEFbtrO5vJo3WMRCOFovm72JMomJGc7Qeng4A8x5NSZjX4D7hQV/9Y+m/Tbf8QV6R+0LTiMi+tfxkH+BNePhrWo7qe7Cy28saSII+myOQnSXcWxk/7QuBn4cVMXNtDGrO6RhVBZmKLwFBJJ49AKCP/h7p/wBOtfx4/wA1eTe0fTR/x1t+KprT8I6zBdSXC5VzvMkatbNCVhKoFHnRd+HDEkZxvXNWV7SNQTtRQOSdqgDHOSfSghv1j6b9Nt/xBWP1j6b9Nt/xBXr4e1TrPcBmhYCU9EI0bEw7Ew52sT88uMnHbtUhql7FbwyTS4Ecal2IXJwB6Adz9VBEt7SNN4/jsHP/ADj0rx9mDD9FwYORunwfiPeJcN9hHP7a+fBfiSO4aaLqM8qu8xR4jG0MckriOJlIBDKqjI+BU5IINWwCgzSlKBSlKBSlKBSlKChe1J41WAyIMHqKXaW5hj2sF3ROYEYsH48rYB2Va/Dsoa0hZYhCpQERgFQoPoAVUgeoyqnBGQO1Vj2oXzxxw9O6S23Fxlrj3bLbV2tu6b71X1TjO4c1ZfDV4JbSFxOtzlcdZV2iQqSpbb6HIOfrz27UFW9pekiVoGKuzASDiwXUExlCcof9kxOMMO4yOcVavDaqLO3CGQqIowDIpSQgKB5l/mt8R6VWfaXGxNvi9jtAeqMvdNa+b5PbIpHEpTzeRuDvq26VIGt4mEomBRSJRjEg2jD8cc9+OOaCq+O7aJpojI2qA7GANl1dmMj5+wfO+Gas+iY92h2mUr048GXPVI2jBfPO/wCOfWqT7R2b3mADUI7MbQfNdGAriTzSdLaVnyuVCsVAI9c1fbKUPEjB1cMqnevzXyAdw5PB79/WgoHj3TLWSebrRXpla3SNZoIJJBEvywO114828hkPcAfHNdBtVxGg5OFUdsHgD09K514wnxqan9JxWuwRkq1yVKjaTt90wFm3nBLFs4JGPmmulHtQc+8awWLySpLBKLhxGDOlk1wVBXHlkKMgOwlfqJz3FdAVcDHp2rm3iPUbhNWCrfwQoDG2yS6iCbOmMxNaFQ7O78iQPwHGBxz0o0HOfGtvYNfRtNJdRyxPC7hI7p4nClWUEoNingeYHjnP1dFNUDXLm4GrKEvo4Y1MZKNcQ7dhUAxG0Khy7v2ff2bjnCm/kUHMdTsoo9VZ5JbpisySIgtLh44mcxFiswbZyqqm7GFBYEE104mufzif9L5OoRxxiRcR+8odylVAtzZlRhyxPym4nzDAroBoOb22iwrq5mAvQTOSQ1oGj3hSg23ZQukPqFDbccduK6Q1c70xpBq7k6jDtEki9H3oSM+5gFi91OBAUGRlSSSB6EiuiNQc88KWNlFcQrCt51o3mjMnQmiikJMhIl8ojfbnAY85Vea6GwrnXhSeT9JNu1OKQEyL0RdrcGY5Y5WDCm12AfNXf2POOT0VhQc68H6RHDfeRb7kyZM1okaFlVlB64QHZtBwuSGY7u5JroVygKsCMgggj4gg5H3Vz3wbcsL9lk1OGUnenRW5Nw0rDexfpsB7uVAHlTI4YE9q6Fcg7WwdpwcNjO044OPXFBQ/A0NulyDHbaiZHQqJ7uLaEjUArErYGFPcDB7ZzVw19wtrOzRmVRFITGO8gCHKD+0OP21SPZpefxiRW1COdnXPRW4a7+aF3TdRlUxkk42AYxjuRmr9qQbpSbHCPsfa57I204Y/UDzQUrwHH07ySM2UkDm3SQyyXElzuzIfJHK5OUwVbAwc5yOATcdam2W8zCPq7Y5D08Z6mEJ2Y5zuxjt61UfZwZBJL1L1JwwysHvS3roBtBl62FOGYny7cDy85Jq46qD0JdriNtj4c4wh2nDnPoO/7KCq+EYil20b6bBaOIAxlhVdj/KAbFdUXIACna2CD6EYNWLxHcFLSdhD1ysbnpHtJx808Hg+vBqr+zcsGmD30VwTgiFLv3zpgBR1OqcONzFsjGO2Meto8SFxaXBjkWFxFIVkchVQhSQxY52gd84OO+DQRHhnVJpLydLiyW3lSKHMqsJBKC8uAsmAWUYyAeQS2R2zaqoXsxu2ImV76O5JIdYhcC7aFO2TOAudzZ4I4wuO5q+igUpSgUpSgUpSgUpSg8bi0R8F0VtucblBxnvjI4r7hhVVCqoVR2AAAH7BWKUHxdWUcmOoiPjONyhsZ74yOK9IogqhVACgAAAYAA7AD0FKUGvdaZFIwaSKN2AKhmRWIBOSASO2a2UQBQAAAAAABgAD0x8KxSg1bjSIXYs8UbMQAWZFJIHYZI9K3KUoNOfR4HYs8MTMcEs0aknb2ySMnHpW7SlBo3Gh27ydR4IWfg72jRm8vzfMRnj0+Fb1KUGg+hW5k6pghMm4NvMaF9y4w27GcjAwfqrerNKDT/REO/f0Yt+7fu6a7t39LdjOfr71ttSlBHQaDbo4ZIIVZWLhljUEMwILAgZyQTk/WakqUoNSPS4VYOsUYYEkMEUEE5BOQM8gn7zW3ilKDXisY1O5UQHtkKAcfDIH1D7q9JowwIYAgggg8ggjkEeopSg1rHSIIcdKGKPC7RsRUwvHl4HbgcfVW1LGGUhgCCCCCMggjkEeopSg09P0O3gOYYIojjGY41TjIOPKBxnmtyaEMpVgGVgQQQCCCMEEHuMUpQa1rpUMbFo4o0bG3KoqnbnOMgdq3BSlApSlApSlB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data:image/jpeg;base64,/9j/4AAQSkZJRgABAQAAAQABAAD/2wCEAAkGBhQSEBQUEhQVFRQVGBUUGBgYFhgVGBcZGBUXGxgYHBYeHCYgFxwjGhgYIC8hIycpLC0sFx4xNTAqNSYrLCkBCQoKBQUFDQUFDSkYEhgpKSkpKSkpKSkpKSkpKSkpKSkpKSkpKSkpKSkpKSkpKSkpKSkpKSkpKSkpKSkpKSkpKf/AABEIALUBFgMBIgACEQEDEQH/xAAbAAEAAgMBAQAAAAAAAAAAAAAABQYBBAcDAv/EAEoQAAIBAwMCAwMIBAsHAwUAAAECAwAEEQUSIRMxBiJBBxRRIzJUYXGRk9IVF4GUFiQlQlJTcnOhscEzQ0RikrLRNbPwNHSCtML/xAAUAQEAAAAAAAAAAAAAAAAAAAAA/8QAFBEBAAAAAAAAAAAAAAAAAAAAAP/aAAwDAQACEQMRAD8A7jSlKBSma17y9SJGeR1RFGWZiFVR8Sx4AoNilQP8PNP+n2f7zF+asjx1p5/46z/eYfzUE7SoP+HOn/TrP95h/NWD470/6dZ/vMX5qCdpUD/D3T/p9n+8xfmr4HtB07dt9+tc/wB8mPvzj/GgsNKgh460/wCnWn7xF+an8O9P+nWn7xF+aggva7r89paQyW8phZriKJmCo52Mr7uGVsds5AzxXt4duma8CR6hLcIsTs8U0Cq3LAK6yLEh4PBU54P2VoeP7yz1C2SOLUbFCk0U2554yDs3ccPkZzVjfxlZMCI72zMmDtzcREZxxnDZ25xmgkYdahZZij7ugzJJtBJVkUMy49Tgjt8ajdD8dW11IiR9RWljM0XUjZBKgOGZCeDgkZHfnPbmqp4bs4LOWbGo2jrdRAz7p4w3vPm3SqBgFG3nIPPA715eD9JtbCaJm1G1nVIOj8pcLmFskkwAuQqPwGU4I2jBxxQW209oNnLOkCSEyvLNCF2Nw8ABkzxwORgng+nY1q+1TV57XS5p7aTpyxmMhtqvwZFUjDAj1+FVWz8P2MV1Fcrf2XXE8c0hMsY3BYXjmC+fguXD/aBmpvx7q1lf2EtqmoWKNJsG57iMhdrq3YNnPlx+2g028T3Ftf6fCLtb0XXllTbFvj8qnrK0QXCck4YdgefhYrP2g28kyx7ZlDzSWyyMmI2mj+dGGzkE4OMgA4PNeWi69pkSIFutPEgVQxjlgXcwUAn52SCfjVYsdGtIbwXI1K0k/jFxOYnmXpqJznfGvUISZRkbsEMD2Hegult41gZLpz1ES1ma2csnzpAVGEVSWfJZQABk7hxXnd+NUitnne3ulCyrBsaILIzOyqjKrOAVJdRnP7OKrTWloYLyP9JWivPee/ROJIj03DRNGGUvh8GLntkGvTVriG5s2huNTsnkMkUhOY1iAidX6Yj6m7aSnJLE+Y9hgUFobxfClvNPMssKwNscSRlWz5du0DO8NuXBUkHNb2kaoJ494jlj5K7ZF2Nx6gZIIPoQSDVJXUrQW7we/aSFeXeYwI+k0TAbkZDLkszebfn0HFbnhfV9MskkRL6zVXkMgRZ0EceVVdqKXJA8uT6ZY4AHFBeKVXf1hafnHvtuT34kVv8AKvtfHun/AE22H9qZFP3Eg0E/SoA+PtPH/HWn7J4z/k1eZ9o2nfTbb8VTQWOlVxfaLpxP/wBbbfiqK9D4+0/OPfrT94i/z3UE/SoE+PdP+n2f7zF+apyOQMAQQQQCCOQQexB9aD6pSmaBSlKDQ128MVtLIHjjKKW3y56a49WwckfUO9Uo+1AwaNFe3CxmWVmSJUyEc722MeWMY2DcQSSO3fir9d2iSoUlRXRuCrAMp+0Hg14ppEAi6IijEXPyYRdnJyfJjHfnt3oKm3jqT9KC1EcZi6kcO4El2L2rTiQYONg27fr5OeMU8Z6objTb6MwTxbV2bpEUK+ZQuUIY7s9xwO4q3HTYjKJenH1QNok2rvCn+aHxnH1ZqI8dj+ISf27f/wDZioJhLCMHOxAew8o7Z7ZxXzJpUTfOijP2op/0raFZoNRNJhHaKMfYij/SsrpcQORFGD8Qi5+/FbVKDyFsv9FfuFfQhGc4Gfsr7pQfHTHwH3U6Y+Ar7pQePuaf0F/6RXxPpsTqVeONlPcMisPuIrZpQaEeg24AAghAHwiQf4Yr6/QkH9TF+Gn/AIrdpQaa6RCO0UQ+yNR/pXv7qn9Ff+kV60oNKSGJn6ZRS2N+CmRjOM5xjv8Atr0j06Ne0aD7EUf6VsYrNB4+5p/QX/pFfQgUfzR9wr0pQfHSHwH3U6Q+A+6vulB8iMfAVhkHqK+6ifEl4UhIUSl5WWBTEu5kaU7RJzwAmdxJ48tBqeG/E0d28oVNuxnCE4IljSRojIOOB1EcY54Cn1wJ7pD4D7qqbRx2UmnrAR0VLae2MNgsgMW4+h6kYHPrL9dW5TQfPSHwH3VhoFPcA/sFelKCB8YWiiwvGCKW93nxwB/um9e9a2iahOkVlElu8kZgg3z9SJVT5MDmMtvY8Z4GOe9SfiofxG6/uJ+3901eXg9s6dZk9zbW5P4KUELpPix31C9ieaCSC2jDt01ZZI33HchG9jJtQDcwAwx244NQp9qEktitxCsUbPPcwgyhiIxDDJKiuu5flHCKMAgDf69q6NFZxqSyoilu5CgE/aR3r4l0yFkKNFGyMdxUopUsW3FipGCd3OfjzQavhjU2ubO3nddjyxRyMvPBZQcDPOOfWlSagelKCN8S3ghtJpDL0QiljJs6mzHrsPzj6AfEiqFJ45lTRIbprqFZ5XYIWjUiU9QiNWG5VjwNvUYZC4bHPfp7AHvXwYVPcLj7BQUvVfGU0eoxWwRNjNaLjBLSLOJ+pKhzwsfSGeD3OccV7eKLyaSyuVltzCqyQCNuqjmQe8R+bC/M9Dzzz9VW4xLkHAyMgH1Ge/P14H3VAe0Efybcf2V/9xaCxCs1gVmgUpSgUpSgUpSgUpSgUpSgUpSgUpSgUpWGbFBmtS91SKEAyyIm47V3MAWPoqjuzH0AyTUFLfz3p2W++CAPIklww2SHZtx0EYHILbgXYYwpwOQa3LqztbWN7ibGI2efqSlpWjZgA2xnLFM4ChUx6ADmg8tN8c28xk/2kSxxrOWmQwqYmLDqDfg7QVIOQPT0OarjvPqt8klu729pbK6rKY2WSV5RhnhDYAxHlQ7A43sQpyCGt28ksBv78vHHAwmhswFw21vk1mBB6kshKgDshYAeYE1avCFtttI2KdOSbNxKuHGJZfNJw/mGGOMHsABQQOvezyNbV/cibeRQr+UFxM0T9RC4Jy0u9RiTO/nkkcVLeF/GUd0qBlMMzxrKInIJZHUMHjbtKnOCRyp4YA1YWqqWNjHcG6tZ1BNtNmIqNjxRyoskTRsoBjK5ZAV/q+fWgtYNZqJ0G0uYt6XEqzKuOlJt2ysvORKB5Sw48y4z6gVLUEf4gH8UuP7qX/22qA8LXtyLTTljgV4WtbbqStMEZPklGBHtJfgZ7jvVruR5G+w/5VX/AGctnSLEk5/i8X/aKCNtvEUh1ea2FyjRpA0jIYtojfK7QJAfPhDl8kfOXGM+WEsPGVxPp8ssdwJES9jhaaKILIlrvQSydLDhSAWI4JCkEjPFdPwPqrCRqB5QAPq4oIHwDfXE2nQSXYInZWLZXYSN7BGK4G0lApx9dZqfFKCP8QX6w20sryiFUUsZCu7Z9e3+cfgPU4qgt42uf0Ta3HWQGWZ0knCKenGBKU3LgoshKoregJIHfNdOZQRg8j66wAKDnF/4uvg1j5TG08Vo5jEeRJJLKouEOcsnTiO7ggjdzkDiU8W3k76deieBYlUARsJhKZF6g8xUKOnxtOMnv9VXPIqse07/ANIvP7o/5igtArNYFZoFKUoFKUoFKUoFKUoFKUoFK8Jkcsu1toDZYbc7l2kbc58vJBzz2xXvQKUqA8b380Vm5tpIY7hiiRGV1RSzOoKgtwXK7toPrjigniaq8rjUjJGrA2I3wS8SI80isuVSQEDpDlWIzuO5e3NaGkXd1eK1rdeRo9vvMsMnSIZmDpCoG4gGPBchgQrrg5JAmvFviAWVq03TaQAqu1CFxuPLFjwgAycnjOORnICJ8WeIFVhp8MotZ5I1KSHaERd4UKo3BslQy5T5vBOMcafhKxnvlhnvX6sMJLQAqE67g+W5dRgEDtHwM/P9QaifCWgLdsU3Sy2iFXZ7jmR2Zd3uwUEqq+cPIYwA+UU5O81ddZ8RiNvd7ZOvdFQREpwsY9HlftEn+J7KD6B8a7Z+93NvCChigkFxOu8FwyLm3Up3wznfz/VY9azHE1reEBXaC7ZpGcuNsMwVFC7TziXGRg/OGMc1v6Joog6khwZp2WSZhnDOEVfLkkqg2+VSeM1661pCXMLRSKGVsEZyMMpBVgQQQQwByCDQb9V25PS1WNvIFuYGiJJwxeBupGAM+bySTZwPQc1seFdWeaHE+wXMTGKdEJKrIOcjPYMpVx8N2MnFa/ja1JgSZWCNayxXW5jgBEOJgTg4BhaQf4UFipWFYHsc1mg+JBkY+PH31RfBct2NK033ZIHXop1DLI8bAcfNCo2eM98dhV8aqx7MT/I9l/cpQRqeIpDrj2qTs6LCzvC0S7FkwpjVJFTOceZizEecAc9oLTvFeovaXTAyO8a2bFhCu6J3fF3CqBPOY0BIBDEZ7njPVeKZFBAeBr+aa1Lzkk9WYRsydNnhEjCJym1cErg/NGRg45pVgBpQeV5Jtjds42qxz3xgE5x61ye48Y3503TZUc9WQTSTN0gqydJjth4Q7ZGxhVAAYjuK66TTdQc91bWr9dYjjQSdBmttqiMmMwuk3vLu+3h0dY8eYY44O41teOJrhtL1EXMcSII26ZjkZ2YbuCylF2cbeAT61d9wqs+0nnS7j4ERg/WDNGCP29qCzis1gVmgUpSgUpSgUpSgUpSgUpSgUpSgGufeObN7q4jhZY2SOSKSMw3aQ3cTEYLmORSjLyTjv5eOauusaiLe3mmYFhFG8hC9yEUtgfWcVy+Rra6u5bu3+RuZNsUMzMk0Mk/khLx4DN8nvZFYYRipP83NBe/Blsi2ivHI8kcpMsZYEFYjgRIASThY1UZJ57+uKpuvXbvIZoLlpuoelDAzbCGkkkRR0wDHPbuUkZuqocJGxB4AqzeNtRCWxtopujK6qodFDmGMsFDmNWDqjH5PegO0sO2MiG0W7RRJqU8UMZLdCBYvlBLIz7GmU7VaVpZDtViM7FznDEkN1I1hjNhDM8Qt4uvdXShSV3Eswy2dksnnkzg7VHblSPLSLu5luUmsjCLKXYZFaLE+7ALySnKsJGjwVbzZDJ5QDuqL1nUpImS2sngnvI2eW7h5iNzLJGN5CsuJlCM5MYcEbU/o4q+eGNJW3to0EMMDEK0iQrtTqFRvx8eeMkngCglhSlKCsarMtldrcswSCcJby4QcS7sQSs4GVXBaMliRzHwOTVhuYBIjK3ZlKngHggg8EEHv6givjUbMSxPGxIDqVyO4yMAj4EHkH4gVFeFb1jE0ErtJPalYZXZCnUOxWWQcnIZCDnPfPag8/AeoPLZhZm3TwPJbSnGMvC5Xdj03Lsf/APMVYqjdI0KO3ed4w264kM0hJzlyAOPgMKOKkqDDVQfBpuxpFh7l7sw6bb+uZRxu4CbAf+Yc/AVfXFVn2Y/+j2X9yn+tBrapq866r0V3tEbGaRUVR5pllG3DlcBioIAJx9VVrR9S1BdNlMpnZlnti0uyQSCBxF7wEWRd+5PlCSAQN528DA6rmsbhQV/wBeXEthE90G6pL8sux2QOwjZlwMMUCnsKVYQaUHzL2PpXJ38Xaimm2EgLs7tcNM7QkvIYndoYCoUdPrBdgbHw/b1omm6goGsarfLqkKJ1BE5tdqBN0fTbq+9l3CkB0xFjzDGRjOTWz4rjuv0fe+9NbsmFMXSWRWAEoPn3MQTjb2x61ds1XfaEP5Nuf7K/960FiFZrArNApSlApSlApSlApSlApSlApSlBhhxVV1WxJu447eK3VlglkErRqTHIuUtsKCGCgyTntjuBgmrU3aqW+trBLeXUluwleVLO3UNmS66a5UIM4UGR5ORgAKS3agrR05pJRYTwMLqSYzCZpBc9G32jrSQzt8pHucMqhgu15sj5te/ivxBBDJGVeExWymOGISywhWBaKWQSiJl6kYXpouexlPJwKl7SxNudszs2o6kXDyRYPRVEJyhbhYoVYAHGWYj1PEx4P1W0eL3a2DqsCqFWSN03x9llUsPlEfBO71OTQePhrQUeQX0kCxXMikMEkEkTZ/3y7fKzOuPN3wcfbaQKAVmgUpSgwRVZ8Roba4S+UysqqlvLEnmUxvKNspU9jGzE+UZIJ9BVnrzuIA6sjDKsCpHxBGCPuoPtTWaqPg69MEsmnS/Ot1V7c7ixktidqEk93Uja2OPm4q3UHy1UTwYl2dI033R7dR0V6nWSRyRxjZtdcfzs5z3FXxqq/swb+R7H+5X/AFoPi9e5GrrsEpgFlKQPMIDP1l2Bj83ftB784zVX0++1OWwnWQTs6PaSFxG8ErK7I95Ai8E9PzKCnzhkDJ79TJpmgrfs+tp0slFyXMheQgyZ6vT3kRdTJJ39MLnPPbPOaVZAaUGGrlj3GrvpCCBJWna4l6hkYxziETEoqBwPnKQM8YUducjqhNY3UHPtZsL86xFInV6G+2KlWxCkIWUXaSDdgsxMZBKknAwRit3xZa3Cade9edJQwUx7YekUHUHDHewfuvOB2Pxq67qrXtIfGlXZ+EefuZaCyis18rX1QKUpQKUpQKUpQKUpQKUpQKUrW1C/jhjaSVlSNAWZmOAAPU0Gvruspa28kz9kUkD1dv5qD1LM2FAA7mqx4F8NGGJLi6ASUKxjRm3e7LKxd8uQN0rs2XfA9FHAOYvUrY3/AEri7aSGOaSOGyhUedN7ZNxIMjErRK+ME9NGyMtUh428RWrBFkfdHDchZVIIhaSOMShHfaQxBK4TjMm1SRg0Grfz7GL3u+GTUTJbrJkKtnbqrGOMuQU6jsQSD3Zz6JVr8KeHhaQdPybixZumrRx57ArEWYReUDIXjdk+tQuj+FLgajJdSXDG3mHU6Jfd5yBtRkwY9sY+ayHJwuexLXQCgzSlKBSlKBSlKDVbTYzKsxReqqsivjzBWILLn4EgGtoClKDBqgeBbKeTSNONvciALGN4MKzb/NyMswK9mHHxHwq/tVT9lR/kez/uz/3vQfWr2czavZSIsvRjjueoQ2I9zKBGGXPJ+d6E9qryaJqb296twNzvdwzKqTDEsCmLqQpnbsTau0BsZ5B+LdK3VjqjGc8CggPAGnzwWEcd0T1AZDhm3siGRjGhfJ3FUKjufh6UqwK4IyKUGJBwfWuSzeG706VZRe5zvcpI7s/vKq1uvvBYEZlw8hTAB5289u1dcJrWGpRbA/UTYSAG3rtJJwAGzgnPGB60FK1fw5ePq8dwhYxb7Yq28KsMSLL7zEU3At1SyYwrZPcjaK2PGWnSx6bqDS3Dzh4mKo6RKsYBJwCqgt3A82fmiri94oZUZlDNnapIBbHfA7nHrioH2ic6Vdj4xMo+0kAf4mgsYrNfINC9B9UrTvNZhhGZZY4xkLl5FQZOcDzEcnB4+o1siQUH3Ssbq+WmA7kD7Tig+6VHXfiO2iOJbiBD8HljX4/Fh8DUbP7RdOQgG9tskE+WVG+aCTkqSBwOAcE9hk0FjpVQm9qdiII5o3Msblh5AoZNucl0dlZBxxkc5B7c1Hr7ctLzhpnQ+uYnYD9qBgf2ZoL/AErntz7brFYzKBI0e5UUjYHkzncyRFw5C+XOQvzuM4NeD+1xLh3isgiFV3dW6EkanOcdOFFLykgcLlS3pntQX3VdVjtonlmcJGgyzH/AYHJJPAA5JOAKqcNo96Td36NHaxfKQWzA5wuT7xOgB3PxlY+Qo7gmoyZOmIry8NxfMu6VOoi2Npa4bbvaOTDI3PlLB3I5A5GZWx0m9vZo5r3ZbRQvIY7eJjIXJUqszTZAyuSyDZ65IB7Br6xq8zmF4yyy3S9OzgeIAxH/AHt3LnJykZBA4wG2nJY4tOl+HYYbUWwUPEAVYP5uoW5dnz85mYliT6mtnTNNEMSRhnfYMb5HMkjZOSWc9+f/AJxW5Qa2n6dHBEkUKhI0AVVGcAD0rZpSgUpSgUpSgUpSgUpSgwaoPgnTZZtLsjDdSW4jMu4Kkb9TE7DB3g4A2ntj531Cr8aqfstP8k2x/pCVh9jTSMP8DQNa0KWTV7C4RcxQx3SytuAx1EAjG3OTznsOKq9n4IumttQQWy2pnmgkSLrq8bxxMCU4ztZ1XzMxO4t2AFdPe6UMqFgGbO1SQCQO5A7nH1V5JqsRV2EkZVM72DqQmBk7jnC4+ugifA+jSW1qUkAQtLPKsYIYQpJIzJECOPKpHbjvilTlrdLIoeNldGAKspDKwPqGHBFKD0YVzCf2bXJ060hHRaSBrvdGXYQstwsyq3zD506gIyv9LkZrqFKDn2p+z+d5bV1lVulHZxPI+d6m2l6hkTynJkywIJX0781IeMdNMWnXpMssnUw4EjBhHmRfKmFBC/USe1XGq57Qx/Jlz/ZX/vWgk9dspJraaOJ+nI8boj5I2MwIDZBBGDzxVFk8E6lsCM9jOHCRymb3yQ7A6tkI8zI7DGeQue1dJFZoOcDw5dIbh5FkyJE2+72un77jBIDjeCVKjA85yAeCea1dB8Cy9Rhs1C0idi7OL6KIk/8A29ugQFsYOMd8966jSg5TqHsuvXgA60Mk/UGZZJbzPSw2eDKys58vZVHB75rOnexBUknaWSKbejpD1Imk6ZLcMy7wpIXjyhe+Riuq0oOf2XsgtkWAMIz0izOBawbZSWJ83UV2Ubdq4DemeDUrF7PIBF0medl3K2dyRsAqkbA0SIQnOSPUgfXVrpQV+38A2CTGYWsRlIALMu88KFz5sgEgckDJ5z3qQ/g9bYx7vBj4dJMfdipClBoQaBbIwZLeFWHZliRSPsIGRXrf6XFOhSaNJUbGVdQ4OM44I9Mn762qUEIPCFv1C5V2BdJRG8jvEki5w6RMSqHn0wOBxxU0FrNKBSlKBSlKBSlKBSlKBSlKBSlKDDVRPBeke8aVZbZ7iAIJDiF1Td8q3Dgqc4x247mr21VH2UE/oi1z3AlDfaJ5AT94oNjVNBlk1O1uVCiOGK5jc7sPmULtwu3kDb6n+dVUsvZdcLa3UTPErSR2kSFd22T3WQuJJBt4MnAIw2OT5ux6lSgr3gnQJLSCRZSu6Wee42ISUiEr7hGpIGQPjtHJPFKsNKBSlKBVb9orgaXdE9ggJ+wOpNWSviSIMCCAQe4IyD+ygrw9o+m/Tbf8QV9p7Q9NIyL61/bMg/wJrT8favFbWuOultLJtEblWPzHQvwiMQNpx2x5hU7BY28qrIqQurgMrhEYMpGQQccjFBofw+076da/jx/mo3j7Th/x9p+8Rfmr68QRCKOPoxwZMsKneEUCMyL1SMkciPcR/ka3xo0H9TF+Gn/igjh4/wBO+n2n7xH+an6wNO+n2n48f5q+dd0vb0Pd7eE7p4llJiQ7YckyHt8BjP11KfoWD+oi/DT/AMUEb/D7Tvp1p+PH+asfrA076dafjx/mrOqWZWa2WKGExl3MxKJlUETbSO2CZNgyAakTosGP9jF+Gn/ig0f4c6f9OtP3mH89fUfjawY4F7aE/AXER/8A6qP1foQz2yLHarGXYTbliUohik6RwSCN0oRRxznFTUmgWzDDW8JHwMSH/Sg1n8Z2I73lqOcc3EQ5+Hzq+G8daeO99afvEX5q1rrREW7gSOztzA6TGV+gnlK7OkufTJLeh7elSqaBbL823hH2RIP9KDQ/WBp30+0/Hj/NQeP9O+nWn48f5qTaYPfIlW3h93MUpdukmRIHiEYz8CrSen82pRdLhXtFGPsRR/pQRo8eaf8ATrT94iH+bUPjvT/p1p+8RfmrzkUG/EBigMHQMnKoX6vVAAC5zt2ZOdvw5qTbRYP6mL8NP/FBHnx9p3060/eIvzVr/rK03cV99t8j/nGPv7H9le+nWqvPcK1tCsUZjWJxGvygMYLn4cP5ePrqaFuoAAVcDsMD/Kggf1j6b9Nt/wAQVj9Y+m/Tbf8AEFbtrO5vJo3WMRCOFovm72JMomJGc7Qeng4A8x5NSZjX4D7hQV/9Y+m/Tbf8QV6R+0LTiMi+tfxkH+BNePhrWo7qe7Cy28saSII+myOQnSXcWxk/7QuBn4cVMXNtDGrO6RhVBZmKLwFBJJ49AKCP/h7p/wBOtfx4/wA1eTe0fTR/x1t+KprT8I6zBdSXC5VzvMkatbNCVhKoFHnRd+HDEkZxvXNWV7SNQTtRQOSdqgDHOSfSghv1j6b9Nt/xBWP1j6b9Nt/xBXr4e1TrPcBmhYCU9EI0bEw7Ew52sT88uMnHbtUhql7FbwyTS4Ecal2IXJwB6Adz9VBEt7SNN4/jsHP/ADj0rx9mDD9FwYORunwfiPeJcN9hHP7a+fBfiSO4aaLqM8qu8xR4jG0MckriOJlIBDKqjI+BU5IINWwCgzSlKBSlKBSlKBSlKChe1J41WAyIMHqKXaW5hj2sF3ROYEYsH48rYB2Va/Dsoa0hZYhCpQERgFQoPoAVUgeoyqnBGQO1Vj2oXzxxw9O6S23Fxlrj3bLbV2tu6b71X1TjO4c1ZfDV4JbSFxOtzlcdZV2iQqSpbb6HIOfrz27UFW9pekiVoGKuzASDiwXUExlCcof9kxOMMO4yOcVavDaqLO3CGQqIowDIpSQgKB5l/mt8R6VWfaXGxNvi9jtAeqMvdNa+b5PbIpHEpTzeRuDvq26VIGt4mEomBRSJRjEg2jD8cc9+OOaCq+O7aJpojI2qA7GANl1dmMj5+wfO+Gas+iY92h2mUr048GXPVI2jBfPO/wCOfWqT7R2b3mADUI7MbQfNdGAriTzSdLaVnyuVCsVAI9c1fbKUPEjB1cMqnevzXyAdw5PB79/WgoHj3TLWSebrRXpla3SNZoIJJBEvywO114828hkPcAfHNdBtVxGg5OFUdsHgD09K514wnxqan9JxWuwRkq1yVKjaTt90wFm3nBLFs4JGPmmulHtQc+8awWLySpLBKLhxGDOlk1wVBXHlkKMgOwlfqJz3FdAVcDHp2rm3iPUbhNWCrfwQoDG2yS6iCbOmMxNaFQ7O78iQPwHGBxz0o0HOfGtvYNfRtNJdRyxPC7hI7p4nClWUEoNingeYHjnP1dFNUDXLm4GrKEvo4Y1MZKNcQ7dhUAxG0Khy7v2ff2bjnCm/kUHMdTsoo9VZ5JbpisySIgtLh44mcxFiswbZyqqm7GFBYEE104mufzif9L5OoRxxiRcR+8odylVAtzZlRhyxPym4nzDAroBoOb22iwrq5mAvQTOSQ1oGj3hSg23ZQukPqFDbccduK6Q1c70xpBq7k6jDtEki9H3oSM+5gFi91OBAUGRlSSSB6EiuiNQc88KWNlFcQrCt51o3mjMnQmiikJMhIl8ojfbnAY85Vea6GwrnXhSeT9JNu1OKQEyL0RdrcGY5Y5WDCm12AfNXf2POOT0VhQc68H6RHDfeRb7kyZM1okaFlVlB64QHZtBwuSGY7u5JroVygKsCMgggj4gg5H3Vz3wbcsL9lk1OGUnenRW5Nw0rDexfpsB7uVAHlTI4YE9q6Fcg7WwdpwcNjO044OPXFBQ/A0NulyDHbaiZHQqJ7uLaEjUArErYGFPcDB7ZzVw19wtrOzRmVRFITGO8gCHKD+0OP21SPZpefxiRW1COdnXPRW4a7+aF3TdRlUxkk42AYxjuRmr9qQbpSbHCPsfa57I204Y/UDzQUrwHH07ySM2UkDm3SQyyXElzuzIfJHK5OUwVbAwc5yOATcdam2W8zCPq7Y5D08Z6mEJ2Y5zuxjt61UfZwZBJL1L1JwwysHvS3roBtBl62FOGYny7cDy85Jq46qD0JdriNtj4c4wh2nDnPoO/7KCq+EYil20b6bBaOIAxlhVdj/KAbFdUXIACna2CD6EYNWLxHcFLSdhD1ysbnpHtJx808Hg+vBqr+zcsGmD30VwTgiFLv3zpgBR1OqcONzFsjGO2Meto8SFxaXBjkWFxFIVkchVQhSQxY52gd84OO+DQRHhnVJpLydLiyW3lSKHMqsJBKC8uAsmAWUYyAeQS2R2zaqoXsxu2ImV76O5JIdYhcC7aFO2TOAudzZ4I4wuO5q+igUpSgUpSgUpSgUpSg8bi0R8F0VtucblBxnvjI4r7hhVVCqoVR2AAAH7BWKUHxdWUcmOoiPjONyhsZ74yOK9IogqhVACgAAAYAA7AD0FKUGvdaZFIwaSKN2AKhmRWIBOSASO2a2UQBQAAAAAABgAD0x8KxSg1bjSIXYs8UbMQAWZFJIHYZI9K3KUoNOfR4HYs8MTMcEs0aknb2ySMnHpW7SlBo3Gh27ydR4IWfg72jRm8vzfMRnj0+Fb1KUGg+hW5k6pghMm4NvMaF9y4w27GcjAwfqrerNKDT/REO/f0Yt+7fu6a7t39LdjOfr71ttSlBHQaDbo4ZIIVZWLhljUEMwILAgZyQTk/WakqUoNSPS4VYOsUYYEkMEUEE5BOQM8gn7zW3ilKDXisY1O5UQHtkKAcfDIH1D7q9JowwIYAgggg8ggjkEeopSg1rHSIIcdKGKPC7RsRUwvHl4HbgcfVW1LGGUhgCCCCCMggjkEeopSg09P0O3gOYYIojjGY41TjIOPKBxnmtyaEMpVgGVgQQQCCCMEEHuMUpQa1rpUMbFo4o0bG3KoqnbnOMgdq3BSlApSlApSlB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6" name="Picture 6" descr="http://chestofbooks.com/finance/economics/Economics2-Modern-Economic-Problems/images/Farm-prices-1909-19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724400"/>
            <a:ext cx="2695575" cy="1752600"/>
          </a:xfrm>
          <a:prstGeom prst="rect">
            <a:avLst/>
          </a:prstGeom>
          <a:noFill/>
        </p:spPr>
      </p:pic>
      <p:pic>
        <p:nvPicPr>
          <p:cNvPr id="35848" name="Picture 8" descr="http://3.bp.blogspot.com/_v-11E3JG97g/TIf6FZdUSEI/AAAAAAAAAAM/iMLVb4QvlYw/s640/Unemployment+Rates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029200"/>
            <a:ext cx="3784695" cy="132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AMERICAN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During the </a:t>
            </a:r>
            <a:r>
              <a:rPr lang="en-US" sz="2000" b="1" dirty="0" smtClean="0">
                <a:solidFill>
                  <a:srgbClr val="FF0000"/>
                </a:solidFill>
              </a:rPr>
              <a:t>1920s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  <a:r>
              <a:rPr lang="en-US" sz="2000" dirty="0" smtClean="0"/>
              <a:t>a new musical sound achieved wide popularity.</a:t>
            </a:r>
          </a:p>
          <a:p>
            <a:r>
              <a:rPr lang="en-US" sz="2000" b="1" u="sng" dirty="0" smtClean="0">
                <a:solidFill>
                  <a:srgbClr val="7030A0"/>
                </a:solidFill>
              </a:rPr>
              <a:t>Jazz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was </a:t>
            </a:r>
            <a:r>
              <a:rPr lang="en-US" sz="2000" dirty="0" smtClean="0">
                <a:solidFill>
                  <a:srgbClr val="FF0000"/>
                </a:solidFill>
              </a:rPr>
              <a:t>created by black musicians </a:t>
            </a:r>
            <a:r>
              <a:rPr lang="en-US" sz="2000" dirty="0" smtClean="0"/>
              <a:t>in the nightclubs and dance halls of </a:t>
            </a:r>
            <a:r>
              <a:rPr lang="en-US" sz="2000" b="1" u="sng" dirty="0" smtClean="0"/>
              <a:t>New Orleans</a:t>
            </a:r>
            <a:r>
              <a:rPr lang="en-US" sz="2000" u="sng" dirty="0" smtClean="0"/>
              <a:t>.</a:t>
            </a:r>
          </a:p>
          <a:p>
            <a:pPr lvl="1"/>
            <a:r>
              <a:rPr lang="en-US" sz="1800" dirty="0" smtClean="0"/>
              <a:t>New Orleans was a major port city, where people and cultures from around the world came together.</a:t>
            </a:r>
          </a:p>
          <a:p>
            <a:pPr lvl="1"/>
            <a:r>
              <a:rPr lang="en-US" sz="1800" b="1" dirty="0" smtClean="0"/>
              <a:t>Jazz </a:t>
            </a:r>
            <a:r>
              <a:rPr lang="en-US" sz="1800" i="1" dirty="0" smtClean="0">
                <a:solidFill>
                  <a:srgbClr val="7030A0"/>
                </a:solidFill>
              </a:rPr>
              <a:t>combined rhythms from </a:t>
            </a:r>
            <a:r>
              <a:rPr lang="en-US" sz="1800" b="1" i="1" dirty="0" smtClean="0">
                <a:solidFill>
                  <a:srgbClr val="7030A0"/>
                </a:solidFill>
              </a:rPr>
              <a:t>West Africa </a:t>
            </a:r>
            <a:r>
              <a:rPr lang="en-US" sz="1800" i="1" dirty="0" smtClean="0"/>
              <a:t>and the Caribbean, </a:t>
            </a:r>
            <a:r>
              <a:rPr lang="en-US" sz="1800" b="1" i="1" dirty="0" smtClean="0">
                <a:solidFill>
                  <a:srgbClr val="7030A0"/>
                </a:solidFill>
              </a:rPr>
              <a:t>work chants </a:t>
            </a:r>
            <a:r>
              <a:rPr lang="en-US" sz="1800" i="1" dirty="0" smtClean="0"/>
              <a:t>and spirituals from the rural South, and harmonies from Europe into an original new style of music.</a:t>
            </a:r>
            <a:endParaRPr lang="en-US" sz="1800" i="1" dirty="0"/>
          </a:p>
        </p:txBody>
      </p:sp>
      <p:pic>
        <p:nvPicPr>
          <p:cNvPr id="28674" name="Picture 2" descr="http://ts3.mm.bing.net/images/thumbnail.aspx?q=1551205349602&amp;id=bde9c31240293797c21cf57f3a3513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999" y="4005943"/>
            <a:ext cx="2438400" cy="24221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8676" name="Picture 4" descr="http://ts1.mm.bing.net/images/thumbnail.aspx?q=1608004148568&amp;id=2b3847ef70fb534004c55111d4e3c7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2139" y="304800"/>
            <a:ext cx="1142521" cy="114776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2133600" y="2514600"/>
            <a:ext cx="5410200" cy="3276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jazz music 1920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58" y="4005943"/>
            <a:ext cx="3414713" cy="25622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ON THE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Jazz quickly spread to other American cities, following along with the</a:t>
            </a: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7030A0"/>
                </a:solidFill>
              </a:rPr>
              <a:t>Great Migration.</a:t>
            </a:r>
          </a:p>
          <a:p>
            <a:pPr lvl="1"/>
            <a:r>
              <a:rPr lang="en-US" sz="1800" dirty="0" smtClean="0"/>
              <a:t>African American musicians also found eager audiences for their music in St. Louis, New York, Chicago, Kansas City, and Detroit.	</a:t>
            </a:r>
          </a:p>
          <a:p>
            <a:pPr lvl="1"/>
            <a:r>
              <a:rPr lang="en-US" sz="1800" dirty="0" smtClean="0"/>
              <a:t>Among the most famous of the new jazz artists were trumpet player and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singe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r </a:t>
            </a:r>
            <a:r>
              <a:rPr lang="en-US" sz="1800" b="1" dirty="0" smtClean="0">
                <a:solidFill>
                  <a:srgbClr val="7030A0"/>
                </a:solidFill>
              </a:rPr>
              <a:t>Louis Armstrong</a:t>
            </a:r>
            <a:r>
              <a:rPr lang="en-US" sz="1800" dirty="0" smtClean="0"/>
              <a:t>, singer Bessie Smith, and band leader Duke Ellington.</a:t>
            </a:r>
            <a:endParaRPr lang="en-US" sz="1800" dirty="0"/>
          </a:p>
        </p:txBody>
      </p:sp>
      <p:pic>
        <p:nvPicPr>
          <p:cNvPr id="14340" name="Picture 4" descr="http://ts1.mm.bing.net/images/thumbnail.aspx?q=1513646522980&amp;id=c509d5933e833aa0c10c8e9bc79b5c6b">
            <a:hlinkClick r:id="rId3" tooltip="the great migration from the south to the north i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52400"/>
            <a:ext cx="1295400" cy="1319689"/>
          </a:xfrm>
          <a:prstGeom prst="rect">
            <a:avLst/>
          </a:prstGeom>
          <a:noFill/>
        </p:spPr>
      </p:pic>
      <p:pic>
        <p:nvPicPr>
          <p:cNvPr id="14342" name="Picture 6" descr="http://ts1.mm.bing.net/images/thumbnail.aspx?q=1516061661856&amp;id=c4de317b95dd7faf2b1714e1eedcf1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936873"/>
            <a:ext cx="3124200" cy="2530603"/>
          </a:xfrm>
          <a:prstGeom prst="rect">
            <a:avLst/>
          </a:prstGeom>
          <a:noFill/>
        </p:spPr>
      </p:pic>
      <p:pic>
        <p:nvPicPr>
          <p:cNvPr id="5122" name="Picture 2" descr="Image result for jazz music 1920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92446"/>
            <a:ext cx="2590800" cy="29750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ARMSTRONG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Armstrong, who was known as </a:t>
            </a:r>
            <a:r>
              <a:rPr lang="en-US" sz="2000" b="1" dirty="0" err="1" smtClean="0">
                <a:solidFill>
                  <a:srgbClr val="FF0000"/>
                </a:solidFill>
              </a:rPr>
              <a:t>Satchmo</a:t>
            </a:r>
            <a:r>
              <a:rPr lang="en-US" sz="2000" dirty="0" smtClean="0"/>
              <a:t>, learned to play the trumpet while growing up in </a:t>
            </a:r>
            <a:r>
              <a:rPr lang="en-US" sz="2000" u="sng" dirty="0" smtClean="0"/>
              <a:t>New Orleans orphanage.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He was a well-known musician.</a:t>
            </a:r>
          </a:p>
          <a:p>
            <a:r>
              <a:rPr lang="en-US" sz="2000" dirty="0" smtClean="0"/>
              <a:t>Like other jazz players, he developed the ability to take a simple melody and recombine the notes and rhythms in new ways to produce a cascade of rich and exciting sounds.</a:t>
            </a:r>
          </a:p>
          <a:p>
            <a:pPr lvl="1"/>
            <a:r>
              <a:rPr lang="en-US" sz="1800" dirty="0" smtClean="0"/>
              <a:t>Because jazz ‘s emphasis on </a:t>
            </a:r>
            <a:r>
              <a:rPr lang="en-US" sz="1800" u="sng" dirty="0" smtClean="0"/>
              <a:t>improvisation and experimentation</a:t>
            </a:r>
            <a:r>
              <a:rPr lang="en-US" sz="1800" dirty="0" smtClean="0"/>
              <a:t>, listeners heard many different versions of the basic tune.</a:t>
            </a:r>
            <a:endParaRPr lang="en-US" sz="1800" dirty="0"/>
          </a:p>
        </p:txBody>
      </p:sp>
      <p:pic>
        <p:nvPicPr>
          <p:cNvPr id="12290" name="Picture 2" descr="http://ts3.mm.bing.net/images/thumbnail.aspx?q=1550342755662&amp;id=8238e3208d1ba64efc89e9b14d6f89e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019300" cy="2514601"/>
          </a:xfrm>
          <a:prstGeom prst="rect">
            <a:avLst/>
          </a:prstGeom>
          <a:noFill/>
        </p:spPr>
      </p:pic>
      <p:pic>
        <p:nvPicPr>
          <p:cNvPr id="12292" name="Picture 4" descr="http://ts4.mm.bing.net/images/thumbnail.aspx?q=1575767834823&amp;id=c6284a1249cb6712f1fec61300b49c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86237"/>
            <a:ext cx="2857500" cy="221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Radio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helped to spread jazz beyond the African American community.</a:t>
            </a:r>
          </a:p>
          <a:p>
            <a:r>
              <a:rPr lang="en-US" sz="2000" dirty="0" smtClean="0"/>
              <a:t>Jazz became one of the most important </a:t>
            </a:r>
            <a:r>
              <a:rPr lang="en-US" sz="2000" u="sng" dirty="0" smtClean="0"/>
              <a:t>American contributions to world culture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It was so popular that the decade of the 1920s became know as the </a:t>
            </a:r>
            <a:r>
              <a:rPr lang="en-US" sz="1800" b="1" u="sng" dirty="0" smtClean="0">
                <a:solidFill>
                  <a:srgbClr val="0070C0"/>
                </a:solidFill>
              </a:rPr>
              <a:t>Jazz Age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0242" name="Picture 2" descr="http://ts4.mm.bing.net/images/thumbnail.aspx?q=1533421164483&amp;id=6d88f021c82665bb7999261d4490cf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57" y="3055144"/>
            <a:ext cx="1871192" cy="1509712"/>
          </a:xfrm>
          <a:prstGeom prst="rect">
            <a:avLst/>
          </a:prstGeom>
          <a:noFill/>
        </p:spPr>
      </p:pic>
      <p:pic>
        <p:nvPicPr>
          <p:cNvPr id="10244" name="Picture 4" descr="http://ts3.mm.bing.net/images/thumbnail.aspx?q=1448952931942&amp;id=d95c20ec956d863f205a76e6f1afe0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049" y="4724400"/>
            <a:ext cx="1905000" cy="11874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" name="Picture 2" descr="http://t1.gstatic.com/images?q=tbn:ANd9GcQA2hDF4Yk9VJeK9lDQFBAOxNmGgyhV-Zj6Gw6CHvtPbacBBhqNP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10000"/>
            <a:ext cx="1838325" cy="2486026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114800" y="3124200"/>
            <a:ext cx="2209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3124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Popular all-white nightclub in Harlem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48400" y="37338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Image result for jazz music 1920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4501"/>
            <a:ext cx="2895600" cy="21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IS NOT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Jazz did not set everyone’s feet tapping.</a:t>
            </a:r>
          </a:p>
          <a:p>
            <a:r>
              <a:rPr lang="en-US" sz="2000" dirty="0" smtClean="0"/>
              <a:t>The rhythms of the new music were jarring to many </a:t>
            </a:r>
            <a:r>
              <a:rPr lang="en-US" sz="2000" b="1" u="sng" dirty="0" smtClean="0">
                <a:solidFill>
                  <a:srgbClr val="0070C0"/>
                </a:solidFill>
              </a:rPr>
              <a:t>older Americans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Jazz alarmed people who thought it encouraged an overemphasis on pleasure and undermined the </a:t>
            </a:r>
            <a:r>
              <a:rPr lang="en-US" sz="2000" b="1" dirty="0" smtClean="0">
                <a:solidFill>
                  <a:srgbClr val="0070C0"/>
                </a:solidFill>
              </a:rPr>
              <a:t>morals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of America’s young people.</a:t>
            </a:r>
            <a:endParaRPr lang="en-US" sz="2000" dirty="0"/>
          </a:p>
        </p:txBody>
      </p:sp>
      <p:sp>
        <p:nvSpPr>
          <p:cNvPr id="8194" name="AutoShape 2" descr="data:image/jpeg;base64,/9j/4AAQSkZJRgABAQAAAQABAAD/2wCEAAkGBhQSERUUEhQWFRUWGBwaGRgYGBocGBgeHBgYHhwYGBgXHiYeGBwjIBoXIC8gJCcqLCwsGCAxNTAqNSYrLCkBCQoKBgYGDQ4HGSkYEhgpKSkpKSkpKSkpKSkpKSkpKSkpKSkpKSkpKSkpKSkpKSkpKSkpKSkpKSkpKSkpKSkpKf/AABEIAHYBqgMBIgACEQEDEQH/xAAcAAACAgMBAQAAAAAAAAAAAAAABgUHAwQIAgH/xABLEAACAQIEAwUEBgUHDAIDAAABAgMAEQQFEiEGMUEHEyJRYTJxgZEUI0JSobEVcoKSwQhiorKzwtEkJTM1Q1Njc4Oj4fA0k1R08f/EABQBAQAAAAAAAAAAAAAAAAAAAAD/xAAUEQEAAAAAAAAAAAAAAAAAAAAA/9oADAMBAAIRAxEAPwC8aKKKAoopd4vMx7hIxeN5PrtyLoPsluinr52tQT0WIVr6WVrGxsQbHnY25HlWSlfJUhjxP1WGaAyalY6SquVAa+xKkC+xIHM2pooCitfH4+OGNpJWCIguzHkP8T0t1qOyziyGdlVdal76NaFQ9uem/wCRsfSgmaKKqnOOL5HxM3+VvAsTukaR6LHQSuptft3sTbcCgtaiofhLN2xWEilaxZgQxHIlWKki3na/xqYoCiio6HiPDPKYlxETSA20CRS1/K1+fpQSNFFFAUUUUBRRURxTxLHgcO00gZuiovtObE2HkLAknoATQS9FIXBHavHj5+4eEwSMCU8WtXsLkX0qQbXPLkDvT7QFFQ+f8W4XBafpMyxl/ZFmJPrpUE29eVb+X5jHPGssLrIjC4ZTcH/z6dKDYJqA4Z4zhxzzLECO6IB1Ag9QbgjwkEEWuTy5cqycY5i8GGLoWUhh4l0eHmRqD+0pYKpA38W3nSd2e42TDYZmKuySMxRfqxqlZvGLk6hYhrk7bXHO1BZtFVnhu2IriVixWHESM1i4csUudiwKi487dN96sygKKKKDQznOo8LH3kpIFwoAFyxPJQPPY/I1r5RxLHO5TS0b6dQV9N2XzGliNri4570u9qMiqmHaTdBIQVva5KGxuORAvY9L0u9mf1+PMiAiOCNl2JKjVYKPFuSfHcfzfdQW3RURxbnBwuDlmXmoAG17FmCgkdQNV/hSbk/F0qyxOhnlw7he9aUbLqJXWhsCLGxtaxHIcqCyaKKKAoorTfOIBJ3RmjEh20F11+7Te9BuUUUUBRRUVm0q6gssmiILdrMVLFjZQWG4GzbDnt5UErRS9lKRwYgwwuzI6sxUvrEbKVBsSSRfVuCegphoCioXG5tMZjFh4g2m2uRzZFJFwoA3Y2IPMWuOfTby/MSzGORQkqqGIBuCCSNSnyuDt02oN+ivjuACSbAbknkKS8V2rYaOQK8cwiY2E+gd3zte19Wn1t8KB1orzHIGAKkEEXBHIg8iDULxHxjBgrCTvGYi+iJC7AXtqNtlHvIvbagnKKiuHeJ4MdGZMO+oKdLAgqyN5Mp3H5VK0BRRRQFFFFBH51n0GEj7zESLGvIX5sfJRzJqv27SI8dM2HRO6c3GHkLAhzYHQwGylrbbkchzpK7Wc8M+YyITdIPq1HQGwLn3lj8lFIwxBVgQbEG4IO4I3BHqDQdJcF5QwHfyAqStlQkG25uTb1vb3mmykjsn4pkxuFczMGkjkIJAtswDDYepYfCpPivj7DZfZZizSMLiNBdrXtckkBRcHmehoIbthTVhYQW0r9IUtzs1lchTblyJ+FV/isbvD9HlkBZ1Iu5Yq99tKiwCk6eYv6mpLOu2IYgohwqmAOC6s2pnG/IgAIRe4O+4HS94/Ncgiw0v03AykxmBpYbxsSr2KlQ9tOqMFnsdxo5daC5c+4pw2DTViJVTbZebt+qg3Pv5etUhnOcES9+oVMPiNTxMY0ezEeOK5B0sp1ArtfYjmKTZca0jFnYsx3LMSWPqSdzU5wznIVWw02pondXTSfYlBAVwLjmCV9DpIBK2IXx2eYMx5dACysSCxK20jUxOnba4vY+oNMdc74vivEZXmOIGGkvE0hfum3jbWA+4+y3isWWxuPhV2rxfh1wcWLmkWKOVFYXN92W+gWF2YbiwHQ0G5nyMcPIEvci2xsbEjVY3FjpvY0h59gsII5DFgZo5SpCMECqjKBZhpey2Ok39K85322YTQyQpLISCNRARQDsSLnUbC5tYVrYrMjHJIzAPHh0jlmlVpD38dwVADeEObg2LWtfTQWhgyxjTX7ekavfYX/G9Zqich4qw2MXVhplfzXk6/rIbMPlapagxzzhFZmNlUEk+QHOo3D8QBhr0MEvbVcbepAO341mz/R9Gl7xtC6CC17W//vK3W9Vjh8/VgFVp9muwj0qSovtJrvz2FvWgt0G9LXGuNWLuS5jALMp7xWKlSBq3XYNblfnuKrXiztQlhjw8GDnI0RL3slkZ9R5ITYqCo9rT1Nr7GkiTifESSpJNPJKFO4diw0n2gFbwjb05gUFtcOZWJ8dh8RHHAghDlu5Ph8SlQWOkHVsbD0qzapPKOLpsviOJVFmiacxTrfe4GqJo2AAHgvtaxv06OGZ9seDjw0c0eqV5b6YvZZSux7w7hQD1F79L86CM4zyWGbFzvNg552AjVGWUKpGgbKpYW0nUT771K9kmWmDD4hNwn0glVJBKgpHdSQSCQdr9aprOeOsRiMU07kKW2XTcLGLAdLltgL9Tby2qQxXEmMwYgbD4qQJNF3hFhp1GRw1lYEW8I368+tBefGuKSPBSs6hlsBb3kDbY72vyBNLUmNi+gYaWGNu7ifYK/K/3trte/OwN/K9J2G47lzLCx4fEWL/SEVnCgB1c2FxyBHjvtbYct7MOB4jw2BypjMVxEczMIkjYkvsPq2b7GkBbnp77Cgh8xk/STNDGAWfqBubct+gG25/iasHKuPsEUVHxcQdPA2pgt2XYsNVrqSLhuRBqpMDxGcPhJpUCxSYoFFRBeyF3BYMwLCygKLHdmud1pOLhR6/lQdX4bFpIuqN1dT9pSGHzG1e5JAoJYgAbkk2A95PKufOybiJsNmKRk/V4j6th01H2Gt56tvcxpx7dswZY8NCCdLs7sOh0hQL/AL5oJXiDMcHmrjCiU93HrkeVANA0AAhZDsLBr6rEetQfB/aDl2DmbCwxtFhibidySzPyLSA+yhAFvK24F9qwgzhoopI0Nu9AVj10hrlfcSFv7rda0Glty99B1TmmHjxOGkQsO7kQ+MEEAEe0DyNufwqmY8NiYX7yWIyRO62niIaJ0BCg6oyQoIHIi4NV8mcy933PeOItWru9R0XPM6b2pj4K47bBkxyanwstxLGDYgHYtGfst52tf0NiA6SjkDC6kEeY5V6qkM7zqTAypjMHKWViomW5KThlLRTEHrIisGbYh4386unBYsSxpIvsuqsPcwBH4Gg9yvpUnc2BO3PbyqpoZ2SBg0aOXAbWzoGZywvYNvqub39KsfiDijD4JNWIkCX9lebt+qo3Pv5eZqo85yrFOqy4ePvYMUQYmDAGPUSe7lB2XSbjVy2O/SguHh/EtJhoWe+ooNV+dxsT68udSFLnB/EmFmhSGCRdcaBTEdpF0gA+FtyPUXFMSuDuDf3UAzAczaobPsX3bJ9Z3QYHewIJXcA3Hr+HrUD2g8bx4cjChC8zKJOdkQKSyliNzcx8h060ucJcQy5gqHEsjGbENfUvgSOKINpRQRa5ZgSST13tQNvBkglkeVmQyBdJ0qFLAtfvDb2hddIP8003VzRxHxXJJmEmJw8jRW8ERQldMa7KAB0PtEcrtTPw725TRXTGJ34sdLrpR7+TfZI57gAj1oHziPOjh53JaYg/YhAsdUdgWLA2YHfmNh1Ox2uFXLzM+qRrRKPrN38TEgk2BHI7WG1tqUct4uxGOjxGNSRcMsTLHo5qVtcXcr4n1MenIjYdYbNOM5cFmg+sZ00IHYkhHLAEOF+1GoYC/M+IjoKCzuO83SLA4kawH7phYWLbi19PpeqEzXO5JIljeS6qvgDRqpsb73Un8aaZ+0ScyvhcT3eHid3GIbTrcqQbxqTsAV8INttQNwKSeKMG6SKsj6m0A6bsWQHdUctybTpJA5XHqAHS/C0JTBYZTzWCMGxvyjXr1pA4yx8qYrFKpQBu7Hil03DIuwUbm1r0sdm/ao+EKYbGEthzZVc7tD0Hq0fpzXpttWzxzxZh8ZM8mEQHukEck0mlUfXIFQLqBIsSxv4bqD0FAxdi+CKtjJAQUdk638Q1E/1vyqz6o/M8zOS/RcPhZBJPq77EHUe7fWAoite2mwuCdxYMLajTdk3a3C2Kkw+JIis4WNiPDcjdXa+25CgkDlvzoLCooooCiiig5t7WsMI82xAXYPof4tGt/wAQT8aTJKd+2d/87S+iRg//AFg/xFI5NBYHY3xP9Gx4ic2jxI0egcbofibr+1Uf2nZmZs0xJ5BG7sf9MBT/AEtRpSikKkEGxBuD5Eb1u57izLiZnY3LSuT7y5J2oNWOamjhPP3UGAlu6Zi42uFYRvrFrgEOlwRfoDSmsY+9Tjg8tkkwqOkv1awSKYtZF3Pei4UeE3LA3O+3uoE5mtavTy3FYJNjv0rdyrMxFKr6Qf8Az5eR9aCT4w0iRWF9TaixPU3FiL8xvz61lxfE/e5bhcLveCSUnys1invI1Sf+mjOMek0ZDIS5PhJ3I57A2BsdvlS4H5gbUG0j7U1jitv0bLCSWMvdRjrtEbj+joX1tSci261bUHD+XxRxxxpJiJgA5xEbalSSwvdVeyW2IDLY+HcmgrCTEPh5fq5LSIdnjYgg23s2x2O3wPOrw4q7RZcPlWDniC97iUTxNuE+rDMQOpvyvtzqk+KsCYcZNHoCCNgoW4NgFW2453Fjf133qd4rzgyYPLoQQViwqkgcwzMwN/2UTb1oI3NOKsTiGDTzySFTdbnwqb3BCiyjfyFT3FOMSZmngSaPXAZHFgFuVA1LvvHrIFrcx8KRkameDOyMFpvf6mSAg9AZu8H4n8KBYEm24qa4X4YkzCR48O6LIsZcK7W12IGldue/uqGeBtOq2xPP/Dqa95Rmz4aZZY7a0N1uL2PQj1HMUDXleZ9zhcZgcRHpdgT4uaSxAso8twCu3p57p0W7VOJhcbmU8ksULzO1i5RdhsFFydgbDzua+ZHwyzy4mCZSksUEsm+xR4hqs2xGlt1PvBB2FwhZCQd7286kMNNNNEkQVnWItoNvZDkErfoLi9r82bzrQhxPQ/jVucDxRyYORVlVsVGbd2bAqNPhCtbfqCeQNx03BFxuWNDg1S13csxH6thYedgH+R5bUt4TkaceJ5Cssce4aMANvYhtJZvUeJyPhUZxTxHLiu6E1iYYygbq25N28zyF/TzvQRwnbSASbKLL6XN9viT+Na80u+/nXoSbVhlFBKZZP3eJgcG2mRDfys6m/wAKf+3XG3xsKX2SG9vIs7fwUVWDHw8+lNHHmJfE44hVLusUSlVuxusKF+XOxL/KgVwu1+teQ9yayisQjsT7qDyp3r0PKvEfM1660EjDnDdyYW3Wx0+niD292oXHlrf7xq5MJxg8PDSTxsBKirCp2NiJO75HYnSL71RQpjlz4/ohMKG2OKd2F97COPSPdqZj7wKCGxmZSTOXldnc82ZiSfiaa+DM67yKTL5T4JfFCTzjkBBYKemtNa++33jSKG3rPFIQQwNiNwQdwQefpyoJvifH/wCXTSR+D6y40m2mwA2I359a6F4Dz84zBxym1yADY33CrqvfcHXrG/kD1vXO0GSzYktM9o0Y3aR/Cu/UefK+1WT2NZ3CuIfBwszJoeQOdtbXiBsthYBVFvjQR/GmJBz6YHcLCFt52hD2+NyKUcBnZgwjhDYl5I187OtmPv07fH3Uz4/LZMXxDimhtpiazl9W31YjIAVST4r9OQJpIzzL3hkKSLpId9v3QSL7kXB360Ee01qwk8jXmZq+MfCKBu4M4iMEeKw97LiYgo6+MNtz81Lj5VlxLNjsUHe7RxKkY5m6xqFA233ILE9NRpayqBpGQLe+objbe4sAfvEmwHupkzzM48LB9HiF5D7THSSm7qQum9muLkk3vawsAxDc4xzkrE6uwPeXCIQCTa2qc+W91XrzsbDdIlxZbxsxZ2NySbkkm5JJ5k+daam5r4DuB60GxK5POmPhXN1iimDWIaXCuQRe4SRyRbqN/wAKWJTWabDtGsZP+1TWPdrdfzQmgaBjzjszlnI1KZGkseQUEBAQN9l0/KlzN8QXmlYnnI35nzvUzwxh3EGIkVGay22W/LckHmGAPMcvdSz3t7km5JuT/Gg6x4Izj6Vl+Gm6tEur9ZfC39JTU5Vd9hWK15Xp/wB3NIvz0v8A36sSgKKKKDl/tQxJkzTFE9JNP7qqv8KV1NSvE+KEuNxD/emkb5uxqKW2rc2BIufLzNAy8BcPR4zFiOYkRfa0mxNzYC/Tqf2enOnjtA7P8GI8biYS6PEA+kMO7LMwBFiLjnfY28VZeC8AuXKZUUTMbl79AAbFbcti97351s8a4pWyaedEZPpU0YIJB2VgdjYeE6aCji9ToLRIUYEWQO3i5BmAA0282Xr/AIVElNqa8/eKXCyTR6SS8URIL3sFLWKsoAPhF7FqBSkk1Ek9aEj3Bv1H518Ub16vQSubS6TDMqDQWZgG3VyjC5IPNTtselXF2qZVg0ygSLh4le0awlFAK6yCbFbEjTqO/OqXzHN0lhw8Qi0mFWGoG+vUxJJFtttI59KeeOc/77JcqS+5UlvfCvdfxNBW8MT6hpGo87Wve3pT3jcxGWQQrGFeaXxsQQNKg3UbX9twXI8kjH2aU8rzM4eTWoDbFWU8irCxHp5g9CBWrj8UjWVFYAEnxEHnbYWA22/HpQTnC2QSZxjmQyiNmDSMxUnYFQdIHM+IcyPfTRx92UyYGMTwyd7CiqHLkB1NwL25FSSLAbi/XnUR2LSac4hH3llH/aY/3RVh9v8AmZTCQQj/AGshY+ojXl+86n4UCZlPEWHw+HgQ90zGMswNnsxkkB17EKxTRYE3sNwNgYnH4xTA8kEKQq7MLhdyVC30lixQeLktrct7UqIa3Uzdu6MTt4EDaFsLAt7W/Pfbn5UBg8lmm0sqkqzlNRNl1KoYhmOw2a+/rWLNss7l9BYM1vEFBsp6LdgLm1idtr233p+4C+k/o/Fx4dS0yPFMkdjrKuGjfRbkSAD+zfyqvcRMzuxe+one/Mem+9BPcL8fT4GN418SG5AvbSx63tuD5fKrK4ExEf6Gx2OZT30qzCUne+hCEVfJfF13uT6VSMnKrO4ZxGnhfHXPOfSLn730YG3zJoFbIsLhpcDNE6n6UCJImH3QfGLjn4RexHSveVxvhjqRtGoaXbqASbsCOoBYfG/TY4MyOQpPitPgjj0i4PiZyEVF9SWA+NOeTYRcPPKZlWVViewKixcrYCx2PjVuXL4E0CXiszbE4mSZyLtduewudh8gB57VDZkbs3/vStkxWl0rtewH+Hwv/wCK2OJOGZ8MX7yNlVX03JU7lbjdTbcb7e7pQQ6P0r41SuTYjCAJ3iusi6tR2eOS4NvCRdGW629pSVFwATTFhOGopl1MwkUG4lhUCQi/24lFgF5s3iFvtA7EE4WuoPK4v6jr+FZ580kOIbEb6u81Eg73ZieY5X3t7tuVPj9nEGISaTBz3MfRrmMDSSbuBqvsbbH486w8VcH/AEHI4i4HfTYpHkI3sO7l0LfyAN/exoFribBg6cTFYxzbm32X5kEdL7m3nqHSoNeRqU4fxSsGw0h8Evsn7r9LfH/D7RqOx2FaItG4symxH+HoedA1cZ5SkGAyptNpZYZCx8wXDrf1HenfyNKBqxO1htWAydhyOGP9nBSVkmU9/fxqgG29yeXRRQYcvwessx9lASRexYgE6F9SATtyAJ6WLhDwi2ZBUwskfeKhljVxpJjJQaCQLAK+sJcbi+9rGouPKGWUsw04fCqJAdQHeGwKhWOzSSEAG3IKQB4QKnOFHljJxiB++kBAVFAQJfkARpRAFQC52AHluCjPkE2HxIgxKCNr7gsCvnuykix5X9adMy4swjxDTEi2sRpRFZbW5bWBHQHnYja4rFmeUHEPqxEvd7sHEYBuLDd5GO5Y3te+1qVc0wOGGI0RKTAi+OUtqJYqbb8goYqu3r6UGlnGfNOxAZu7BOkEnlfYn1tb/wBFS3ZbmHc5phG+9IYz/wBRWT82FKmmtzJsSY5opPuSo1/1XB/hQXd2gZccBjFzCKSNUxLJDOjhufMSJo3Oy7jflfe+1S8SzFpiWYs5JZiRz1Wty25C23lT927ZvqxeGgB2iXvD+s7WF/cqf0qr3iae+Ke4OpbBr25i9xcc/fYE9fOgh5a+fYFEleuSigtbMc7glw0CxKqOsGgD/ZLdfHJo9nUNzq8J268qr98lSTDSTwys5hK61dQt1YkB47E7A8wdxcVs5hlAwqxyyMFEoJEYuXZWXTrIYCwNza/lWKPEYaHByIr97iJSACoYLGn2r6gLseVAvR869FPFX2GJmYBQST0AJPyFfZlIaxBBHMHYj4Gg+MNwOtOvaVlPd42LCQnvO4w8MSqqm4IUsRYe0SWL7fft0pHJ3pl4uz2LE4+fEWdkdgUBOkkBVW7WuQLLyH4UE4MdilaIYaUYeNUQaDIkXdkKNXeLIQTdtTat7386hOMZYsRj5DhFDByo+rU2kfSodo1tezPqI23vfrU9nccgy9JpkjCM/dpGtg1gWLlbDwgWO9zc299J/DGY9zjcPKDbRNGx92sX/C9B0n2b8LHAYCOF/wDSMTJJ5B2tcfsgKv7NNFFFAUUUUFbduOXp+jTIqKHEsd2CjVYkj2rX6iufbE7c/TzrpDts/wBUS/rxf2q1z/kajve8IuIxqt5tyjFuvjK7eQNBO/5XHLh9esosoXTqK621XkBtzB8S35AfjZHarhDFkkCgWtJGWtyF0kPwGogfKq6w2YMMRIVY91BGVOnwq7BWLsVXw+JhK3Lyp77QuIGn4dwsjbPO0Qb1Khix910v8RQUyzipybiOA5auDEMiOspmL61YMxXTuNIIFrC1zb1peSEkgKLkmwA5knkBW7xFkrYTFSYdiGaMgEjkTpB2+dB9ybDrJLZ7kEWFjbckAc/fWjPszAdCR+NZMJijGSy2v0JHL1HS45i/I2Na7UAatftS4YkXCYLEIEEEWHjRgNjrc3LBALbki5G/yqqo0uQBzO3zrpLtYwgXJJVI9gQgelpYxQc4tIKwqayFL7Dn0rc4hywYfFzwKSRFK6AnmdLEXNvdQMPZIT+l8Lp+89/cYnB/OnP+UFNeXCpflHI1um7IL/0TWp/J6woOKxL9VhVf3nuf6gp/7Sez5MfH3oZlniQheqsBdtJXncnkR+NBzZuK+oNqyyLtXrGYFoZXicWZGKsPUGgtT+T5/wDIxd9z3ce55+01Ye3bhbu8QmMQeCYaJPR1HhJ/WUW/Y9a2f5Psf12LbpojH9J/8KsbtHycYnLcSm1whkUno0fjHuva3xoOWZBT7wtnQGDgwz3MQmeaQA6dRJCqt/IBSb/zh5UiOdqYhIFVQvIfw2oHqfiNVj7mPSqGXvVVVAClQoRD1IVwZLm5J08gN1jMsQ63ZXJuLWvcWB2K35b+XnWhA+9yajXzJtTKT4Sx+HuoPX05mkWR7XBudgBzHO1WPxtDFjsHisVBJr093LbULqLnVHInNHGprbWITY1W4Ue+mzgNtUeZw9HwTEdd0vp26+0aCvb2NSGBzaSE3Q2sb+W+24I3BFhv/wCa0GasxoL74OymV8BFO8ayNMhZreGTxH2jawclQhud+hvWHtTxQOUyRMWJVorara9nGzj0HW29N3Z+f82YP/kJ/VFQ3a/lqNluIl0jWqoAbb276Mnf5/M0FAZckbI3MTIwkB3YMgBLKF81tqv5X5W3lcaPpUcbL4mjZVY9ShItv1tex+NLcM7I4ZTZhuD5EVKZdiGjmR4x4JvDpG9jcXQe5ipHmGHnQXH2z8LK2Aw/cJp+juERRYIqMLG9+QXQu99heqgyeCSTEJBg9ydmY7BrX1SMT7CKL2vyG/M1cmMzZcdh0ixMjoNQRyiArJy1FSbgsDsdtrki9K3HmAXL0mXCw9yMSukNcklLKWC2FluLg3Jvq+NAh8T5okj91AfqIr6D99j7cu+/iNyAeQ95roCHs7hEcYQtGNChgCzXIHMFm2/KucMmwve4iGMfblRf3nUfxrr4UHPvbflaw4uBEJ0GAGxPUO4vbkNrcgOVVwFq++3zLw2CiltukwF+tmR+vvC1QMu1B9Zqd+zqP6TLHhQARqVirEEEKzPIxBHLSVW25/gt8TcLyYKZY5N9caSKw5MHUHa/kdS/CpPsyxJizXCFftSaD7nBU/1qDN2mZgz5nij7JWTQvTSIwFFvL2b/ABpWkxbyMWkdnawGpiSdhYbnfYACpnjOfVjsU3nPL/aNUHDGTqsCQBc2GwFwLnyFyB8RQBaraw/FeGTJIBJFHKqLo0lRdpFN7auY+8SLG3vqpXFqs3jPg9MNkOEl3aRniJNrBBJG7FQPViCWO5IHQAAK4zPMpMTK0srFmY3JP5AdAOgrVSgpcfCmntLyhMPmU0cYsto2Ata2qJCR870GrwZnH0fEhiyqrCzMfasCG0K3JdZVVJP2SeW9HF+episS0guRawa27G+58/n5VAPXwUDNwHwVJmU7IrBVjTW562vYKvTUT57bGo5MvMWJ7vEjQY2tItwCCu5W+4BJFr8t6uD+T1l2nD4mY/bkWMe5Fufxk/Cq87VcF3Wa4ofecOP20VvzJoNjj/OV7rDQQuGHdXe24Ba2wPnz9aW+GeHZcbiFggt3jBiCxso0qTckA2HTlzIrRgwbFGkA8Ksqn3sHIHyRqsfsFC/pJ7+0MO+n9+O/4UF+4bVoXXbVpGq24vbex671loooCiiigRu2n/VE368X9qtUHgB3aauv+k+XhiH7xZvctdB9rWDMuVyop31xf2yD+N6oHMMbo092bajqHoi+CIb+YDN+0KBgxfC0uEyoTSqVM55H2vGyAXHTwajv981Ido2K05XlOH/4AkI/YUL/AFmqAm7RMRPCYMSFmiKhbW0Muk3VlKDTqBtuVN+tZO0PH94cCgO0eAw4+LJqP4FaDD2YZeJs1wqkXCuZD/01Zx+IFeO1Rv8AO+L/AFx/USmTsEwerMJH/wB3A3zZ0H5BqWe09T+lsZf/AHv5olAsVOZhlIXLcLOALyS4gE9bL3IUE+ln29TUE1OkMPe8PueuHxt/2ZYlH9a3yoFvh3Dd5i8On3po1+ciiujO1/8A1Pif+n/bR1QvZzhy+aYNR0nRvgp1H8qvntg/1Pif+n/bR0HN+XqDNEDy7xAfdrFSXHUgbM8YRy+kSj5OR/Co/K49WIhX70sY+bqKxY+UtLIzG7M7EnzJYkn5mguD+Tth/wD5j/8AKX+0J/h86szjLOjhMDPOPaRPD+sxCr+JFJfYDgdOXySdZJ2+SqgH46q3e3ByMs2NgZo7+o8W3zsfhQUbkWD7/FwRH/aTRqfcXUH8L1v9pEenNcWLFfrSd/UA39xvcehra7LctM+aYYdEYyn0EYLD+lpHxqM45zv6Xj55ujOQv6i+FfwUH40Fh/ye5G7zFgL4Csd28mBey/EFj8KsHtMzHusrxZB3MRUft2T+9UZ2X5R9By2PWLSTfWt5jUBoB9yBdvMmovtPzMHAYjVyKgD3l1t8jY/CgoVztU9PCVJB6WIPmGAKt7iCPxpfHKrT4SylMdgYiw8cd4tVr+ydgw6jSV/hQJsbWFzUTCLkt51vY2QM7RIrBlLAg2+zfVb02NYjhzGq67LqGoX2uDyIvzB86D6NqsXslyct30rDwyL3QPmD7X935UncN5MuKkI1+FAC1udibCxO29XPw4Y4owigKqiwHlQc5zxFSVPNSVPvBsa9pU1x9l3c5hiFtszl190nj/iR8KgwdqDqvgdLZbgwP/x4vxQGtLtQi1ZTix5R3/dZW/hUjwchXL8IDzGHiv8A/WtZOKcB3+CxMVrl4ZFHvKG342oOSH5018P4YQyRQyFllxDJpstzAG2VwD/tHBtbaykHnay9lmLEU8cjIHCMrFDyYA3K7+fn0ppyCSBsxgkMr4mSTER2V0KkFpFBaQ3sSo5Bbi4HIC1BYXHeWLgcql+j6mDaV70+14mGsgj2VIuOQ3+FUvJnmIcIjTSMsYIQFyQgYWIW52BG1vKr77YMQYMuawuvexkA8iC1njPoQT8zbkK5/wAbhgjeEkow1ITzKm/P+cCCp9VNAwdluB77NsKOiuXP7Cs35gV1HVBfyf8ALNeNlmI2iisP1pGAH4K/zq/aBN7XcH3mU4jzTQ4/ZkW/4XrmaYbV1txXg+9wOJjtfXDIB7yjW/G1clmgufthykTZVgsUo/0QQE2+xLGvP9oJ+9VN4LGtDIkq+1G6uPerAj8RXRuWYEY7h+KE+1JhFUX+8qjSf3lBrmyRfPY0Ehn+JEmImkFiHldhbl4nJH506dkPChxi48EDS2H7oE9Hdgy29xjBPwquwdqvn+T7Kv0GdR7Ynu23Qxpp368m91BRjYYltBFmvpIPQ3tY+410L2x5aBkrqvKEwkdNg6p+TVSvGqBczxQGwGJk/tCav/tTS+UYv/l3+Tqf4UHLpO1PfbLvmV/PDwn8DSG/I+6nbtbP+Xp/+rB/UNArZKV+lQa/Y7xdXu1C/wCFR8fSsmgk2HOvkMZYgDmTYe88qC8Oz7HfR8FAi7AjWfUubk/kPhSP2tya8wZ/vxRn5Ar/AHafcFge7jRPuKF+QA/hSJ2mwfWRP5qy/um4/rUETk8ifo3Gq3tiTDOvrZpVI+Tn51O9ibEZtHbrHID7tN/zA+dLvDqBoMcpF/8AJww9CuIhP5Xpl7EQP0qvS0Un5Cg6Lor4DX2gK8TGwr3XwigSON3aXCTxBtN4ySfIAi/P4n9mueMbiBJIzeyPsjyAFkX5ACunMwyRcUsiH2ZEcH0FiiciDudT/Cq6XsBKxuz4nU4Viqxx8yAbAlmubnoAPfQU8ppm46wQR8Lp5NgsM3/aA/u1rJwLjif/AImIv5GJh+YrxxP9IXuY8SndtDEsaows+gFmXUL/AM4+W1qC3ewPJBHg5cRe7TPp9yx3FvixY/Kq+7acAY82lbpIkbj9wIfxQ1aHY3l02Gy7TKhu8jSKu1wrKgGryJsTbyIpO7d8HI+Iw8hjYDu2UtzGz3AuNh7R+dBUpq2eHcqvwrizbd5GkHr3bRC//baqujw120mykm1ybAe8+XrV/wDZjleKGDODxuGU4bu20Sa0IdZDcpZCSQQzENtQUZwznTYPFw4hb3jcEgbFl5Mv7Skj410Fx/joMXk85EyKjIrK177q6sEKjcEkBbcwT6VnXsiysBh9GHi/4klx+qdV1+FL/F3Y+HRVy9I0Bv3hllmJ6adIJZdt+Y8qCpOAolbNMGH2HfofTY6gPiQB8aiY4laYCRikZezMACyrq3IUkXIHS9XvwR2NJg5Fnml7yVQbBRZFJ6qTuTa4vYc61eL+w9Z5XmwsojaRyzJIPBvz0lFuN7ncHnQWDw5k8ODw0eHgv3aDYk3LEkksT1JJJ+NVf/KBzdv8mww2XxSt6keBfld/mKszhbAYiLDqmLeOSVbgtGDYj7PtW3tz2quO3bh8uYcSDyUxlbbe1qB1cgdzsfLbrQVrw/xI2EgxJgbTPIEjDWBtGe8Mtr8iSIhfp6Vs9mfDa4vGgSDVFEO8kH3rEBU9xPP0Bqd7L+BcPmCzrOXWRCp8LADSQ1rWvc3Bvf8Am+dPGW9jJw0xkw2OkjB5ju1JIvexOoA8vKgcJ1aUbCq17YsI8eCS4sHmUfJXb8xVww4cLyrzicIkgtIiuPJlBHyNBx0qG9Wx2LZnCsWIjlkVCrd4NRsCoQBj8LC+/UVZXFXZ7hsZAY1jjhYezIsa3X0FrbfGorhvsgw2HhkjnJn721/aRQByAAY33A3vQc95liJMTiHdgpklfkgAUsxA8IHmfxps7TMl7oYZl5BO6/cAI/DV8qtMdjGEE5ZF0RaRpszGQPqNzdrjTa3retjMeyHDTKFeSUgctxt+FBVvZTl7Hv5PsnSnvO5PyBHzqxoMOQak8g7LYMGGEUktmIJuR0+FSuPyuDDwvLJ3hWNSx0i5sPIAb0FHdrcR+lRMesIH7rv8+YpJ2A352p57R+KsNj3hXCxSXjDgltmOrTYBVJNgQT7zSll2C1yRgKGJYXF+lxcG9rdaDpnJceEghXoI0HyQVM4fGK+w51DQ5eW2FtvkK+YzN8JgSPpE6I5FwpPit5hRcn5UHNnFOWHDY3EQEW7uRgP1b3X+iV+dSPZphDJm2EUdJdZ9yKz/AN2vPaBm8eLzCWeEaUcgC97nSAusg8r25DkAOt60eEcVLFjsO0LlHMqJqXY2Z1BBvtYg2saDoPtaYDKpmK6lBj1L5qZFDWPQ2Jsehsa56fDWSSFmuFXvYX6EEAn3B1A26OoHnVvdvT4gYWFUb6hnPe25kixjB819o28wPKqWw8M7xlIxI6X3RbkX/VHPzoL67D+HGw2CeSVSrzvqCsCCEUWW4O4uSx9xFWPVOcK9qM8WHjhxGDxMjoAmtUbUwGw1Bl9q23M3t61cEXIHffz2Py6UEdnWNKDlsa5Y4gwHcYmaIckdgPde6/hautcVhRItmrnrtZ4UMGPLliyTKGHmpA0lbbC2wtv19KB97Ls0/wA3QC/shl+Ttt+VVV2lZJ9Hx8ukWSU96nlZydQ+Dah8qtXsj4dH6NVg4JaRyw+6QQum/XZQb+tava9wfNNh4miiaV43/wBmpZtLDfYb2BVTQUUvL3Vdf8nnFAQ4xSyizo9r+IDSQWI+7sN/f6VUOKymWJgsiPGSL2dWQ287MBtsd/Smfs1TELJiu4id+8wkyeFTYErdN+QNxYD1oIHPsy+k4yWYD/Sys4Hoz7fhaumeNsN3uX4qIe08LgDzOkkD5iuaOGsrebGQRqLkyLtysAQWJ8rAH5V0Tn+MbDwtNIQABtdgLnchdz1oOXwlzYddvnTz2xL/AJwBA27iID9nUv8AClrKIHmxUarYu8gO/InVck+nOmPtB4TxuHdJcVI04fUFYgkqAb6WsNr6r/OgXuDokbHwLJ7LNp+LKwX8SK0sDIIcQh5iOUHl0Vxfb3Ct3h2GPvxrJVxvGxJCiQHwayOQvbfl57U+8JdjuMXGRyYmNBGram1OrA239lCb7+e1A+PgfDt1pK7UMkP0NZLf6OQX9AwI+V9NXNHliLzFz6/4UgcY9ouFGHmiijZpGVkGqPwqSCLujeI256SvvoKLyvMjCz7XWSN42How2PwYKfhTj2OxH6e0g5JE39Igf4/KlL9AYjY9zLY/8N9/wqyeweJGlxKswDFUIXqQC1yP3h86C5MvmJ51vVjhgCiwrJQFfCKKKDxDDpFufrb5cvKslFFAUnZ/2XYXGYo4mZpdR0+FSgXw2tsUJ6edFFA24fDqihUUKo5ACwFZKKKCMxHDGEkbU+GgZr3u0SE38ySN6kUQKAAAABYAbAAdAOlFFB6ooooCiiigK+MgIsRceRoooMOHwMcd9CIl+elQL/IVnoooCiiigKKKKAooooCiiigj85ykTwSxBjEZFKl0A1AHn8xt8aSch7FoIJA7zSSgG4XSqDncXK3JHuIoooLDiiCiyiwqNzfhbC4reeCORtOnUVGsD0bmLX2oooFdexLLb3KSn0MhsflaprLOzvL8OytHhY9S8ma7sD53cnevlFBvcR8MQY6LusQmpQbggkMpsRcEe8+lR/CvZ9hsAztD3jl9P+kIbTpvbT4Rbn+AoooGaiiigK1cblcM1u+ijkty1orW92oG1FFB7weBjhXTFGka3vpRQov52UAVnoooF/OeA8Fi5e+xEPePYC5dwLDlsrAdTUpl2TwwKFhiSNRyCqB+PM0UUC5lHZdg8PiRiUEhkBYgMwKgte+1gTzPMmmPNMnhxKBJ41kUG4DC4BsRf5Ej418ooPWX5RDANMMSRDyRQo9+wrboooNCbIMM7a3w8LMftNGhb5kXrfoooCiiigxzwB1ZWF1YEEeYIsRSPwx2UR4HF/SI53ZReyFRfcEbuDyAPkK+UUD7RRRQf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namiradogroove.com.br/blog/wp-content/uploads/2010/10/jazz-age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00" y="4267200"/>
            <a:ext cx="3505200" cy="978310"/>
          </a:xfrm>
          <a:prstGeom prst="rect">
            <a:avLst/>
          </a:prstGeom>
          <a:noFill/>
        </p:spPr>
      </p:pic>
      <p:sp>
        <p:nvSpPr>
          <p:cNvPr id="8198" name="AutoShape 6" descr="data:image/jpeg;base64,/9j/4AAQSkZJRgABAQAAAQABAAD/2wCEAAkGBhQSERQUExQWFBUVFRUXFhgYFhQXFxUXGBcXFRgWFhYYHCYeFxokHBUUHy8gIycpLCwsFR4xNTAqNSYsLCkBCQoKDgwOGg8PGiwkHyQpLCwpKSwsLCwsLCkpKSwsKSwsLCksLCkpLCksKSkpLCwsKSwsLCwpLCwpLCkpLCwsLP/AABEIAOYA2wMBIgACEQEDEQH/xAAcAAABBQEBAQAAAAAAAAAAAAADAAIEBQYBBwj/xAA/EAABAwIDBQYFAQYFBAMAAAABAAIRAyEEEjEFBkFRYRMicYGRoTKxwdHwByNCUmLh8RQWcpKiJDOCshWj0v/EABkBAAMBAQEAAAAAAAAAAAAAAAECAwQABf/EACURAAICAgICAgIDAQAAAAAAAAABAhEDIRIxIkEyUROBBEJhM//aAAwDAQACEQMRAD8A8YIShPJSCkUBZVyEVxQ8yJxxIlNzpZkaBY4IrWoVHVSmOBMoMNhqDFOpMQ6FLjwhSqQXIDFkUeqFMKjVUyEK+qgwpFUIK5nHIShOAmwueXFTaGxaz9GEDm7u/O/suOK8hMhXrd138XtHgHO+yezdgfvVD5NA9yT8kLRxnoShaR271LgXn/yb/wDlRquwB+6XDxhw9oQsJRwkQrCrsWoNAHeBv6GFDq0HN1a4eIIRABITYRE0hccMITSEQhNIXHAyE1PcE1McF7RdD1HXZQ4jcgrqiGXJqSNAs7K6FxdROCtMXRWVOl0Jjbdfy6c1kX6JGFFgzEQIP9lIp4lVAqIjaqUJbOxKj1MQofbJ+Fw76rwxgkn0A5k8AjYKFmLiGtBJNgAJJ8AtJs7dUAB1c3/gaf8A2cPkPVWmyNhNw4t3nkd55+TeQU2sP7pXIBEZh2sHca1ojgB89Sn03QEqrxBAk/XT7p1zwCAQRfzQsso9VhH9AEAuvz8UTqBkAan6qO7Egf3Qts1XNHdFokngAoWFw5cJcUQ0WB2j+GT9kOpin5czQI6C49ZTBSGUG0THny5k9BdSsoykOENAkNOptq77f2XBooMdiA7WHHm1rQP9/HyUGqwDQ+R+8DolisReyiVXymSFYTOmlyGCmko0AeSmkrkriNAOgJwpo9OkjtoJXIdIhikuiipwoJ4oIcmdRBFBPZQU0UEQYdC2GiEKCIaUHmp7MPCTqElccVgw672Csv8ADqZs3YbqzuTR8TuXQcygEqtnbGfXflYP9Tjo0dfstzsrZDMO2GCSficdXHmenRTMJgmUmhrBAHuefU9Sn1HwJ/CUti9gatUyoz6ZKMZi3n4IlJv8pPoETiGyiCSEZsx10PipFGrcjJBH14qJUrNJcBLjqcomOcn4QfPiiEHjnZWgnjYKIygROawOk20j7hFxmJlozkNiDrmMiDqbC44Aqrxe3qbeMnSbk+pXBC13hzHNgkyYJ7oIPiJ9lW4CWd1zgOB4xqJk29iq6vtySco9fso9KhWqHusc4noU1AtF6NoU6RdlMkzLiZN9Y5Ktxm2ZBAOuq5/l54E1XspDqZPoPuodVtBtgXv62aPS5RoFkdzkNxXajhwBHnKYmSFbOriSSIBJJLsLji1pUlJZTSptUhrVIqDFNPFJEAXQidQ0U0RlFcBRMy46md7NIUl0FOaZIA1JAHibLjqaJmy9lCoZdOUcv3jynh1P4NHTphgAAAjQDQJuHoCmwBsGBFryeJ9USm3iUnYouqBXbmtxdYeCLUrjQd4jgNPN2ghRa+NDbvcBA/daOP8AM6T7DyXBoJTZqDaLzoI8TZMr4kN6+w9dT5DzWfx+87WfDr6npr4n1UAMxWJNmljf4nW9BqfII0cXON24xvxOzdBYcOAN9OJKpX7w1KjstBhJsLCwHlYDX1UqhuxSbeq41Dxk5W+f9SiVt46FEZacGNGsAiep09JRo4h0926tQzWq5f5Rc/YIr9m4TD/9zvO5PdJ/2t8FU4zbdesYByN5Nt6nU/JNwuwnONwubrsdQcidV3pa21GkAPBrfYKLV3ixDxA7o6D8Cs8Lux0VpT3agaD0U3kSLRwX2Yp1CpUMuJceZJKeNnWuFr6+xSyZsFXYuhAt7hI8rKfhSMrVw5CEQtA5gvIkW8+H1Psq3H4SCS249/NaITsx5IcSAkkkqEjoXSU1JccaOkEcBDptRCFI0xQgmly7KG4oFeKHh6Jm+Sjgp+ZK2PGCCl6kbJrft6f+ofX6qve5B7UgyLEX8EqkCeOkb1tRjoz/ANfCeCLU2jTbrMDTvv8Av4LNUdodoyTro6OfPpKrdpVyBckKlGSi92jvRSptPek8AFRl9Su3tKjhQo/xO1d0Y3j/AH10VHg8RTDy+q0vj4W6An+Y8vmm7Q2i+u7M89GgfC0cmjgnURbLqnt7DUP+zRL3D995GY9ZvHkAg4jemvUs0BvgJPvb2VdgNlue4CDErcbC3TbEuMeanPJGJfHhcuzJU9kV6xk5neJJ/srXCbnVOLfv8l6Ls/YFBgg1Dpa5HyVlT2Ywx2VUnzaY8iCoPK2alhjExWA3WDYlg9yrZuww0TA/Pz3WlOCezXI7kT3fkCkzZ5eCS4RxDQfmdPRJyZRJFVhMEHCBrPC5/oFx9Bkw46XOY8NfDgrujg+44NJY0OMZQJi3E6IWDoU25srZIAFgXOvMnMdNOJ4pGxkZvF4eQXFvQTIa0dARPoFlNp0DMZpJk2Fh66rabcpZj3n5GCbA953i7Qe/ksji8KCZY0hv8UEm/Mm58UYnT6KGsyD5aeWqh14v4eisMUC0meGhGhCrMQyCDPT1WiHZiydFXUbBTVJr0pIgagepEptfCOZqtVoycXVgEkkkRTTsKeXKO1yRqKRZOh5qIRqINSoo7qyA/Mm9ondorTc3E0X1GUqtMZc4dVqljqsUxqMkOAPLumSRpx3dL9MaFVz8RTpvNAt/ZUw5wDyXPOdp+JzMnZwBF5ABgEiS0NHLujy1z0wBe2bC3G2c2j2xosqOMgB7i4BwkFga90ZhldMi2Um0Lx7b+GZRxD2MMtEAXJuBBieEypKrKSbpsbgauR06jRw5hSd4sOOzkcAIPMahV9Koj4utnpZdY08OS0UZL2ZxXe7+yO1qtB5T053P5Kd/kvF9mKvYuLSJEQTBuJEytLulgR/iG2MNAmRBLokjyHyA4oSlrQ0YNNckabZm7jRFvhidNDx91pdk4LK2GgcJJJAkieAuUOmwA9J/JPkVWbR35bTeGUwDExNoA1cTpPHj5QvPScj0G1E2NNj+AaR/qM+4QsRg2uu6kZ6tJ91k3fqbToiarC7jrr5eNo6HRKl+sWGeWiHAk8QIb5z+dFTi66J81Zp69AN+Bzp0ykkgdS0mfRRqlN7HDNUa1riBZs3JjibKDjt76NVktIdYxa4Mciibw4tjqNQg3AaW8RPxAg8RKUtHZY1cMAP2ry5s6fA0/wCoC500mEM5i2GNgETplaAT9o0BVVit8aRyVHhhzMD2g3MkTxs2/ibcFmdufqsYLWNgknhbxlFRcuhHOuy42k2mwl1Vw1tPTkD8zKw229vipIaCBoBPLnY/RU2L2vUrnMS8n+UAjXyj3UIU3z3h4Te3jEq0cSjtkZ5HLpEytjcw1vrJvPhHlry6KLiHS3y+ydXwwtwNuP8ASyFfKn16Ju+mdoOuLc7dRAt7FC2kwxJPGI4C0ruFq/tAeiPtod0dYPzH1Cf+4F/zZTJJJKxlL4PTXvXGlNeFIoCqPT9k7GrYur2dBmZ2pOjWjm48B+BD7EvcGtBLnENaBqSTAA817puJuw3BYcMMZ3EOqv8A4nRYA/wgGB5niklPiPjhyf8AgzdTd+hgmZGUqjqkDPUysl7uebPYDgOHUyVpMFtWpTJD2jsotLu+3oLQQeU+CksewC2gUbFbQp8Y9lmtp3Zq4p+NGZ3w2lhqrKlSn2mHxEGH5AWVT/BVykkDTvwCIvmHdXh20TUbVd2nxc5BBHMEWI6r3rHYOnWmAPP11VTh/wBOKVem9+Iz98uyhpAyAWlpIOuqrCdu2dkxVCk/0eMMxCMMSn7b3fdQxFSkyXtY4w6NWyQJ62VU6RY2WlU+jBJNdo9t3G2zWrUA8Frg0ZIIg5m6ieIiD5qK6gKeJrQMpJdUy6Zc7gT9P9o6qk/SPaRAr05/hePQg/IKzxm1HGs9zzFmNBjg18384WZKptG53PEpfRqcY1rqZzX6d65nS2nmsS/YZfnM5QJN2zccb8RPI62jRbTZmJFSk0jk02udOXEc1zEbMc8ktpZXlpyNc94dx77pBAbJF5m3Oyzxk49FXFPs82x+6wptD8ViBTa4ZmtIOZ3OGCTyklRGMwzXAUzUeSQAQxtySAJGfM2Z4gFeq4PcmhTcalYmtWeIe93wkOEOa1hBGTk09LqtfuvhKFQOpsqucDmaC+QIuDAE8OJMWKvzVbE4SvwSMdRogOLeI1Ba5hHiCPdbmhhH1cJGXvNEEy3xaRJvaAInRO2ZgQanww/NmNycrgIzETlJgxeTAPNazZ2FgOEaD5yYUXvotJ0eK7wbMqUg0O07w5gDUATZRcDuy6pVa0tdlsajwGnKCM0Anu5oIJ5St/8AqHgs1CeQPkRMGPL3VTu87NTyuvx01tJn85dE8ZaE42ZjE7lYhriGv/ZzLXlwYSOBI10gwLSn43YOQS17jEakkGLaHwJ8lvBsun8UE62FRg0tJLoI8fBVmJwRrPa0FjWzoyX5WktGZ73RJ04Xznyb8jYPxKPRlmbIABzxcZhPIizp06qlxGHy2kEwdOYXoLKYIBaILQGwZALdNeOnssZvOcry3gJjw5LottiyjSsosPTkzyj7Kdtqn3B0aD6kKHhATDQYk38LH6KRtJ37IzclwBPgr/2I9Y2UqSSSuYy6ATKpRcqtN2N3zjMU2mbUx36p0hg1E8CTDR4zwUG6LVejQ/pjuqXPGLqiGiexB/ePwmp4ageZ4CfQsTVfUeAzQWB4Tz8kY0wWhlNoawAARYQLANHAWhGcxlNsugDjw/OCySfJ2boRUFRWYnYAeC12Ym0EOeCDOoIOvqnf5XcG92tUHRwbUH/IZv8AkjO3yw7LF7Z8blSqO9tJw4LqQzc/oojhMRS07J45nPTPtmHuoG1d8q2DY4VKdQMOnZ5HtzRwqfEzhqPCFp8btenVEMIJlVuK2N2g78kWPv06IrQ62tnjbdqmtWdUNg7hyCgbbDZBGt/T8+a9s3m3DwbcPnFJjYbapTOQkx/LAcT1BXkNfdypUD3Mc1+SRl0cYMW4E9Foi0pGWalKD9hv052h2eOYCYFQFnSTcT5iPNev43CUg0ksaWPaQ5pHHqvn2m9zHgiWuaQRzBBle5bM24zEYdlRwMVWCYvDhZ3vKGdbtA/jS04Mg7uvLHuosIAa4hus5CSQPdoW2FbhT7x4nhP8x59BdYrd6iO0e9wmHEAc7xdbOhXmNdPqsfs1PpBXA6Znza4y2MfwuBA+qra2DrVDlFRwBMG1NtuZcwZj6jzV7Sp92wAHifVSKTI6n6fZUqxbrohYbAMoNhtydXW/B/cqThjqek+iFiqonLx1jgB19QiUOK696Fb0Y/fWnmY9s2t53Jjwv7LFtxRpQG8IA9Lj5lekbXwGcum4tf1j5leebx0CCMoAi30/PBdH6KerNTQwrXxUcJaQDYCwIvHG2o8LI42e3I54AsYA4Q10gf7ch81B3P2gH08jrOAyubxBB18DY+auCwBtRh6Ob4QAR/6eiDHWzMY9wi3wuYcvhcgfP0K862/WLnmfALZ7dxOVsC2VznNN5vBPoTP/AJ9FiNqmavSAfUT9lXEtmbM/RFwLoeLTNo/PNWO0m/snR8JuOhVWQRJGogoeJ2i94gm3zWhRt2Qc1GLTIqSSSsZDRZF6N+luzIoVargO/VyjrkaPk5zl59C9S/TvDu/wLS6wL6haOYzET0uHLLk+JqxfI1TqzWwNXcAPywVficL2j4ffWBMNn6nxU1lPJ3j6qrx+IDnZg4CJtaPfRZjXEO3dHD1m/tKTSCGnVwn0I6IWK3VwzGECjTFus/7pze6r62+VGmYfWa2LZQZdPhwUarvnSqfCysYuHdk/L5HKm9BUXY/AbnUzULg+pTcBo2q69zwfmFo5KC3aWJZiX0adVlTLdoqd0kcQXNEEg9BqFFx+3q1QZaNF7zz7Nwjl3nAALm727Vbtu2rnvHgOA5CFzeijVMZtqvtCtLBTZTBsXBwM9RZQ9lbH7DuvJzH35rbPYWONx4cVW7xOa6o3gS2QeR8dFPmw0edb57IE9q0ePXqi7ibxhg7CoYBdmYTzOrfr6rQ4vD9pTcDqPyFisLu7OJyOPcFx1H8P59VqhJOPFmXJFxmpx/Zf4Ta+IznsmZhJm4AnjckLXbF3jJIZUBY+AMp4gciD3h4Kta1tFrYAJmLDrEe4We23tbvi92Ot6fghS4p6L9Kz2nB43S/BN2pt1lJjnOOgn0ErF7sbxdtQD+MXEgXaYJE6iyuNn7HOIeKlb/tgy1vBxGk/yyPP5ja0Dx7JmwqpINSt3X1YeGnVrI7gPIxLiP5uiu8J8RAIvp7qk3j2CzEUzlLqdTUOpvcwz1Is7hr9VnMM7F4YDM81wAIzgB45tzjWORE9RELkhXJSNjttxY0nrB+f1Xme2dqsz94i0jw1Rdt76Yh7C1tFwniYj5rCDZ9Sq6Xze8e58U8Ybtgc6VIu9lbWca5fSMaeDo4fZegYbbPaMBi4sRx4giOd/YLz3ZuCyG4jh8vuFqcNWhgIPesNDBHX7oSGhP7KHeq8nz+QI6/1WXxIl4PNoPqVp94XZgTxDoIMWPPwWYa3u5v4YH/I/QJ4dEsm2CayzvGPcBVtQQT4lWzbU8x41J8hcqocZKvj9mXL6OJJJKpA082XqW4OM/6Gm0cHVB/9jnD/ANgvKQV6L+lz81Gq2fhq282t/osmXo1YuzRbS2ybhusXm3h8VvdUWysHWxWK7OpXIpNZmqBga0mTDWZgSRMONjPdV/tt9RrDkIBN5It5QoO4uHIZWqPfnc+sRmiLMaAAByBL/VQRs6iaSjsPD0xlZRptjk0T4lxuT4lFqYQAWAHQAJ9RvExbTX8lNxFU5fn8rcuF11WScqI7awaIMD86Ktx7nSC0GOroj2U7IGSAw2u4gg3udXG5nnzQK8VGlpYfHui504/JK4jxkVe16dTuuDwNCIbJ1n943NuEKl3mJa6i4v8AiHJob4W0JPVW+KxLjQc20sOU5ptpciIt01VBvbhv2FPMczmGQOGWQYg+PPlYLkOyuweLcHjPF5HLTQkeBVftcZHB7eBkeCF2xPdnhLTy5eX3hCxuMFQAccsn5FPWwXrZYM2qHsJ48R5ET6Eg9D4LF4/EGrUJmxcfmp1euWscQdRH2VThaTnOhjS4wTAEm1yVoxR9mfNOqieubp0GNoMBY1waA4S0Ogm5IB0uFrqe0wWxxI4cOFrROi8+3P2r+zYbaZDymZHl8Q9Fe4zCPeYpv7Ma/Cx1o4Tbz6qLW9lO1o0tHEFwty0kyYHUa24ei44C+eMpknmdffgqjC7IeWgHG4hp4ktpG/IDJOvIlSP8myBnxddxgyAaQEHplsJSrfsdRXs6dn0crjLdDF5gyfzgs5XpUWS7UkjK0akkd3TnPv0Vw/cluUt/xlYCZg9npOmnjfqqfG7qUGQRUqFw/eLzxEGAzKmr/RuCKbHObRb3yM5l7ojuk2yA8wA3zlOwmP7oObNwtESes9I+6bjtkYZneDZMCM5zeOupkH8BUXDUWl/Id0mIAve/DjojaJtUC244th2sgtPUf0VG6n/008XPPzhaLfUNbSbHH8+gWequy0aTTpObw1P1CePRNvZG2vVhrGDgD9vuqpFxNbM4lCWmKpGPJLlKxJLpCSYQ0S3n6Y1wGVZ4VAf+DR91hoWm3JrFoq8i9o9r/NqzZPiasXyPQNu1pp2VbuRi2hlSj++KrnmT8TXhoBHIAgiOnVRcVjrXKz1PbH+HxVOrPdHdqDkxxEnyIB8lnSs1vo9ZJGgFhxn+tvRRarwARbyMn5opxosenD+nBODA+DN/XylAmgWJoAhzheW6AnhJ11UfBtzAj+IAgxYO8PGOCsHN7pH0veyrKjhTIF408CubDFEbEYCasmB2jYIFgSPzRZ7bmAy0nAg90wNSOmvDXxWxxdPOyW+V5E9FT45wc18tN2+EHjB5GUjey0ejy/EUch929OkjgZ91WVnd89RPrf5rR42gIcwmYsPnp6+iy2Ifl11Fvafqrw2Tnoj7QqDKQOaJszGdjSc4fE7ug8hxhVtarJRXVi7K3gLBb8S4o8zO+bLndragZUyP+F+vQzIPiDB8l6Xs5+dkaOHodLx1sfNeQOoAm/dPDktFu1vWabgyqdLB3Th5qOfFfki2DMviz0Ko5zCZExodeXE+Xr0Q6+3TpEknwt63Vng8W17BoQbxwm4tyN0ZuxKbjbTkNDbodL+/S/n9Ho3oyWK2pUykAOAuZPKQY93eKgYgVS7um1tJJJjS9hy+3Df4jZVJvAeJAI9FV4ylTBENbEQIaBz8xf5ql0J2YLH4Sr8TiTGmp8PE3HsuYTBubL3HgCGz8+ZsPBanaT2tEiJA15E8hw4nzhY3aeODAeftryCKtglSIm1sUajhTOjDmJ9bG5VRtPE5nQDYAD7pjsU4lxHHXwUUrZGFdmGeS+jiKWZRJ1On5+aqRhcPo53l90zFvkN81o41G2Z73RHa2SpAaBwQqIRpRgtHMuq2IDYFy42DRcknQAL0bdndzJhgHgCo5znui8EwA2RrAA6TKxn6X7MbWxL6tQZhTbb/AFOm/WwPqvXeysPkV52V74o34Y65MxO0NgVpOSDykx91l9pbJqtkPLT4Pb73n2XqW0HsDT0/dmPdeVb0badUeWUwAOTRp4nj4pY2yrdGp3Q3sDmChUcM9MQDOrBYGTqQIB8jxW92ZiBwPQcR4L5s7RzHBwJDgbEWW83M/UBzXhmIIyusHaX68vHonlifaIrKviz2kUc0GT4FBxuCzDKRr+D3RsBiQ5ovOkHnx+SPVt1H5+fl5UOnRnMpp93na4s4cQeo5oddktdBmRBB/Pf3VliqebXW3rzH5/WtqmLgwfzQ/RTaNEXZh9pYEuMgXFj4Gyx+8GBytB6f0XpG0sSGvuAA68DgeMD7LFbdDIcC9g4gEgHyGvJVx3YMitbMU1hKe6mR80xzYTmOOnDkvQR5BMoYsRDhI+R/OK7tDCtBJYS5rQL8A48FFpU7yOF/BOD3BpAnv69Y6J5CxSRo9097zRinVJNObO1yexMWHgvS8Dt5pbIe0iRqecn7/gXhTDdWFLEPpgOpuI48D7LJkxps24sjSPX8ZtUTJzHnfwMR4geiqcXttoJgg8bepBPlC82/+WqkfGbadEB+KedXH1SLEU/N9I0+094gGkAyeOut7x4WWWxGJNRyJgtmPrODWjUgSdASYEnxWj2ruc/BMD3wTEnUOaCLEj7acVqxYlZiz52tMzNduVscTqm4ShJk6DX7Lhl7vywRsW7KA0K2m79IkrSr2Dr4kuPRMawugDr5IQU6jThnU+w/L+iVNy7G6GGBbghGonmmOJXOwTO/Rx6H+ltQNaf5iZ9o+S9JfUgFeP7iYzKYnivQcVteKZvEW6H8uvMmvI9KL8UVG+m3MjSBqVijQ7OkXO+J1yfopmNr9tWLnHutM+KotvbV7R0N+EKkI+hJyrZVVqklcD7Ji6NFqWujE9nr/wCkm+Be3/DVTLqYBYSblmkeLZHkei9QqPIjiOfyK+Xdj7Udh69Os3VjgfEaEeYkea+gq2/eDo0WVK1WA5gexrBmqvBgjK3hM6uIGt1lyY/Lx9mnHNcd+ibjqDgczS0MmHlxdGYjutY1nec5xjujrpqshvFtdmCZFau813XNBvZFzZ/iblPZN0s52ZZbfT9Ua2Me0UAcLQp5gxrXftHZrFz3jQwNBpJuZWFq1ZPnc81qh/GSXkRlnk34lttfeitXPeOUTo2x83faFTdpJt/dcqGbBGo0w3XzWmMUnUVSIym3uWyLUSpEA3uOKVV8kpoKzyexl0WdDBtNOQ654HQX4lOp1Wh44ACAeGbr0KqkcYiRDvVFP7A19DaY7/qp+Epat6EhQqbbjzvzVg8EQ7l8lCfZpxdWC/wkTPJKhhMyn1Kedw/dbxeTAA4nmVIxG2KdEhuH/aPaR2bjcNPF4HF+kcBwRhjb2+jsuZR1HbNDuPtmhh678DiWh1Os0BxIa4U60Gx/liGnkRPNUm++2KjatTCioalNjgBJzFo1yhxvFx6eo9ntZhB21fvVHd4MnvOvME8JOp8VmK2ILnFxuXEk8bm/FaH4qjHXKVsmYZuVs81DxD5KaapPFNJQlO1SHS3YTD05PQaqW9yj0rN8UQIx0gs6VxccmGoiAWExz6ZljoPkfYqzfvbWc3K7K4eBHyMKkXVBpMopNdE+ptp5bEATyn7qASuJLkkgOTfYl2UlxMAJRpyYUzKg4M6+SfUqLTiSSsjO26HVGIYpgcFwVTyThVJVNMFNHcvkh1gdAiPfCjlxQl1QYp9nRhin9gBqU3Oea45ynxihtsE5Tthx29MENIc7Kc0x3u7ePFQSk10GRYhZ32UNDjtg9k6oCQ1zHDuzwIkFvNcw1FpDgXQxozOdGg0iOLjoBxRKW89TvOqRUzsa06A93Q2ESq3bG0jUIAEAQSOv4VSUI8bfZOM5xnS6GY/a7qjQwAMYOA1MaFx+miVDavZtaKbQ118zyJcSeU/CI5dVXroSJj0FxGJdUMvJceqEUiUgEGEcxs+STGyU59hHqi0GW8U3H0CzrGSnPdFgnPdFhrx+yA48lWqFG1HocJ5cAmZ0kq9hRwriSSkMJJJJccJJJJccEovgo7NUkloxE5jtF0FJJXJAKjpTM0JJKUmWSO0xJT3mBZcSSr42d7oCnNZK6kpRV9jMk4d3c8J+6iEriS6T0gLs4kkkkGEiNELqSpADGtElWFNtpSSTQBIjV6iASkkhNnI4GriSSV6G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xaxor.com/images/beautiful-old-people-photography-part-3/beautiful-old-people-photography-part-3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3276600"/>
            <a:ext cx="1066800" cy="1124091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6477000" y="2743200"/>
            <a:ext cx="1600200" cy="990600"/>
          </a:xfrm>
          <a:prstGeom prst="cloudCallout">
            <a:avLst>
              <a:gd name="adj1" fmla="val 59975"/>
              <a:gd name="adj2" fmla="val 718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05600" y="2895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I’m NOT a fan of Jazz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8202" name="Picture 10" descr="http://www.troyhigh.com/ourpages/auto/2008/2/19/1203457482866/Roaring_20s_Jazz_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304800"/>
            <a:ext cx="1371600" cy="1207009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1371600" y="3429000"/>
            <a:ext cx="21336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3429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Jazz is too DIFFERENT!!!!!!!!!!</a:t>
            </a:r>
            <a:endParaRPr lang="en-US" dirty="0"/>
          </a:p>
        </p:txBody>
      </p:sp>
      <p:pic>
        <p:nvPicPr>
          <p:cNvPr id="1026" name="Picture 2" descr="Image result for jazz music 1920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21" y="4876800"/>
            <a:ext cx="33337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OF THE 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American literature flourished during the 1920s.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Writers both reflected the excitement of the era and criticized its extremes.</a:t>
            </a:r>
          </a:p>
          <a:p>
            <a:pPr lvl="2"/>
            <a:r>
              <a:rPr lang="en-US" dirty="0" smtClean="0"/>
              <a:t>Writers complained that Americans had turned from international idealism to greedy selfishness.</a:t>
            </a:r>
          </a:p>
          <a:p>
            <a:pPr lvl="2"/>
            <a:endParaRPr lang="en-US" dirty="0" smtClean="0"/>
          </a:p>
          <a:p>
            <a:pPr lvl="3"/>
            <a:r>
              <a:rPr lang="en-US" sz="1800" b="1" u="sng" dirty="0" smtClean="0"/>
              <a:t>F. Scott Fitzgerald</a:t>
            </a:r>
            <a:r>
              <a:rPr lang="en-US" sz="1800" dirty="0" smtClean="0"/>
              <a:t>:  </a:t>
            </a:r>
            <a:r>
              <a:rPr lang="en-US" sz="1800" i="1" dirty="0" smtClean="0">
                <a:solidFill>
                  <a:srgbClr val="FF0000"/>
                </a:solidFill>
              </a:rPr>
              <a:t>The Great Gatsby </a:t>
            </a:r>
            <a:r>
              <a:rPr lang="en-US" sz="1800" dirty="0" smtClean="0">
                <a:solidFill>
                  <a:srgbClr val="FF0000"/>
                </a:solidFill>
              </a:rPr>
              <a:t>(Emptiness of rich peoples lives).</a:t>
            </a:r>
          </a:p>
          <a:p>
            <a:pPr lvl="3"/>
            <a:r>
              <a:rPr lang="en-US" sz="1800" b="1" u="sng" dirty="0" smtClean="0"/>
              <a:t>Ernest Hemingway</a:t>
            </a:r>
            <a:r>
              <a:rPr lang="en-US" sz="1800" b="1" dirty="0" smtClean="0"/>
              <a:t>:  </a:t>
            </a:r>
            <a:r>
              <a:rPr lang="en-US" sz="1800" i="1" dirty="0" smtClean="0"/>
              <a:t>A Farewell to Arms </a:t>
            </a:r>
            <a:r>
              <a:rPr lang="en-US" sz="1800" dirty="0" smtClean="0"/>
              <a:t>(Captures the growing anti-war sentiments of his generation).</a:t>
            </a:r>
            <a:endParaRPr lang="en-US" sz="1800" b="1" i="1" dirty="0" smtClean="0"/>
          </a:p>
          <a:p>
            <a:pPr lvl="3"/>
            <a:r>
              <a:rPr lang="en-US" sz="1800" b="1" u="sng" dirty="0" smtClean="0"/>
              <a:t>Sinclair Lewis</a:t>
            </a:r>
            <a:r>
              <a:rPr lang="en-US" sz="1800" b="1" dirty="0" smtClean="0"/>
              <a:t>:  </a:t>
            </a:r>
            <a:r>
              <a:rPr lang="en-US" sz="1800" i="1" dirty="0" smtClean="0"/>
              <a:t>Babbitt  </a:t>
            </a:r>
            <a:r>
              <a:rPr lang="en-US" sz="1800" dirty="0" smtClean="0"/>
              <a:t>(Criticized American society).</a:t>
            </a:r>
            <a:endParaRPr lang="en-US" sz="1800" b="1" dirty="0"/>
          </a:p>
        </p:txBody>
      </p:sp>
      <p:pic>
        <p:nvPicPr>
          <p:cNvPr id="1026" name="Picture 2" descr="http://t2.gstatic.com/images?q=tbn:ANd9GcR5ZrK-J5DyqBLnox0o-7nSqpcykABzppUvK4_GVor3L01IkLs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17" y="2514600"/>
            <a:ext cx="848139" cy="121920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SEhQUEhQVFBUXFBUVFxgYGBcXFhUUFRgXGBQaFBcYHCggGBolHRUUITEhJSkrLi4uFyAzODMsNygtLisBCgoKDg0OGxAQGywkICQsLCwsLC8sNCwsLywsLCwsNCwsNSwsLywsLCwsLC8sLC8sLCwsLCwsLCwsLCwsLCwsLP/AABEIAQ4AuwMBIgACEQEDEQH/xAAbAAABBQEBAAAAAAAAAAAAAAACAAEDBAYFB//EAEcQAAIBAgQDBQUGAwUFCAMAAAECAwARBBIhMQVBUQYTImFxFDKBkfAHI0JSobEzwdEVYnKC4SSSstLxU2NzdJOis8IWNVT/xAAaAQADAQEBAQAAAAAAAAAAAAAAAQIDBAUG/8QAMREAAgIBAwEGBQMFAQEAAAAAAAECEQMSITFBBBMiUWFxBTKBkaGxwfBCUtHh8RRi/9oADAMBAAIRAxEAPwDBrO2UZWIFhpeq8oJ1JJ9df1NSYceC/LlsTUZrpxxXkcD2YytbW5+Zou+PU/yqMitlwLgcSJA0kL4vETgyR4dSFURDZpGO199em3OpzTjCNtGmOLmzImQ7lmJ8iR570MkpPPTpyrd4vH4ASNDjeFnCsNC0L3db2sbAKGHnrUWP+zSawkwzrLh2XOHlvCyL/wB4rC/xA16Cpjngq1qvK+Po0NwfTcw5lPU8uZ5UJJ+jXc4n2VxEMRm+6kiBsXikEgU3A8VtRqR86ix3ZvEQwLiJVVI3YKl3Us5NzdQpOgAN72rZTxvhoVSRxlaxuLg+VSe1N+Y/zoCKVq00omyQ4tjub7fptUcrFtTrqSb23NHBA0jqkal3YhVVRcljoAK1eL7L4bAhRxGaRpmAb2fDBboDt3sr6D0A+dZzlCLp8+XUuKb4MkJDyJ02sTp/TnRHEvp42028RNh5dK9A7McM4RipMqDEpIFdhFKylZQFbZk5je1xtzrLdm+y+JxyXg7skaENIqtsCSF3I13rNZYb6lVeewOL2rc5IxLW1YkdDrSOIP1rWkTsDizcJ3EjC90SeJn038N65fDuz88s7QKFSVfeSR1jIOgtZjq2o0HWqU8btpoPF5HOac8yPlTLO97gkHqNLehrUy/ZzjVcRkQhzsnfJmN/7u9ZjF4VopHjceJGZGtqMykg2PqKcJY58NMGmh3xLNYM7G212Jt+tRq5GxOvma7/AArsTjcTGssMQdG1B7yIHcjUFrjY71z5+DTRzjDso70siBQyMM0hAUZgSvMc6aljbaTWwnqKAb6vSDeVa8/Zvj7le7juBe3ex3t6XqhxPsZi4ImmkjXu0tmZZI2tcgC4Vr7kVCy4Xsmh1P1OCzjSwtp+vlUbya70Vqcx31vVShEIzJ4R92CLb69flTNSh/hjrfX5mhvVQ4MZcgkVpMNxuCRIRiPaI5IY+5WTDsoLw62Rw2xAJFwdjWdNCKc8anyVGTjweonEKYJOMYiIM5ywYKJvEFyXVHkJ99rhzfyPUWz/AGYw2Nxbz4wY32cR6yzu5A11ykDQr5HQX2rSYHBjifBI4ICO/wAM2qEgXK5rX6Ble4J0uLdayvCuF8UjWbDRwSJHMMs3exhYgBoXMjjKttTmBO2l9K4INVKNpNOt+i9Pp+Td3a8v3C7SY3iU0keEmxPfrKYzEYxGIpVc2jcFEXML9divxrWdpOyxxbiBJVhw+CwuWMEXMsiAd64Fx4AQiFvzBh1qv2Uih79Zs2fC8LwzL3uwlxDlmdkv+EZmt/lPOqmB4nJLgOL49gc8xXDIB+BCNlt0E1/MgnnUuUrWjaq6dW/8Fbb31/Yw3CeENMjysywwR27yV7kBjbKiKNZJDyUfpXQ7UdmBhYsNNHP30WIQshKGNhYKdVJJt4x0rW9r0iweC4dEcP7TB3fe3zskbYhgpzSZAc9wzWW43rF9rcZiZJUbFgIxiUxxAZRFCxIRRHunu3sdbWPSuvHklkkpJ0t/55kOKSrqav7E+Hq+LmlYAmKIZPJpCQSPOysPjWX4zxNTxDETTxide/mBQu8YYAlV8SaiwA+VdL7Lu0K4PGfekLFMvduxOiG942Y8he4J5Zr8qh+0fgD4TGSuVPczO0scm6nOcxUtsGBJ06WNQtu0yUuqVfuD+RUaP7PMJgcfPIvsJgKR5w6YrFXNzlI0cW0P71S+yhl/tZ8iCNDFMFQFmCqGWwzMSx2G9W/sJF8TiTvaFBp5uf8Alql9kP8A+1byhn/4kFY5VXfRvbSuvoVH+n3OHAHHF7w/xPb2y21OsxDD0y5r+V61n2mtH/bOEyWzj2bP698Sl/PLb4EV2eyuJjxMvEEhgw8GOieYRSrGMxUsy5mzXucwGb/GK8swMsjY+IzsxlOLi7zN7xcSKGzeelvhVQevI3xpjXvfX2E9o+7PR/tH4UG4ik4xmEw7JHCyrNIVe8buytlA1W9vka847RKRiJCZYZi7GRnhJaPM5LEAnoTtWp+2hCeJKACScPEABckktLoANzTRdj1bF4DBGPLJ3Anxh1OjMWKt0sFCf56rs8ljxxcn0/QJq20i92d46OErgY2svtBOJxWmqxS/dwa+SqHPp51Q7ecM/s7icc6LeJpUxSKNASkitKgPLUD/AHxUXaUcOxWJmmfHSAs9svskhVFQBFUG+wVQP151qcfhYeJ8I7vDynEy4MLlYo0btkXYq2pzR876so6Vk5KElNp+LaW3mU1qVeXBU+yfHmfiONmYayIX1NyAZLhb8wAQPhWEwnFzDFi4QtxiAoJvYKUfNe1tSRpWt+w4L7ViNr9wP1cf0rz2ZRma35j+9a44J5pr0j+CZN6U/cHLUirpvUZFFr9WrsZgSxSFk15m/wAyb/vQGmg9wfCnqYcClyDelSNMTVgixhMdJC2eJ3jcfiVip+Y5V3MN/aXEgUEk00Y94u+WFf8AGxsv7muNwnAHETRQro0jqgPTMbE/AXPwrc/aziBhlw/D8PdYUiEjKPxkkhc/5vdYm+5Nc+WS7yMElqfXySNYLZu9ilh+yONaI4eLHYRlJuYExJ1OnILYnQVxuLti+HmTAmdgnhZ1jayMZEVjra+xAPI2qzH2FLAEY3h4JsR/tAuCdvw71L9ofCMRHMsuLbDh5FRQkUjM1okCBmDKDY5d+ulTCS1qLknfpW5cl4bSONge0+MhjEUOJljjGyg3A/w5gco9K5kkpZizFmZjcsxLMT1JOprT/Z/hoziHbExRSYeOCSWYyKWCIouClj75NgN9Ca7P2tcGjgOHfDQQxwSKSHjUgs+hs5va2Ugrp+atO9hHLoS3fUnS3G7PPb13+DdtsXhk7tJBJFt3cyiVB6A6geQNqu4HiWCw2AjZ8JBisS0k2fvGIaNFtkuBcgHltsa2HbHDYDAYnDxnh8DRygGRiWBQZ8pIN7WAJOvSpyZk3plC+fLoOKpWmYyT7QsdoImiw4vciCFEB9cwauXw3tJi8OrLBO0SlixAy6sbAm5XyFaLsz2agxfFMRGLNhozNIqo2kiK9o0Vr+6cw1vsPOjwHHsNIMXFPgMJhnGFxIjKpkkSUIQsbZvec302NxtrS1Y4+GML4b46/qLxctmb/wDynGd8J/aH74IYw9luEJuVtlsRfyqQ9sMb3vfe0sZcnd58kd8gOa1sttze9r1J2NaA4lIp8Mk4lkjQFnkUxAtZioUjNvz6etaTte+CweNbDLw2KVVEZ0kmEjBwCQoDb9Kc5QU9Gi3XpwNW422cA9veI/8A9bn/ACRf8lRQ9uMejO64lwzkFzliNyoCjdNNANuld3t1wXC8NxkDRwiWN42dsPI72U+6LsCW5k2JOqGu/wAO4ZgcbgJJsHgIjiUFnhaSS6t/cIbW4uVOl7W0NZyy4lBT0bP0X5GlK6vc8u4pxGXEyGWdzJIwALWVb5RYaKANh0rrcO7bY7DosUM+RF0UZIjYXvuVud+dUOz+AebExRLD3zFheNi0YYD3s7LqijmeVaLtji+GRtJDhMGGYAqZ++myrJ1jUsQ4B5nQ1tNxbWPTf2pERT+a6KUH2g49SxE4uxzE91FqbBeSdAK43E+JyYmRpZiGka1yAqiyiw8KgDkKpAUdXHFCLuKSJc2+Rr0Qb1oWFSohsNKbJDVAFIU5gGtfa/wufOgNPhT93/mGtMaWPgJcjUJoqatBHV7JY1YcbhpGNlWZLnoG8JJ/3q0/2z4UrjUkI0eBQD5xswI/9y/OsAR1rc8O7WwYnDLhOKK7Kn8LEJrLHbQZhz0563GhB3rly43HLHLHelT9jWLTg4sxWFF3TzdQPiRW/wDtuH+3Rf8AlU/+SWqWF4RwqKRZX4i8qKysI1gcObG4DNr0HIfCrna7jPD+I42OWTESRQpAin7l2Z2Ejlk093wsPFqNamWTVljJJ0k+jGo+Fo5eLgfDcMiiVHMmMYTyWVjlw8f8BNBpmPjtWo7IL/aXDJuHyhllhAaFmUjQXMdifym6n+6wrh9r+3cvfZsBjpO5I0jEQiEIUBVUZwS97E3sKHsl28n78NjMfIsS65DD3glvcFTkAKaa5uttKynDJLFqre763f2+hapSr6GHxalQ6sCrLmVgdwy3BBHkQa9L+3Nv9owv/gv/AMQrl9sE4Zi8Q08WMMJkIzqcNK4zWszg3FtANLb+tWftO4zg8d3csGJzPGpTujFIC+ZgSc5sFsL6W1q+8c8mOVNc3s9rROmotGP4JxWfCSLiYLqQSgYqTG2gLI3I6WNt9jXpfDO0eB4yywYzDCLEMCEkHMgE2SQWZTpfKwI5a1juxuPwpgxWGxzFIn7uWNlBZlmW6sVAB1yldOgNXeBwYDBTriWxwxPdXaOKKF1d3sQuYsbKBf586XaIxm3s1JcNDg2l6FTDcGOD4zDhyS4TExZW0GZCVZSbbGxF/Q1pvtA7bYnCcQeOJIbIsZDNEGfxID7978zWa4TxaPE8RONxk64fLKkoXI8mcKbBFK+7ZVAud77V0O2C4DG4p8QvEUiDBBlOHmYjIoXcEA7UpK8se9V1HfZvca+V6fM6OIw8PFuHT4wxJDjIM5d0BVZe6QP4gd7p6kEdNKwnZvj0uBnWeI7aOt/DJHuVb9weRArUcQ7UYXDYBsDw8vKZL97Oy5L5rB8qnW5UZfIczWN4dg45XySTLh1IN5HVmAPIWTW5rTDCoSUl4b2T8hT+ZNcnp/2p4hcIt8NGsUmODGeQe+UQLdF/LmzeIjfXrevKZN9K9H+0riWDxscLQYxC0CMBGY5LylimisQAvunevNxINbj48qfYVWFXz1/nsTl+YaiNDeiFdZkxU4Qc6aiqJAhYX+H8R+1FQYcfdj1p70ocBLkRpmNNehetLEKlelTUDG19KbLRGmoH7DWpA+V6RlW29B3o60h0SG3SmoRIOtOp6U0FBClT04pkgmlenJ60Per1pD3HI8qHJ8KRlXr+hpxIvWgdMS6EbHUeVEWF+lIeRp3oECU6USNf+lBlPI0jrvofrnSHyS01Mrcj9evSpcvpUSJ4JZECggbBv5bfDb4VCRSwy/dA/wB636UiaWPgJcsFqjomb68qYGrAS0jT0xpgQPN0qBnPnViSG+1DFZW8S3/f51Ls3i1RXzU7AjcEc9QRpXbRIGLe8FJuCChIB2DKw3HVd6PFYuEEWVXyxlQAoUM7XuxA22GnUVg5y16afuVe1nAvVnDIdztTx4fW5FvL/rU2Wt0iJz6IVqVNSqzEjmjJ1FVnQjertqHBRxiUd9cpfW29qmRrjl0KVKtcvDMJJEFBEbKdZAWJcaEkfhudRrewO1VcXDhQr30AXLEB77ufedidQPXoNq5Y51KWlJmz4szyA8qtRsbkHrVdYidR+tWgCLg9TXVEym0FT2pqVMxBMfT5UOYdSPKpb1MbVEhpgYf+GPWhNFCv3a+v8hQGlF7CfIBGtOKV9flTLVWMcGkaalTQhGmNPampjRGYhRJGo86K1OqUFWwxbn/0NM2lOyEdNKAigge9IGhvSoHQYNCwB3oSaV6VhQJgFOsIFGKVUirY4pHeko1pUyRzSpEUr0mIVPemor1EhjxLaNN9b0LCpFv3aa6WP6VGaiPAnyMLa730tpp53N6BKLnQiqGPSNKlTAa9KmNK9MYQHkaYinNxvcc6akn5APamolamJpiBIpySbb6D5AfRpM5tvSRzSGEx8x9edCKbLTWoSAOmtQi9Ff6/61QBxbj1FBTq2tNemATCmpzStSEKkaQorVEgJA/gQaaX/WgpwPCPShqY8EvkE70y07UgKtDFTUjSpgMaa1PTruPWkUWuJrZx/gU/pVS9W+JG7jfRVGvpVQ1nh+REx4EBSpxStWpQDUympMtCVpIB6a1KpIJShvYMdbZhcA8jbnbodOoNMAKRFItc3O51Pqd6Qp2AyDUUy0ce49RTEXoAdjrTimc6mlbppQIKivQX+uVHlP0aiYgyvgTW+9RmpQPAnpUZNTHgT5Aampmp6soVKkBSpgNSvSy0+WgYc73a++g/aoiKdh601TFUqEhgKIN5/LU0La0o1Cm4AI5g/WlEm0tjSCi5JSdInXCyHUAfH+dqjeJ195b+Y/pV04qAgXR1PPLcX+INQYmdD/Djyjq2v6Hc1xxnmcqaPUyYOyRhal+f9FZWB2NOWphCo8z51YwuHD5vFaylvUDl612W0tzyXXQgFPerWIhjKZoy2wuG31te9ttTVO3rSjNSWwg421HrTCki6j1FA3yHWqAmfehC0OfXWjBqgY1Nk86O16GxqJbiRYB8CehqOpB7ifL9qjalHgnqCwoaKlaqGDSFORStQA1ODTU4+f15UwGJpqLKaRQ2vbSgaGyUjTUQFAWABT096f1BoAAVZw0ebP4c1kZjc2ygfi03N7aVWy/L9as8PYBySbeBtDqG00VhzBqMnyjJBD90WCsCFJLX0P3lr2vtawqkDVqE/dv4L6C5/J49CPXb41BiCt/CpUWGh3vzpQe79wBDbetIn96FVopveNup/erATprpTKeRopPePqacGmDYdBmpC+xp9KliJkX7tTpQNUq27tfj/KoiRRHgnqDampyw60xaqHQqVNfyp7GgBrUqcg0qACB6m1KQiw1Px5anbWjCLub7eX61EwHL69KBbCZ9BQa1Iq329aagqwctLak3y+taVAA5tRVvCtH3jFhZSjkDofwgVWC/Rq/wZTeW2U2hkPiA2A9Kzy/KxjxRhA2paMopNjlzm4FgeWVjz1086rcJwLYiZIo/edrC/wCtdDGIgjXJYeAgX94klfe03II9OXWubhSUswfKQb3BUMDe2hJB2JrOMtm+ppCDk6Rpe1/ZD2AQN3veZzZhly2ZbXsb6g3OnLzrJjfetX2R4pHLiA+OkzKigJnu4FrkC2vPLrUXbx8N7QDhkC6nPlYFWa9wVH4dDe3pWWHNOM1hy7yq3JKo88FSjHeS+3Uzs3vN6n96GpJF8R9TQHf6512nOIX0oGqQ7VDMdfl+1RIpF5Vsi/X1vQGpc11W5+tKipx4M3yNStTGlTGNSpXpXpgKmsaWaiFuak/GmAaRtY7aeY5fW1C0hI1P7fyoWtyHpzPzoVX1qWgonGJAFtdiBsNf3qAa9fh/Wll9KQ9aVpcjVBpJY3vb96ESa31330pKtKRbedGpBsD3lunz/WrvDQCrAhttWBt4Ruvnfe3lVvs/ghPFLGsOZiQWlN7QrtcWOpOmnlQ47gEmGcJIb3AYDa1yQCRuNjWOTLDeF7nRjwym9kU+Ky5DlVQLA6aEL5eZ0G+tQYOQEC4ufwm6+E5wSSCCQLX61ax2Gu+VrAkXuACLjr0FrknXWrnDcAMhIdvAhY5SLZcwN2vqo/w61jPJFRs7MHZ5KbX85RxoSypIqsd0v5gg6ftWz4l2hz8NhwbRFHRYDewykK4BIv1GpIO5qh2Ifu8XG0iEq7LawLlbd4qnQE2vb0teu59pHHYJgiRhi8ZGYlSoAJU5bHW4sPnXl9qzOfasePS2k9V3wY5IaFJ3XSjDsAWkOdVtcgG92OYDKtgdbG+thYGqxOvy/nRlrkmx38v60xOvMD09a+io4hE0Mh15bDkOgoiRTNGPKomCLY/hr/TXYc6gIHSpE9y9Rn1ohwQ0NelcU1/Om1qxj28qemsaLWqXkA1utICnIpKKYCzUgw86njCBWzBs2mW1stvxZufS1qiNRKXIiMnpSyVNDg3b3QTcA/AnKP10roQcPcGxWxsD8CbD9a5MmfHFeJ2zTu51ai/sUsPGTceEHKTrfxEfhW34jyqx7KBlaTMY/CXy5cwB08F9L+taThHBHc2YWOtj6AnX4lSPIHqK6L9kRaTOxN2OW2yjl6nQn5V5kvi2GEqex2YPhufI06r3OB2V4j7JMWja8btlUOcpsSBmYLe1gNjpqDyrecZ4XHxFo5MPImdbJIw8QIBB5bkAv8x0rH4nghjFgVJVVUXAO2p3Gl/rzfgvFZMI7shHdls2W1gxtYW2Nvq1cPan3su/wS8aX39z6DH2GeOKVfUnk7I4xZZV7ouAbCTSzruLAnfkRbryqhheA4iVXbDxkQscxLZbh0BGlwLqDn0AHxtWrwPafFd3JJ3IbMrSKc1gFXQi1tgK569qMdBEEOHDnOVzMSCc3i1AH99ddqwWbtbtNRvbr9+pUnKMfFTo7HCeFJw5FnEjShkCZdANdQY7crDY366V5p2nxPf4yZwLB8pAFjbRAL6b/Cuxwp5LOj7pYFQV7sGxtkC7aWvzJvWf4nfvZDYnwpoL9UA69P8ASuvsXZ5QzSnN3J9fTofP9qyOc9JD7MRuD8LfVv8AWk0Zt7rC19f661XxuOkdrupFh+UDTzsBU8UQaNpFdbK1srNaQgi9wvNd7mvoIylScmjkniafh3IWNRuBep5ISLbEHYghgfQg1DINa0k0TpadMslfu73+Hw3qiuJPlV9m8AHkf1rkmM8qi2kOEbuyePEEm1hcm1Wc1c/LYct/iKOFCxVc2UEgXNwovzPlQstLct4r4LBxIvYam/19eVWpo2VQx2a9ra7b/vQ4MrAWzLndWNmVvCeVhrYg6/pV2a+IspjZSNbAXNh0IGv9BXO+1SUrrY2XZYtc7kCEkWAAFgQdb30vfXbQ1JDG0zqiqM2iAKtsxvoSdidd67fDMP3KEOjjp4bctlJ051JwuNRLEcpuJF6G+otXFPt043R6PZvg8c39VUcjF8CnjYK0bAnYG3M21ttqKGTgk4sMhJN9rHbrbb0NejM+bFyo0TyCy2scoFhrr1JI+VV+0ysqABGVWvcGx6aael/hXAvi+aU4xaW/7m8PgGOTUVPn2/yYibhWJKxrldggygNkAUu4IVdbkfeKTfYseVaDgfBe8aAyXGTXK794AQ12IykBbvcZD1vrXV4TgUkF8pBCroEsAQupPi2vz53rsYThqarZWYaEre1rWGo8q4+1/EHTjx7FR+D48c9TnddK/wBnYjwZaQX2yn135aW5jnV6bh4tb6vvR8KwSJew1IsbsTzJ0uepNdJrW5fMV89onN3HoLJnalS4RjeJ8LB5W/vbE3PXn6fvevOu0QSOUqWLW1A5C+vxr1zi7WUsymysCTcL4Vvcg32At+teKcZ4tDPPK+gBsFGZLCzeKxYa6Xtavb+DrI5O+EdEu2uONJs1fB8WDAoBA+4lFhlvYsObNr8gak7SEmNgralxqcmzRpcDL5C165mB41CsYAla2V0sHSwViCRlVwf61B2o4xDJEEZmIMoL2LZsoTKMpZmF9Brroa9CGKTzLba/IxnlWhyKkWHkjGVWWxJJOVsxN9Lm/isXNV5MKZWKubKQbsFZguWxUaDTdTqdga5kkuHk9xsRmJYkeAC2+gC9L9K5scM+tg9+dj1+PkflXrwx29UnT9qPKk8bd6Tq49GWONe6K5hlLK3ikA1IIte2itqL71x1jUrYOSx5EAAWOniLa335fGmfFPqG1uACDytaxA5HT9ahjAO5toeV9QCQLeZsPK9dcI6VyZzlcrLrOAeVgy2Da+ECwsQPn8KKQAm7AAm22bppy6WqikpHOncjr0/aplAyk21R18ug+vnVeVV/u/BefxNTtsB61VbDrzJqsvCDsrqxZ1ty+Q5UwkXy+QoXVfOhULWWk6u8a8iePEJcAuo2vt/KuzHh8ONTj0U87JP+pC9K7PZviwTheJMksyLHPAqGKxdM2Y2XMygKTvrVGPicJxcOOlDzQCREkLrEHZ40ABMauxNgqtfmVNc8oyk2la+37o0WSvIq4vCIAGbFkqdi0eKAPMAEpY6VSGNRD4ZAxGxs+v8AvWrX8T4TJi1iEGMXGYaXGKC7Zu8w8sgIAZWOi5SdBbUDTWuL7Fg5sS2CgjkSX2lII5XfNnCuyzMyBQqnw3AvrUY0q338+Nvwh99OL2dHHk425YtnJY7klrn9adeMydRr5k/zrvpwnBS+2hY5oxgHBdu8ztPAkhSY2KgRyWQkW01AqHjOG4dAuGZosSO+w8eJsJVa6uJLpcoLEMsfi10LabXtRx3Wn8fX9Cv/AE5edRyG4/N+b9T/AFqNu0kv/aLXb7T8Cw6OsGEjlMpgjxLd5KhQwvGWYC4Xxg5QBre5rsz8eZcHw2V8bJCzLKzDummE3dyqB3gVl0AAFujHanphs1Fb+n/Rf+jJ/czGHj0x/EKY8en/ADCuxPgcEIsLPIMQfafaSwR0tnifIAoMd0VmYHW+UC2u9Hx7heAw+NfDBcXKyFo8qvHmllYRdwEbu7KDnkB0PujrVJY+NP4XQnv8n9xyBx6f8wG3KhPHJeZU/wCUGtJjey2EWedFkl7vB4bvsXYo7d6doYWCqL73Ygjy6VuznCeH4yaONGmXvIpnYGSMmF4i2jN3YBVlAINhai4Vaj+Bd9N/1Gfk4mx3WI+qJQe3D/scP/6Sj9rVpcHwDAySzoJJWEWDbE/dSwy3Md+8TOFtf3baDncbVFJ2aw/e4CzTCLGI7kPkWWFU98tplK2u17bKaNUb4Frn5meGOXW8EJ/ykfzo/boeeGi+BYVo4eyGHPEnwTPMFAujgRnMBGJA17WIIvaw6edc3gHA8NiRiG76RBFE0/uKSYx+bxAZtRtpvRqhV7/9GnL0KQxeH5wEekjfzoTLhT+CQfFD/wDWrHGezohWGRJlkimQtGxGRvCbMrJc2IJGxtrXIOGblY+hFWqe6bDxf2r7FtxhTt3g+R/nUJgh5F/l/rUQiIAJHn86EqelP6kt/wDyvsdGdrrfS+pPlrXNLmupNa5FzpodNCPn5UsPwRpGADAXt15i9balW5wY40cdmvQ3rR4jsq6KSXXS219b1xJI0Um5b4KP60aompfwfHSmFkwvcxMkjB3ZjLnLrfI3hcAZb6C1uoNU+EY3uJklyLIBmDI3uujqUdG8irMPjTw4MMhcMQBuLftrUcGGzmwbW4Go6353peBX6jts6z9pSkSxYSIYVRMuIYrI8jvKn8Mln2Vfy29b0GL7RlnMscEUOIaRZWmTPmzqwbNGrsUjJYXNhrcjQEiqc/CHTVivwJP8hQwcLZzYFd+d/wClJQx9B6mdHiPahpEmWOGOA4hg2IaMuTMQxa1mYiNCxLFV3J6aVBxzj3tXcBoIkEEaxKEMtmiX3UbM5Nve1Fj4t9rURgSeYvRScNZQCSLHpe/7U1CC4QnMs9puOHGurvFHGyxrH4M5BVBaPR2axA0+Ot6k4rx4TwQwdxHGIMwjZWlLAOc0gOdyDc2Oo0tpaucmFvtbe2tF7C3VdfX6501GCr0DU2dPEdog8OFhOHiy4Ziy2ea7h2zSB/H+JgDptysKux9tGGPfH+zQmVltYmTKrkBTIt2uGyi3lyrOSYRhvb4X/pQd1S0QHqZoYe2DI33cEaxNFJFLDmkYTCVs7s8jMXL3tZr6WroH7Qfvo5fZUJiiliW8r5iJbBy7hRmNrgaaXrFlaVS8MH0DWzVcL7Yphz9zhFQCB4EyzSBlErZpHzkEsxslvy5Rann7aZ5GxBw6+1GAQ973rWBy5S6RFcoYjle2p6msmTQk0PDj5a/Uetm1Xt2O/gxDYbNNDC0JfviDICCLuBHa4zPa35vIVUwXaiGKN4lwrLG2HeCyzXa0jZpGZmTxN4UA5ADTeszChY2G/n5VJBhS+1tr6n/Sl3OP+Nh3ki9xrjRnEKKgjigjMcSXLWBN2ZmPvMxtc+Vc1JKsewNe3h5czz+HnVgcJezkFbILnU3sNdNPKqSglSE5NuytHOep+P8ArU2YnX+QquYTXTweH8Av5/uaHCJSyS8z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1.gstatic.com/images?q=tbn:ANd9GcQyLYFasMB2SbZRvXmZZb5JJV72PKlHbaVqTXKxWnMmHsyfsRj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66800" cy="1520757"/>
          </a:xfrm>
          <a:prstGeom prst="rect">
            <a:avLst/>
          </a:prstGeom>
          <a:noFill/>
        </p:spPr>
      </p:pic>
      <p:pic>
        <p:nvPicPr>
          <p:cNvPr id="1032" name="Picture 8" descr="http://t0.gstatic.com/images?q=tbn:ANd9GcQ6sRGzubIJc1y9ND_rTSg34q7LgONZx3XJfCkutVf_eix5Azw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9575" y="5029200"/>
            <a:ext cx="2838450" cy="1609726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hMSEBUUEhQUFBQVFhQVFBQUFRUUFRUWFxUVFxcVFBQXHCYfFxkjGRQUHy8gJCcpLCwsFR4xNTAqNSYrLCkBCQoKDgwOGQ8PGjUkHCMvNSwuLio1LSksKTQ1NDUsKSwsLCwwLCksNCwpLCwsNCwpKSwsKSksLCwsLC8sLC8sLP/AABEIARgAtAMBIgACEQEDEQH/xAAcAAABBQEBAQAAAAAAAAAAAAAAAwQFBgcCAQj/xABHEAABAwICBQUNBQcEAgMAAAABAAIDBBESIQUGMUFREyJxktIHFBUWIzJSU2GBkbHRNHKho7IzQoOztMHwJIKT4WJzQ6LC/8QAGgEBAAIDAQAAAAAAAAAAAAAAAAIGAQQFA//EADERAQABAAUJCQACAwAAAAAAAAABAgMFERIhMTI0QVFxobEEExUzUlOB0eEiYRRCkf/aAAwDAQACEQMRAD8Ap6LIV71G1WpqilD5YmOdeS7ixhJ8vMMy5pOxrR7lpxF6/wDbe2f40UZw33/3d9qJZFlrniBReoZ1IuwjxAovUM6kXYUsMb3O8Zn2+f4yOyLLXPECi9QzqRdhHiBReoZ1IuwmGN54zPt8/wAZHZFlrniBReoZ1IuwjxAovUM6kXYTDG88Zn2+f4yOyLLXPECi9QzqRdhHiBReoZ1IuwmGN54zPt8/xkdkWWueIFF6hnUi7CPECi9QzqRdhMMbzxmfb5/jI7Istc8QKL1DOpF2EeIFF6hnUi7CYY3njM+3z/GR2RZa54gUXqGdSLsI8QKL1DOpF2EwxvPGZ9vn+Mjsiy1zxAovUM6kXYR4gUXqGdSLsJhjeeMz7fP8ZHZFlrniBReoZ1IuwjxAovUM6kXYTDG88Zn2+f4yOyFrniBReoZ1Iuws+1z0ZFBVhkTGsbyQJDQG3PKyi5AAF7ADZuCxhi579ntTvq2jV4Lr/wC79l+5CIQhRdgLUO5n9iHS/wDqKhZetQ7mf2IdL/6ioUqOaXDtnRocZ6LahCEcAIQonWpwbSTScpJGY4pHtdG9zDiDThvbJ2dsjfassTkS10LO+53BU1lO+aoq6vzyyMMlw5NaC53mm+brf7SltG6yVFNpbvCeU1Eb7cnI9rRK3EzG0Oc0AO2FpuOBFtilhQinmlfkIQoPR6AvFnvdDp+UraKnjfKHTvvKBLLh5IFg/Z4sIyEhyA2FaEszCMTfMw9QqX3VpxHQl4dI2QvZHHglkZtJc67WuDXc1rhmDtCsmgaAwUsMRuSyNjXEm5LrXeST/wCRcs3ZLy/LcfoXMoOE4SA6xwk5gG2RI3i9lB6m0dbHA4V8gkkxktIIcQywyLgB+9iIG4H3DDN+VPITel0hHI+RrHYjE4Mktsa8gOw32EgEXG6+aGaQjMzoQ68jGNe9ozwtcSG4juJsSBtsLoXnCEIWGQsn7ov27+EP50y1hZP3Rft38IfzplnZLb7BrNXxnpKtIQhQXALUO5n9iHS/+oqFl61DuZ/Yh0v/AKioUqOaXDtnRocZ6LahCEcAKkd17SnJ0HJg5zSNb/sZ5R34tYPerusu17/1mmaWk2tZgxj755ST8pjfip0c7zrJ/ik9Gaal0do2NpoKl3Jx4nvvEGXcS9zzgc5wbdxzLchtsutTdCMqah2k5Z45pHE4WRBwjhOHDhdjs7E1lgAQNt87gq71dQxkb3yEBjWuc8nYGgXdf2WWD6ErpYNH10jMTY5TBTg7M3GRzwPaIgWn/wBgUoy3oUv4zF7VaHTstfM8UruSpYnYHVAa10kz97YA8FrWAWu8gk3FgLpjU6Sqm6Wp6Nk7nRYeXkLmxmQss7yb3BgyvHkQAfKWJNgpvVikjpNHQgkNayJsj3bsThje7285x/AKp6qaUD6zSOkZ+Y2ICJocQMIafMv6Vooxbi/2rG9KdhNtc6bT8zo2iR8EfIwtJIaH2wve8jMMaXzE2zJwgZuCca3aV0ho0xVDqltRE9+GSEwsiaMi6zLXcAQ11je4IF7pfuS6N/08tW/OSpkeb78LXG/xkLz7gk9aoTpLSMNHHnDTHlKp42Bxt5O/pYQW24vd6JWdtyOXDftkh3Qa5sukaGAguYwid7G5ueS7mRgek7ky0f8As4KR1sOkoad9W2qYwx2e6mZEx0YaXAEcq+7pHC+ZsAbGwGSZ6qQir0zWVZzbAeRi4A2Mdx/sjf8A8ie90mtfKyOgp+dPUuaSPQia7EXv4NLmjPg1yxtiDZMktN64TDREVbG9sT3hgLOTa8F5eWuwlxyFmPcMjkE501PUs0OJX1L45mwB8jmsZje+QDCwGw5PnPDbtF1C64aMbymjNFsN2Atc/wBrW80uI9oE7ven/dTrOVp4KaIguqagR803tybsLhlwkcwf7Sm5mZnKT1Q0JPDowSirdC18b6h7RBE8tuC7EHvzJwNac0n3KtFTGE1Tp3DlpS6RjmMeZQy7buldzhzi/ZwUn3RNIsg0VLHGRmWUrQN2zE3pEbSPep3VqjbBSxU4IxRRRiQDaHOGI34XdiKTOQijF8RuSiEIXm9gsn7ov27+EP50y1hZP3Rft38IfzplnZLb7BrNXxnpKtIQhQXALUO5n9iHS/8AqKhZetQ7mf2IdL/6ioUqOaXDtnRocZ6LahIuncDlG8+0GOx+L7rzvh3qn9aLto4OErK0lpAOEkGzgASDxAIIPvVSHc3Z3yaoVVUJy4u5S8N7kYTlydrYcrWtbJWjvh3qn9aLto74d6p/Wi7azE3MTQvzoOu1KbUWFTU1U7AQeSL444yRsxNhjbf4p3pPVKnmo+9MHJxZFgjs0scDcOF73N73ve9zfapHvh3qn9aLto74d6p/Wi7aXyd3CG0HqjyAYJKiepEVuSZKQI4y3zSGN85w3FxOHcBkmeju5tTxsljfJNKyVz3YHODWsLhYvaG7ZMOWI7r2Aub2Xvh3qn9aLto74d6p/Wi7azfJ3cIbR2qr4IBTx1UrYW4sIayISgOcXEctbLNxzDQfapXRWiYqaMRwsDG3udpLnHa57jm5x4k3SnfDvVP60XbR3w71T+tF21i8ihcg9Fam96coKWd8TJXYnNcyOYtNrXY92Yy9IOUlorQMVOXvbifLJnJNIccsnDE7c0bmgAC2xOu+Heqf1ou2jvh3qn9aLtpfJFC5C6X1NZPWR1XLTRPYzkyIi0Ym8/Y8i7CQ9wuM+FjmuNM6jxzy00jZZIO9hhjbFhsBcEYS4HCctuane+Heqf1ou2jvh3qn9aLtrN8ndwhNYtSYqqGGIPfC2F+NmCzrm2eLHtde5xHO5JN7qaoaFsTMLS43Jc57zie952ve7e42HsAAAAAAHvfDvVP60XbR3w71T+tF21i8wZby6Eh3w71T+tF20d8O9U/rRdtYSwl1k/dF+3fwh/OmWqxSE7WlvSWm/VcVlXdF+3fwh/OmWdktrsOtVfGekq0hCFBbwtQ7mf2IdL/6ioWXrUO5n9iHS/8AqKhSo5pcO2dGhxnotqEIRwAhCEAmI03DYnHkGvdiwPwlsbg17muw2cA4gZX2p1UylrHOa0vLWkhrdriBcNF95OXvVZZRSsc6OATCndPTuZk6N8IdI6SpYy9nCE4GDPIGZwFwMsxCMzctSSqqtsYBebAuYwWBPOe4NaMhvcQL+1Vh8dY28jBKZC2ulYxziWNcSG08Lmuda+HnWO8ACwunlXTOxQmNk8gDnSu5QuF3xQvEdw/zC+SQE7M4shsWbmMSfc4AEnYASegLyKUOaHNNw4BwOy4IuDY+wqpyNqnRuIFQHmljbi5zCZppQJXtZcYDE1t2gDIX3ZmapKR7qiWR5laxr2NhYXuDSGxWc8tDrOBdI8Z5eTB22KXMxN56+uYJWxE+Ue1zmtwuN2tIDjcCwALmjM/vDil1A8o5tZPK6KZwbFFDDhjccebpJC07Bd5Y25I/Z32JuaapljqHPMzJcNU2NjMTGg5iHA/FZ+TWOBA2vdc7GhcXrMuKedr2Ne03a4AtNiLg7DY5hV6rZVllSSH4wC+EMcbY30wj5NgaRiax7nuJO1wBGex3Twyd9N/amJsWEl5cLPjya+97Sco2V173OKAFLi9MoQhRSCEIQCyfui/bv4Q/nTLWFk/dF+3fwh/OmWdktvsGs1fGekq0hCFBcAtL7nVU1lE3EbXMlua47KiovsB4j4rNFKUWq8UkbXuIu4XPMYd53kKdCL8jiWxhw0JpTdl3Xtg8Jx+kepJ2UeE4/SPUk7KyCbVOFu8f8cf0TQaBivbL/jYvTAr2Kq9fKfttXhOP0j1JOyjwnH6R6knZWPs1VhO8f8cf0SrdT4eP5cf0TAYqr18p+2t+E4/SPUk7K88JR+keo/srKRqVBx/Lj+iPEqDj+XH9EwGKq9fKftq3hOP0j1H9lHhKP0j1JOysp8SoOP5cf0XviTDx/Lj+iYDFVevlP21XwlH6R6knZR4Tj9I9STsrKjqTDx/Lj+i48TYOP5cf0TAYqr18p+2seEo/SPUf2V74Tj9I9STsrKBqVBx/Lj+i9GpMPH8uP6JgMVV6+U/bVvCcfpHqSdleeE4/SPUk7Kywajwel+XH9F4dR4eP5cf0TAYqr18p+2q+E4/SPUk7KPCcfpHqSdlZT4kwcfy4/ovRqRBx/Lj+iYDFVevlP21XwnH6R6knZR4Tj9I9STsrLhqJB6X5cf0XniJB6X5cf0TAYqr18p+2peE4/SPUk7Ky7ugyB1aCNhiB2Ef/ADTbjmvRqFB6X5cf0UXpnQbKZzQw3xBxPNa3YQP3elYmjdEt6z5q57TQupXzl2XbJ/tHoQheK3BWXRL/ACDB7D8yq0p3R8toWdB+ZXrVZ1dt7y6HEvWy5KJbKbp1VTXCjGuzWwqibglTuKRRUBT5j0Dzvhed8JqXIGZyQPWSkmwU5o3QT5BmLI1d0MGjHIL8AclN1GkcGwW+Fh9EEdJqo63nD4pB2qj77R8VIDTwvYg55jLb0JnU6WIuSHttsJ2/hfJAzm0HIwXtcJiLq20ddyjeIsPYkYqSHGQ+wDthHHpQVkvXhkUrpjQDo8xm3ioN5sg6dIvRMmpkQHoHzZl7yqaselAUDyORVzW88+L7r/1NU8wqv61nnx/df+pqhWaMulZWt0PnpKCQhC1V7ClqJ3k2dB+ZUSpOj/Zt6D8yvWqzq7b3l0OIqBko9u1P6g5KPa7NbCqJWnansTE0ptikI25IOSF1SShrxfadnSlA26rVZpHy5sRYGw9yDQX6bDCBixPte2VgOLjuUfU67wNNsWJ3BjSR11UpD5GQh4e55te+d9+7ZuUTypZ5trjaSAfxQXCq7obr2ay7txBFrccsybKNpdO1DpC4mQ3uRe5b1TcHhZV9lSQ7E1gDuOdvhuUnRaWmta4O4EjZ8AguWr+sLX3x4mOaM27Gn3HJPa3TcTyAC0EZnI7PkqZHWVDgDhaQL3s0Z+2xCRpqVz5CSLX3EAD8EGuOfytDcG5w7ehZ1SaT5QuY7Jzdl9pHE3V+1dYW0pbtABWY6Wk5GpeT52K4AyBB4+5BLELoJKCbEAQbgpS6BRiVa5JMXYKBdhUHrX58f3X/ADapphUFrSefH913zaoVmjLpWVrdD56ShUIQtVewpOjPk29B+ZUYpOkHkm9B+ZXrVZ1dt7y6HFzOUzY3NPZhkmsbOcthVErTjJOmuScEeScMjQdRsxA5jYdpsqLXRFsjgcyDnbZ8VejT4muHFpt02VFBwkg53NkF01V1X74ixPNsubbK3s96s+jNRoIxzmBzuLs/wSGpVY0QtA4fBWyKUHYgRptCQgW5NnVCVfoGHc0D3XTgFdCXJBGyaEZfJrfcEjT6vRg3IBUnLMkHVOSBdjWsbYZBVXW/VeKeJxjFpRm0jf7FLVVSmXhIWd/dBnertRk5h85p2H/OKmQoOdwOkCWZA3JHuz/FTQQLNCUaEm0pRqDtQWs/nx/dd82qdAUDrN58f3XfMKFZoy6Vla3Q+ekodCELVXsKX0ePJt6D8yohTWjx5JvQfmV61WdXbe8uhxc1DU2hbmn0rElAznLYVRJQMyThrF7CzJOAxApo6hEjsLnBoO8mwWd6boeRnfGTctda/H2j3K+11AZIjY2LSHX6M1RtLxOc7GcybXt8AUFk1TkdYHjZaHo05C6p2rtAWxxm24K3Nr4425kX4IJmP3JUxg7lUazXqKI2dYf5tRTa/QP2PHQcvmgsFRTgbCmrqQ2vi/BIwaZa+5GfQmtdrPGwWJAPBBxVx9JVa07VlkLtykp9aIr897QPvBQOslfFNGeTcCQMvagr2giX1FzwKtgjUDqdHcPNs7jP+3+cVZgECQiXbI0s1q6wIORGq/rU2z4/uu+bVY7Kua1nnx/df+pqhT0ZdKytbofPSUGhCFqr2FNaOd5JvQfmVCqZ0ePJN6D8yvWqzq7b3l0OJd7l5TjnLlwXtOc1sKomoilw5NoU6axAu0Yo3N4hMaPUqMEkkkG1wd+9SNNzTc7s/gn8dWHknMXzLSNnQg9jhGHC3LKwVP0pqnVukPOODebnZ0K4wyBrtu1TlLKHBBl1f3M5ebyb2vDgMTjfmneRbaOlQ+kNTaiKfAxjnjKzwDY/RbJJoph80uF9wNgu6agZGMtvEm5KCD0Hq4WU1t4GfH4rItLNkfUvZm5wc5oAzORK+haOPmuVJOBlRKGgNfe4dYIMm8FyYXOLSA3aSLe5N2vPFaVpyScg4WxOPpYRfpA2XVL0noYxOF9rs7cLoLNqnF/pgbWuTf25lS5YjQuj+SgY07bZ+/P+6XdGgTaugvLLoBBy4Kta1+fH9136mq0EKsa2ftI/uu/U1QrNGXSsrW6Hz0lBIQhaq9hTWj/2Teg/MqFUzQu8kzo/uV61WdXbe8uhxdyFeU7815I5J0781sKosFMn0QUfSvyUrRRlyBxBFdOaZjSAWOxC5FuFvaiUWaWN2uFrj2qebq8yKmaGDNouTx4oICpp7EFOaCQ322SslnL2JgBQTMWxNX3L8jbel4dig9b6WpwB1J52wj2cRdBYdH53zVK1qp8NY1zdjvOtuPFQEevlRT3ZMzyg252HwUbonTstRWY5HG1jluA3BBbdJSNjYXYblU7R1HJW1OM+Yxwxf2aPgpXWbSYDbDeFJ6lUOClB3vJd7tg+SCRkjsE2cFJzNyTB7UDdzV4li1JlqDwKsa3ftI/uu/U1WUlVnWzz4/uu/U1QrNGXSsrW6Hz0lBIQhaq9hTdAPIs6D8yoRTmjD5JvQfmV61WdXbe8uhxJVBSNOecpJ1A5+TQpvQupxvik+G9bCqG2jaRz9ysItHGbWv8ANd1BZELCwGfy3qmaV04cw08UEnTaeAqGXvm4X4bVrbXB7PYR81809+HHfZYrc9Q9PCopRnzm5FBCTzGOZzHZFp+I3FOIqvMKS1u0IZW8pH+0b+I4FVGOrNuDm5EHaCgtnhRsYu5wA3koOtdPb9o32KH0dXtOTgCej6pDSjaHN0sLDfbkQekYUDXWzRdPMOUD2hxz9qgdF0kcQJuNnEI0jR0G2OWQcG4iQ34i6rlY1rTzHlyB7WudUThrd5AC0yjpwyNrB+6APgFUtS9DFo5aQZnzAeHpKzvqkHcz0ye7NeyS3SLnIOyVyV6Fw4IPHBVbW0c+P7r/ANTVaCVV9bTz4/uv/U1QrNGXSsrW6Hz0lBIQhaq9hX7VXVrlKeJ7vNLb/wD2KoK1nVVoNBT3P7m87Oc7cvWqzq7b3l0OJ0Y4oQA0X6PqkKjSDhsIA4DM2SkwHSmUszRt9m5bCqI2skc8EXOd+nP2ql6RpjG4k3da427CryacOaC3/wAt6hK6ic5xva1jf6/ggplQ8HO1lae55rKKacBxIY/J3Ae1RNfSZmwyUfyYB2m4/wACD6P74a5twQQRtGYKpWs+iLO5SPI7xuPSqLq3r1LSHA674+B2joV9ZrbTzx3xBt+Oz4oGWj3slFtjht4hSLtEQSNtKMXv2KvV8IDscbsJ3Obv6eKrlZrPNG5zC78NvtQTentVIG3MTj0HNQWr+iWOntJm1u7ieHQmbNJySO84hPJKV0LWy3Iu63tQXuepFrbAmbpEwi0k2RgN87Jq7SQBsgmC5cl6bUVUHjalroFg5eOK5a5ekoPbqsa2jnx/df8AqarKCq3rd58X3X/qaoVmjLpWVrdD56SgUIQtVewtJ0DMW0MBvlg//R/6WbK6aE0oG0sbDnl8OccvxXrVZ5V23vLocU6+e5NyOgW3bUlVOaW32br7ikJI2kg5Am/y9iiampsHNBLstn4n5LYVRK6ObzczkQT+K4qJwARbfs236VA+OEYZg57SABci/wABdQ9XrBidzXXvv2ZW3BBI6UqucSbA7un2fiq3US55JOeqJ33SbHZIO5t1jdAqi3cQT7vw3ojfZazq9Q0ukaQF8bcbbB5AANwLX9+1BlcGmJW5Bxtw3LqolMgxHa3b0H/v5q26Y7nVpZBCfNAc1p3g7VWHaNe15jIIOwhAlQV7WOBcCQDnZWjWLTlNNRgRuGMPacBBB2EFUyoiwuI4JDegnqasLW9P+ZL2avbbff4JvR2LOhJ1JugWp9KuY7IqwaN0+H5HIqlveuoZrOBQaXHKusagtGaXaWgE5qYjddA4BVc1sPPj+6/9TVYgFXNavPj+675tUKzRl0rK1uh89JQaEIWqvYTql0gQ1o3Nv+onNNUm9wDRnx+ZyXrVZ1dt7y6HFZ9FaZxEB1r7M/elKrSpbLybLNLh51t/ojpysqxDUkEcRvHuRpGcvN9422/zJbCqJHS05c21yOnM+1V6WNOu+C43d8OKSlNzcIGzWrsjJdh25eO2oOm5q3dzjT3I1PJuPNl5vsB3H/OKp7SAc0pDNgc1w2g3HuQfQkmjRygk9lj0LOe6RSd7TMkaM3gge7f8CFourOlxU00cgO0AO9jhtVK7rpxxR7PJuNzvzCCqao6BbVibFmRhI43N1Aab0WYJnMOVtnQpPUrT4pqkOcbNdzXdB3/39yf906Vjqljm2N2A3CCAotluKRmfmuaOTNFU0AoGr9q9auXbV6EC8EpBBV20PXhzRnmqICntFWlh2oNGa7JVzWvz4/uu/U1O9G6UxNuUw1kqA90ZHov+bVCs0ZdKytbofPSUOhCFqr2EnUAYWjac9gOWZyOSUQpUaWFo9t7FR7XRijSm67cYku4H4FKwzEXu02PsKmtM0AY4Fgszk4CTcnnvia9wFz6WLLday4q6ZraeB4HOfy2PMnzXgNyvllfpU+9lyYsWpmInHOXhuvQsnnXDTY7rFclp4H4H6KwVEEYpY3hgD3vkaTicbBghsbXtneTd0bEpBQsNJjw3kxyt2u81rIyDkbNtiebkWOGyd7LHg1TdfinPdsVjk3cD8D9EFh4H4FWrVvR8Upk5WwDeSsS4tHOla1wuD6JOZyG05AqOFN5UtIIAc64JzDW3JuRvAB2b072WYsWpmlNHFOTgheTdwPwKUaDwPwKmtMUYimc1huzJ0Z23Y4YmX9tjY+0FSOsmi4orGL03NNnFwaAyMta4E3xZuNxkQQNoKd7LHg1RfRjFOXgW1G1x71Do5MQYSCDZxtx2BR2uOsRqpeZiwD2Oz9uxEtPH3qyQCz8TonC5NyML2yDPLmkttsuLqNTvZSo2HVUv9p5Irknei74FKVD5H2xBxsABcHYNisVTSsbFG5rceKMl78R5kmNww2GQs0NyIucV+CKSgD6Z7g28gliY3P8AdcyQuyvawLWZnZf2p3so+C1N1+Oc92zgrsDXDcfgUvOL2sDe3A/RS2iaZj5W8qSI7jGRtAJDRb3uHwK9hog2oEcgLg15a/ARchpN8BvY3AuM8072UpsSpiZjHOTLsV4xO9F3wKBE70T8CrHVUbG1DWCz2Ex+ZdpcHBpIs/zHZ5g7CudMUzGPAjIc0tDhk5rsy7J7HElrshlc7iNqd7LEWJUzMRinLwQHJngfgUoxp3g/A/RWHSlFGyrMYOCLFGC65dha5rC51zttd3wSOlIAx7mhmEB7w04i7EwGzTmc8s8QyOL2J3slGxamlddSnLF+w0k0icAa0Eccj9EkyQnbfIbwd59qldIUUbYY3MPOOEPa64cDgBJGZa9hJuCLEbCN6jVilWTMXNnsllVdVWRW0aU5N/8AwIQhebthCEICyLIQgEWQhAWRZCEAiyEIBCEIBFkIQCLIQgEIQgEWQhAIQhAIQhB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anokatony.files.wordpress.com/2011/12/sinclair-lewis-babbitt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918" y="3940629"/>
            <a:ext cx="864702" cy="1228726"/>
          </a:xfrm>
          <a:prstGeom prst="rect">
            <a:avLst/>
          </a:prstGeom>
          <a:noFill/>
        </p:spPr>
      </p:pic>
      <p:pic>
        <p:nvPicPr>
          <p:cNvPr id="10" name="Picture 2" descr="http://t0.gstatic.com/images?q=tbn:ANd9GcTuz3_i-YhJWV3L239tzwvnaeILGlEn2b54JAY4ZGoawvG_71w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957" y="5402355"/>
            <a:ext cx="914399" cy="1236571"/>
          </a:xfrm>
          <a:prstGeom prst="rect">
            <a:avLst/>
          </a:prstGeom>
          <a:noFill/>
        </p:spPr>
      </p:pic>
      <p:pic>
        <p:nvPicPr>
          <p:cNvPr id="7170" name="Picture 2" descr="Image result for 1920s literatur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29200"/>
            <a:ext cx="2145303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1920s litera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11" y="381000"/>
            <a:ext cx="3928823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1920s litera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3855832" cy="28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During the 1920s, a vibrant African American culture grew in Harlem, a part of </a:t>
            </a:r>
            <a:r>
              <a:rPr lang="en-US" sz="2000" dirty="0" smtClean="0">
                <a:solidFill>
                  <a:srgbClr val="FF0000"/>
                </a:solidFill>
              </a:rPr>
              <a:t>New York City </a:t>
            </a:r>
            <a:r>
              <a:rPr lang="en-US" sz="2000" dirty="0" smtClean="0"/>
              <a:t>that attracted thousands of migrants from the South.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Writers, musicians, and poets reacted against the</a:t>
            </a:r>
            <a:r>
              <a:rPr lang="en-US" sz="1800" b="1" i="1" dirty="0" smtClean="0">
                <a:solidFill>
                  <a:srgbClr val="FF0000"/>
                </a:solidFill>
              </a:rPr>
              <a:t> prejudice </a:t>
            </a:r>
            <a:r>
              <a:rPr lang="en-US" sz="1800" b="1" dirty="0" smtClean="0">
                <a:solidFill>
                  <a:srgbClr val="FF0000"/>
                </a:solidFill>
              </a:rPr>
              <a:t>they faced while expressing the hopes of black Americans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6146" name="Picture 2" descr="http://ts4.mm.bing.net/images/thumbnail.aspx?q=1594423321407&amp;id=4836d46cbee7db1a01063c0244701d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2857500" cy="2838451"/>
          </a:xfrm>
          <a:prstGeom prst="rect">
            <a:avLst/>
          </a:prstGeom>
          <a:noFill/>
        </p:spPr>
      </p:pic>
      <p:pic>
        <p:nvPicPr>
          <p:cNvPr id="6148" name="Picture 4" descr="http://ts2.mm.bing.net/images/thumbnail.aspx?q=1519568493129&amp;id=db5299aa524ee571d7d9a503cc17619f">
            <a:hlinkClick r:id="rId4" tooltip="Harlem Renaissanc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04800"/>
            <a:ext cx="1353503" cy="1066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0" y="3200400"/>
            <a:ext cx="29718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3200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African Americans produced noteworthy works of art and literature.</a:t>
            </a:r>
            <a:endParaRPr lang="en-US" sz="1600" b="1" dirty="0"/>
          </a:p>
        </p:txBody>
      </p:sp>
      <p:pic>
        <p:nvPicPr>
          <p:cNvPr id="8194" name="Picture 2" descr="Image result for 1920s literatu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23" y="4191000"/>
            <a:ext cx="3213554" cy="24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</TotalTime>
  <Words>644</Words>
  <Application>Microsoft Office PowerPoint</Application>
  <PresentationFormat>On-screen Show (4:3)</PresentationFormat>
  <Paragraphs>65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THE JAZZ AGE 22-3</vt:lpstr>
      <vt:lpstr>AN AMERICAN SOUND</vt:lpstr>
      <vt:lpstr>JAZZ ON THE MOVE</vt:lpstr>
      <vt:lpstr>LOUIS ARMSTRONG</vt:lpstr>
      <vt:lpstr>AN IMPORTANT CONTRIBUTION</vt:lpstr>
      <vt:lpstr>JAZZ IS NOT FOR EVERYONE</vt:lpstr>
      <vt:lpstr>LITERATURE OF THE 1920S</vt:lpstr>
      <vt:lpstr>PowerPoint Presentation</vt:lpstr>
      <vt:lpstr>Harlem Renaissance</vt:lpstr>
      <vt:lpstr>PowerPoint Presentation</vt:lpstr>
      <vt:lpstr>Langston Hughes</vt:lpstr>
      <vt:lpstr>PowerPoint Presentation</vt:lpstr>
      <vt:lpstr>JAMES WELDON JOHNSON</vt:lpstr>
      <vt:lpstr>ZORA NEALE HURSTON</vt:lpstr>
      <vt:lpstr>LOOKING BACK AND AHEAD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JAZZ AGE 22-3</dc:title>
  <dc:creator>Home</dc:creator>
  <cp:lastModifiedBy>Sean Murphy</cp:lastModifiedBy>
  <cp:revision>24</cp:revision>
  <dcterms:created xsi:type="dcterms:W3CDTF">2012-01-28T17:26:50Z</dcterms:created>
  <dcterms:modified xsi:type="dcterms:W3CDTF">2019-01-16T15:32:42Z</dcterms:modified>
</cp:coreProperties>
</file>