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61"/>
  </p:notesMasterIdLst>
  <p:sldIdLst>
    <p:sldId id="256" r:id="rId3"/>
    <p:sldId id="312" r:id="rId4"/>
    <p:sldId id="313" r:id="rId5"/>
    <p:sldId id="302" r:id="rId6"/>
    <p:sldId id="314" r:id="rId7"/>
    <p:sldId id="257" r:id="rId8"/>
    <p:sldId id="259" r:id="rId9"/>
    <p:sldId id="260" r:id="rId10"/>
    <p:sldId id="303" r:id="rId11"/>
    <p:sldId id="261" r:id="rId12"/>
    <p:sldId id="304" r:id="rId13"/>
    <p:sldId id="262" r:id="rId14"/>
    <p:sldId id="316" r:id="rId15"/>
    <p:sldId id="297" r:id="rId16"/>
    <p:sldId id="280" r:id="rId17"/>
    <p:sldId id="263" r:id="rId18"/>
    <p:sldId id="264" r:id="rId19"/>
    <p:sldId id="310" r:id="rId20"/>
    <p:sldId id="282" r:id="rId21"/>
    <p:sldId id="265" r:id="rId22"/>
    <p:sldId id="266" r:id="rId23"/>
    <p:sldId id="300" r:id="rId24"/>
    <p:sldId id="305" r:id="rId25"/>
    <p:sldId id="299" r:id="rId26"/>
    <p:sldId id="309" r:id="rId27"/>
    <p:sldId id="301" r:id="rId28"/>
    <p:sldId id="267" r:id="rId29"/>
    <p:sldId id="294" r:id="rId30"/>
    <p:sldId id="268" r:id="rId31"/>
    <p:sldId id="270" r:id="rId32"/>
    <p:sldId id="271" r:id="rId33"/>
    <p:sldId id="269" r:id="rId34"/>
    <p:sldId id="272" r:id="rId35"/>
    <p:sldId id="283" r:id="rId36"/>
    <p:sldId id="311" r:id="rId37"/>
    <p:sldId id="273" r:id="rId38"/>
    <p:sldId id="274" r:id="rId39"/>
    <p:sldId id="275" r:id="rId40"/>
    <p:sldId id="276" r:id="rId41"/>
    <p:sldId id="277" r:id="rId42"/>
    <p:sldId id="306" r:id="rId43"/>
    <p:sldId id="281" r:id="rId44"/>
    <p:sldId id="279" r:id="rId45"/>
    <p:sldId id="278" r:id="rId46"/>
    <p:sldId id="308" r:id="rId47"/>
    <p:sldId id="298" r:id="rId48"/>
    <p:sldId id="286" r:id="rId49"/>
    <p:sldId id="288" r:id="rId50"/>
    <p:sldId id="287" r:id="rId51"/>
    <p:sldId id="289" r:id="rId52"/>
    <p:sldId id="284" r:id="rId53"/>
    <p:sldId id="285" r:id="rId54"/>
    <p:sldId id="295" r:id="rId55"/>
    <p:sldId id="291" r:id="rId56"/>
    <p:sldId id="293" r:id="rId57"/>
    <p:sldId id="292" r:id="rId58"/>
    <p:sldId id="307" r:id="rId59"/>
    <p:sldId id="315" r:id="rId60"/>
  </p:sldIdLst>
  <p:sldSz cx="10080625" cy="7559675"/>
  <p:notesSz cx="6985000" cy="92710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3" autoAdjust="0"/>
    <p:restoredTop sz="94660"/>
  </p:normalViewPr>
  <p:slideViewPr>
    <p:cSldViewPr>
      <p:cViewPr varScale="1">
        <p:scale>
          <a:sx n="66" d="100"/>
          <a:sy n="66" d="100"/>
        </p:scale>
        <p:origin x="-1098" y="-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55"/>
        <p:guide pos="19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3913" cy="3475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99071" y="4402848"/>
            <a:ext cx="5586859" cy="41701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30257" cy="4623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9907" algn="l"/>
                <a:tab pos="1319814" algn="l"/>
                <a:tab pos="1979722" algn="l"/>
                <a:tab pos="2639629" algn="l"/>
              </a:tabLst>
              <a:defRPr sz="13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953317" y="0"/>
            <a:ext cx="3030257" cy="4623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9907" algn="l"/>
                <a:tab pos="1319814" algn="l"/>
                <a:tab pos="1979722" algn="l"/>
                <a:tab pos="2639629" algn="l"/>
              </a:tabLst>
              <a:defRPr sz="13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8807158"/>
            <a:ext cx="3030257" cy="4623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9907" algn="l"/>
                <a:tab pos="1319814" algn="l"/>
                <a:tab pos="1979722" algn="l"/>
                <a:tab pos="2639629" algn="l"/>
              </a:tabLst>
              <a:defRPr sz="13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953317" y="8807158"/>
            <a:ext cx="3030257" cy="4623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9907" algn="l"/>
                <a:tab pos="1319814" algn="l"/>
                <a:tab pos="1979722" algn="l"/>
                <a:tab pos="2639629" algn="l"/>
              </a:tabLst>
              <a:defRPr sz="13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fld id="{4625484C-6063-457F-8C98-ACE1EA8170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63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99CA1F-54E9-463E-A8CC-63CDCDD7AF8D}" type="slidenum">
              <a:rPr lang="en-US"/>
              <a:pPr/>
              <a:t>1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387ED8-13A8-4762-930A-00F9667D4BD8}" type="slidenum">
              <a:rPr lang="en-US"/>
              <a:pPr/>
              <a:t>21</a:t>
            </a:fld>
            <a:endParaRPr lang="en-US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B55F4C-9FF6-4162-9345-7104D353D86B}" type="slidenum">
              <a:rPr lang="en-US"/>
              <a:pPr/>
              <a:t>27</a:t>
            </a:fld>
            <a:endParaRPr lang="en-US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340433-3676-4E90-8F09-A4366F507C56}" type="slidenum">
              <a:rPr lang="en-US"/>
              <a:pPr/>
              <a:t>29</a:t>
            </a:fld>
            <a:endParaRPr lang="en-US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14F7A7-4E1F-4A54-84F4-1DF11C7F38E0}" type="slidenum">
              <a:rPr lang="en-US"/>
              <a:pPr/>
              <a:t>30</a:t>
            </a:fld>
            <a:endParaRPr lang="en-US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3026A1-3808-4579-90D8-B14B5B077FCE}" type="slidenum">
              <a:rPr lang="en-US"/>
              <a:pPr/>
              <a:t>31</a:t>
            </a:fld>
            <a:endParaRPr lang="en-US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36C878-41AC-48B0-B9EC-28374DC3465B}" type="slidenum">
              <a:rPr lang="en-US"/>
              <a:pPr/>
              <a:t>32</a:t>
            </a:fld>
            <a:endParaRPr lang="en-US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36C878-41AC-48B0-B9EC-28374DC3465B}" type="slidenum">
              <a:rPr lang="en-US"/>
              <a:pPr/>
              <a:t>55</a:t>
            </a:fld>
            <a:endParaRPr lang="en-US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D8732C-C0FF-41E9-88C3-88A8FEC17B23}" type="slidenum">
              <a:rPr lang="en-US"/>
              <a:pPr/>
              <a:t>6</a:t>
            </a:fld>
            <a:endParaRPr lang="en-US"/>
          </a:p>
        </p:txBody>
      </p:sp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7487EE-E67C-44AE-8A5F-9413E6A78A90}" type="slidenum">
              <a:rPr lang="en-US"/>
              <a:pPr/>
              <a:t>7</a:t>
            </a:fld>
            <a:endParaRPr lang="en-US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BFB665-62B2-49A6-A713-85474383F122}" type="slidenum">
              <a:rPr lang="en-US"/>
              <a:pPr/>
              <a:t>8</a:t>
            </a:fld>
            <a:endParaRPr lang="en-US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22F087-2C5E-49A5-934A-9A2AFCFD178E}" type="slidenum">
              <a:rPr lang="en-US"/>
              <a:pPr/>
              <a:t>10</a:t>
            </a:fld>
            <a:endParaRPr lang="en-US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867DC6-D01D-4326-8838-3E4F60FB1B51}" type="slidenum">
              <a:rPr lang="en-US"/>
              <a:pPr/>
              <a:t>12</a:t>
            </a:fld>
            <a:endParaRPr lang="en-US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425A8C-CF26-4EA4-A4BD-18352A513875}" type="slidenum">
              <a:rPr lang="en-US"/>
              <a:pPr/>
              <a:t>16</a:t>
            </a:fld>
            <a:endParaRPr lang="en-US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827D45-CC37-4F33-8F7A-37181A712DD4}" type="slidenum">
              <a:rPr lang="en-US"/>
              <a:pPr/>
              <a:t>17</a:t>
            </a:fld>
            <a:endParaRPr lang="en-US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833123-8B1B-4A98-8F47-BCAA03580853}" type="slidenum">
              <a:rPr lang="en-US"/>
              <a:pPr/>
              <a:t>20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2847"/>
            <a:ext cx="5588286" cy="41716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AF1A52F-4EE0-4020-A570-861AC78A21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C9B354-74EC-4173-8F0F-7D5FC6DD41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98A2B1-DE63-410D-81DB-324441F7EF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A879F3-F568-4BE1-85FB-20CABF49BC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2D34896-7615-43D2-8B09-00E040687B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C21A115-6A93-4DE4-9AE9-6F21BED358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165350"/>
            <a:ext cx="4457700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2165350"/>
            <a:ext cx="4459287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25B8820-4F7B-41F6-B0D9-CB786C0A7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AB8511-FDD0-4B88-A2E1-863A93D0F5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5A99F4A-9E3F-49A1-87CB-5E0C199749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A8A8D48-1F60-4D2D-9735-1EC7F13BBA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D732436-93C1-442F-9D93-C371F32044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947D95A-97B0-40D5-BDFC-F2C2757E88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D4718D2-2F9A-41E5-81A1-8FC5A9A1A3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B57C6F2-8331-46FA-A48C-2A62E3F236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14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14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CF86FB-4F7E-4D5E-A70F-3D963F4983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38" y="699452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699452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7888" y="699452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935790E4-1E70-4E33-97D0-5B01A2F52A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22CBD2C-8FB4-4FEA-AED1-6B3254114F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B4E49A-B7EE-4D9B-80C4-4C08CAC5B9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9C362F8-B258-4E4F-911B-BABF386115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E06F8C6-17B5-420C-A9D4-86A2C47959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772840E-52DB-4B8A-A3B8-96EFA48AA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4F96AD-8C38-4E69-9591-DE7703D71E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CAD8F8-5BB5-4884-A921-1FF3DEB11B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9DB552AA-8C23-4564-973C-72F1DCBA908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2165350"/>
            <a:ext cx="9069387" cy="427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99452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99452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99452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fld id="{CADB8188-E0E2-4742-AA73-173B36DE4D3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FFFFFF"/>
          </a:solidFill>
          <a:latin typeface="Arial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FFFFFF"/>
          </a:solidFill>
          <a:latin typeface="Arial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FFFFFF"/>
          </a:solidFill>
          <a:latin typeface="Arial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FFFFFF"/>
          </a:solidFill>
          <a:latin typeface="Arial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FFFFFF"/>
          </a:solidFill>
          <a:latin typeface="Arial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FFFFFF"/>
          </a:solidFill>
          <a:latin typeface="Arial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FFFFFF"/>
          </a:solidFill>
          <a:latin typeface="Arial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hyperlink" Target="https://www.google.com/url?sa=i&amp;rct=j&amp;q=&amp;esrc=s&amp;source=images&amp;cd=&amp;cad=rja&amp;uact=8&amp;ved=0CAcQjRw&amp;url=https://www.pinterest.com/mariaidallmann/caverna-de-cristales-naica-mexico/&amp;ei=tA4HVcrWJ8jOaO6Ngig&amp;bvm=bv.88198703,d.cWc&amp;psig=AFQjCNHQsI4ESsdrDNfNq_7lAwXebXhxZw&amp;ust=142661182358710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w&amp;url=http://en.wikipedia.org/wiki/History_of_the_Earth&amp;ei=AIkJVfC1J--IsQSpr4LQAQ&amp;bvm=bv.88198703,d.cWc&amp;psig=AFQjCNF0A_BGcOZQGL6wfBcSA5Ap21aDRg&amp;ust=142677465215878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2ahUKEwjAxdW5pNvcAhUvTd8KHbBFBIEQjRx6BAgBEAU&amp;url=http://touristinromania.net/what-to-visit-romania/largest-salt-mine-romania-europe/&amp;psig=AOvVaw2jGGvtbBV57Kto59kaHm4n&amp;ust=1533743061068361" TargetMode="External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hyperlink" Target="https://www.google.com/url?sa=i&amp;rct=j&amp;q=&amp;esrc=s&amp;source=images&amp;cd=&amp;cad=rja&amp;uact=8&amp;ved=2ahUKEwiMhavdpNvcAhVHMt8KHdwzA2gQjRx6BAgBEAU&amp;url=https://twistedsifter.com/2013/04/wieliczka-salt-mine-polands-underground-salt-cathedral/&amp;psig=AOvVaw3vvVaikfCh8HST1SVV3RKU&amp;ust=1533743170484923" TargetMode="Externa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H5Yma34nMAhVDbz4KHWVFB6kQjRwIBw&amp;url=http://stoneintl.net/granite-kitchen-counters/&amp;bvm=bv.119028448,d.cWw&amp;psig=AFQjCNFLRGClr7mvs2l7KP8YE_6cEzjx4A&amp;ust=1460572566251964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m/url?sa=i&amp;rct=j&amp;q=&amp;esrc=s&amp;frm=1&amp;source=images&amp;cd=&amp;cad=rja&amp;uact=8&amp;ved=0CAcQjRw&amp;url=http://shadevalley.com/what-to-do-in-the-black-hills/crazy-horse-memorial-2/&amp;ei=l4EBVaDNIum0sATlyoHADw&amp;bvm=bv.87920726,d.cWc&amp;psig=AFQjCNEn_vKc9P0CF7VsVnVNEJphQi6fPQ&amp;ust=1426248465979764" TargetMode="Externa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w&amp;url=http://en.wikipedia.org/wiki/Washington_Monument&amp;ei=9B0UVc7_IZD2yQTFtoC4Bg&amp;bvm=bv.89381419,d.cGU&amp;psig=AFQjCNHWvqPNDmeKyJbHWz-SvHTZiOwvSg&amp;ust=1427468140635120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hyperlink" Target="http://en.wikipedia.org/wiki/File:Washington_Monument_circa_1860_-_Brady-Handy.jpg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www.google.com/url?sa=i&amp;rct=j&amp;q=&amp;esrc=s&amp;frm=1&amp;source=images&amp;cd=&amp;cad=rja&amp;uact=8&amp;ved=0CAcQjRw&amp;url=http://www.mrsciguy.com/EarthScience/tables.html&amp;ei=rBT_VJTHHemIsQSvhoH4AQ&amp;bvm=bv.87611401,d.cWc&amp;psig=AFQjCNH_CxEHSPS_tm4E4dxTlu3dTofs2w&amp;ust=1426089513085443" TargetMode="Externa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2601912" y="350837"/>
            <a:ext cx="3886200" cy="1262063"/>
          </a:xfrm>
          <a:ln/>
        </p:spPr>
        <p:txBody>
          <a:bodyPr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>
                <a:latin typeface="Book Antiqua" pitchFamily="16" charset="0"/>
              </a:rPr>
              <a:t>Petrology </a:t>
            </a:r>
            <a:r>
              <a:rPr lang="en-US" dirty="0"/>
              <a:t> 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830512" y="2636837"/>
            <a:ext cx="3581400" cy="1524000"/>
          </a:xfrm>
          <a:prstGeom prst="rect">
            <a:avLst/>
          </a:prstGeom>
          <a:noFill/>
          <a:ln/>
        </p:spPr>
        <p:txBody>
          <a:bodyPr lIns="0" tIns="0" rIns="0" bIns="0" anchor="ctr"/>
          <a:lstStyle/>
          <a:p>
            <a:pPr marL="0" indent="0" algn="ctr">
              <a:lnSpc>
                <a:spcPct val="102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5400" dirty="0" smtClean="0">
                <a:solidFill>
                  <a:schemeClr val="bg1"/>
                </a:solidFill>
                <a:latin typeface="Book Antiqua" pitchFamily="16" charset="0"/>
              </a:rPr>
              <a:t>Petrology - </a:t>
            </a:r>
          </a:p>
          <a:p>
            <a:pPr marL="0" indent="0" algn="ctr">
              <a:lnSpc>
                <a:spcPct val="102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5400" dirty="0" smtClean="0">
                <a:solidFill>
                  <a:schemeClr val="bg1"/>
                </a:solidFill>
                <a:latin typeface="Book Antiqua" pitchFamily="16" charset="0"/>
              </a:rPr>
              <a:t>The </a:t>
            </a:r>
            <a:r>
              <a:rPr lang="en-US" sz="5400" dirty="0">
                <a:solidFill>
                  <a:schemeClr val="bg1"/>
                </a:solidFill>
                <a:latin typeface="Book Antiqua" pitchFamily="16" charset="0"/>
              </a:rPr>
              <a:t>Study of Rocks</a:t>
            </a:r>
          </a:p>
          <a:p>
            <a:pPr marL="0" indent="0" algn="ctr">
              <a:lnSpc>
                <a:spcPct val="102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>
              <a:solidFill>
                <a:srgbClr val="FF0000"/>
              </a:solidFill>
              <a:latin typeface="Book Antiqua" pitchFamily="1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2" y="1874837"/>
            <a:ext cx="2064431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3250" name="Picture 2" descr="http://ts4.mm.bing.net/th?id=H.4979031947543407&amp;pid=1.7&amp;w=232&amp;h=151&amp;c=7&amp;rs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512" y="274637"/>
            <a:ext cx="3324540" cy="4953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640512" y="5227637"/>
            <a:ext cx="3276600" cy="159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 smtClean="0">
                <a:solidFill>
                  <a:srgbClr val="FF0000"/>
                </a:solidFill>
                <a:latin typeface="Book Antiqua" pitchFamily="16" charset="0"/>
              </a:rPr>
              <a:t>At Museum of </a:t>
            </a:r>
          </a:p>
          <a:p>
            <a:pPr algn="ct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 smtClean="0">
                <a:solidFill>
                  <a:srgbClr val="FF0000"/>
                </a:solidFill>
                <a:latin typeface="Book Antiqua" pitchFamily="16" charset="0"/>
              </a:rPr>
              <a:t>Natural History </a:t>
            </a:r>
          </a:p>
          <a:p>
            <a:pPr algn="ct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 smtClean="0">
                <a:solidFill>
                  <a:srgbClr val="FF0000"/>
                </a:solidFill>
                <a:latin typeface="Book Antiqua" pitchFamily="16" charset="0"/>
              </a:rPr>
              <a:t>the piece in front is </a:t>
            </a:r>
          </a:p>
          <a:p>
            <a:pPr algn="ct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 smtClean="0">
                <a:solidFill>
                  <a:srgbClr val="FF0000"/>
                </a:solidFill>
                <a:latin typeface="Book Antiqua" pitchFamily="16" charset="0"/>
              </a:rPr>
              <a:t>200 Million Years Old</a:t>
            </a:r>
            <a:r>
              <a:rPr lang="en-US" sz="2400" dirty="0" smtClean="0">
                <a:latin typeface="Book Antiqua" pitchFamily="16" charset="0"/>
              </a:rPr>
              <a:t>.</a:t>
            </a:r>
            <a:endParaRPr lang="en-US" sz="2400" dirty="0">
              <a:latin typeface="Book Antiqua" pitchFamily="1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512" y="4541837"/>
            <a:ext cx="2362200" cy="254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Book Antiqua" pitchFamily="16" charset="0"/>
              </a:rPr>
              <a:t>Example:</a:t>
            </a:r>
          </a:p>
          <a:p>
            <a:pPr algn="ct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Book Antiqua" pitchFamily="16" charset="0"/>
              </a:rPr>
              <a:t>Petrified wood = </a:t>
            </a:r>
          </a:p>
          <a:p>
            <a:pPr algn="ct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Book Antiqua" pitchFamily="16" charset="0"/>
              </a:rPr>
              <a:t>wood turned to rock</a:t>
            </a:r>
          </a:p>
          <a:p>
            <a:endParaRPr lang="en-US" dirty="0"/>
          </a:p>
        </p:txBody>
      </p:sp>
      <p:pic>
        <p:nvPicPr>
          <p:cNvPr id="55298" name="Picture 2" descr="http://ts3.mm.bing.net/th?id=HN.608051963407502438&amp;w=256&amp;h=187&amp;c=7&amp;rs=1&amp;pid=1.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1512" y="5532437"/>
            <a:ext cx="2438400" cy="178117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068512" y="4465637"/>
            <a:ext cx="46482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       (Pet rock – </a:t>
            </a:r>
            <a:r>
              <a:rPr lang="en-US" sz="2800" dirty="0" err="1" smtClean="0">
                <a:solidFill>
                  <a:schemeClr val="accent3"/>
                </a:solidFill>
              </a:rPr>
              <a:t>ology</a:t>
            </a:r>
            <a:r>
              <a:rPr lang="en-US" sz="2800" dirty="0" smtClean="0">
                <a:solidFill>
                  <a:schemeClr val="accent3"/>
                </a:solidFill>
              </a:rPr>
              <a:t>)</a:t>
            </a:r>
          </a:p>
          <a:p>
            <a:r>
              <a:rPr lang="en-US" sz="2800" dirty="0" smtClean="0">
                <a:solidFill>
                  <a:schemeClr val="accent3"/>
                </a:solidFill>
              </a:rPr>
              <a:t>(</a:t>
            </a:r>
            <a:r>
              <a:rPr lang="en-US" sz="2800" dirty="0" err="1" smtClean="0">
                <a:solidFill>
                  <a:schemeClr val="accent3"/>
                </a:solidFill>
              </a:rPr>
              <a:t>petrafied</a:t>
            </a:r>
            <a:r>
              <a:rPr lang="en-US" sz="2800" dirty="0" smtClean="0">
                <a:solidFill>
                  <a:schemeClr val="accent3"/>
                </a:solidFill>
              </a:rPr>
              <a:t> – turned to stone)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36112" y="69802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uiExpand="1" build="p"/>
      <p:bldP spid="6" grpId="0" uiExpand="1" build="p"/>
      <p:bldP spid="7" grpId="0" uiExpand="1" build="p"/>
      <p:bldP spid="9" grpId="0" build="p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0"/>
            <a:ext cx="9070975" cy="808037"/>
          </a:xfrm>
          <a:ln/>
        </p:spPr>
        <p:txBody>
          <a:bodyPr tIns="3439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Cooling Speeds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312" y="731837"/>
            <a:ext cx="9829800" cy="6553199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 smtClean="0">
              <a:solidFill>
                <a:schemeClr val="accent3"/>
              </a:solidFill>
            </a:endParaRP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 smtClean="0">
              <a:solidFill>
                <a:schemeClr val="accent3"/>
              </a:solidFill>
            </a:endParaRP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chemeClr val="accent3"/>
                </a:solidFill>
              </a:rPr>
              <a:t>Cooling Speeds: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Intrusive?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Intrusive = Interior (Plutonic) 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Cools </a:t>
            </a:r>
            <a:r>
              <a:rPr lang="en-US" dirty="0" smtClean="0"/>
              <a:t>inside the </a:t>
            </a:r>
            <a:r>
              <a:rPr lang="en-US" dirty="0"/>
              <a:t>Earth</a:t>
            </a:r>
            <a:r>
              <a:rPr lang="en-US" dirty="0" smtClean="0"/>
              <a:t>. (Magma) 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Magma = molten rock inside the ground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Cools Slowly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Grows Large </a:t>
            </a:r>
            <a:r>
              <a:rPr lang="en-US" dirty="0" smtClean="0"/>
              <a:t>Crystals (INTERGROWN CRYSTALS)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* Igneous = </a:t>
            </a:r>
            <a:r>
              <a:rPr lang="en-US" dirty="0" err="1" smtClean="0"/>
              <a:t>Intergrown</a:t>
            </a:r>
            <a:endParaRPr lang="en-US" dirty="0" smtClean="0"/>
          </a:p>
          <a:p>
            <a:pPr marL="431800" indent="-323850">
              <a:buClr>
                <a:srgbClr val="FFFF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chemeClr val="accent3"/>
                </a:solidFill>
              </a:rPr>
              <a:t>Crystals: Coarse – Very Coarse (seen with your eyes)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0512" y="731837"/>
            <a:ext cx="3287713" cy="38276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612312" y="62944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rystal cav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06512" y="3551237"/>
            <a:ext cx="6781800" cy="3797808"/>
          </a:xfrm>
        </p:spPr>
      </p:pic>
      <p:pic>
        <p:nvPicPr>
          <p:cNvPr id="1026" name="Picture 2" descr="Image result for large crystals under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2" y="350837"/>
            <a:ext cx="3581400" cy="2544679"/>
          </a:xfrm>
          <a:prstGeom prst="rect">
            <a:avLst/>
          </a:prstGeom>
          <a:noFill/>
        </p:spPr>
      </p:pic>
      <p:pic>
        <p:nvPicPr>
          <p:cNvPr id="1028" name="Picture 4" descr="https://encrypted-tbn0.gstatic.com/images?q=tbn:ANd9GcTaFWlA4Es0D5ItJxDmOMkcwFj7L1hrjENz6eNQJ1DO2ZeRIjnx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312" y="274638"/>
            <a:ext cx="45720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439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Cooling Speeds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65237"/>
            <a:ext cx="9070975" cy="559276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Extrusive?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Extrusive = exterior (Volcanic) 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Cools </a:t>
            </a:r>
            <a:r>
              <a:rPr lang="en-US" dirty="0" smtClean="0"/>
              <a:t>outside the </a:t>
            </a:r>
            <a:r>
              <a:rPr lang="en-US" dirty="0"/>
              <a:t>Earth </a:t>
            </a:r>
            <a:r>
              <a:rPr lang="en-US" dirty="0" smtClean="0"/>
              <a:t>(Lava) 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Lava = molten rock above ground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Cools Fast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Small or no </a:t>
            </a:r>
            <a:r>
              <a:rPr lang="en-US" dirty="0" smtClean="0"/>
              <a:t>crystals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Glassy (rapid </a:t>
            </a:r>
            <a:r>
              <a:rPr lang="en-US" dirty="0" smtClean="0"/>
              <a:t>cooling, no crystals)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Vesicular (gas </a:t>
            </a:r>
            <a:r>
              <a:rPr lang="en-US" dirty="0"/>
              <a:t>pockets</a:t>
            </a:r>
            <a:r>
              <a:rPr lang="en-US" dirty="0" smtClean="0"/>
              <a:t>)</a:t>
            </a:r>
          </a:p>
          <a:p>
            <a:pPr marL="431800" indent="-323850">
              <a:buClr>
                <a:srgbClr val="FFFF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         -   Cooled fast but not too fast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Fine grained </a:t>
            </a:r>
            <a:r>
              <a:rPr lang="en-US" dirty="0" smtClean="0"/>
              <a:t>(super small crystals) 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3512" y="198437"/>
            <a:ext cx="2297113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2636838"/>
            <a:ext cx="2308225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3512" y="5045075"/>
            <a:ext cx="2297113" cy="251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9764712" y="7132637"/>
            <a:ext cx="45719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17112" y="16462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8312" y="2746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.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uiExpand="1" build="p"/>
      <p:bldP spid="10" grpId="0" build="p"/>
      <p:bldP spid="11" grpId="0" build="p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2" y="2865437"/>
            <a:ext cx="4552951" cy="254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07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ts4.mm.bing.net/th?id=HN.608042432903250703&amp;w=241&amp;h=182&amp;c=7&amp;rs=1&amp;pid=1.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2312" y="2865437"/>
            <a:ext cx="3679787" cy="3124200"/>
          </a:xfrm>
          <a:prstGeom prst="rect">
            <a:avLst/>
          </a:prstGeom>
          <a:noFill/>
        </p:spPr>
      </p:pic>
      <p:pic>
        <p:nvPicPr>
          <p:cNvPr id="1028" name="Picture 4" descr="http://ts2.mm.bing.net/th?id=HN.608002846185752853&amp;w=226&amp;h=163&amp;c=7&amp;rs=1&amp;pid=1.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1" y="2941637"/>
            <a:ext cx="3581401" cy="30364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73112" y="6218237"/>
            <a:ext cx="31242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Small Crystals – cooled fast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3312" y="6142037"/>
            <a:ext cx="313419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Large Crystals – cooled slow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077913" y="1927225"/>
            <a:ext cx="82296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http://castlelearning.com/review/reference/earth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080625" cy="755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530225" y="46038"/>
            <a:ext cx="9070975" cy="1066800"/>
          </a:xfrm>
          <a:ln/>
        </p:spPr>
        <p:txBody>
          <a:bodyPr tIns="3439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Interesting facts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385" y="884237"/>
            <a:ext cx="9993313" cy="4949827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Interesting facts for igneous rocks.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Most common rock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Bottom </a:t>
            </a:r>
            <a:r>
              <a:rPr lang="en-US" dirty="0"/>
              <a:t>95 % of </a:t>
            </a:r>
            <a:r>
              <a:rPr lang="en-US" dirty="0" smtClean="0"/>
              <a:t>Lithosphere/crust (Rock-sphere) 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(crust looks like cake with icing, cake </a:t>
            </a:r>
            <a:r>
              <a:rPr lang="en-US" smtClean="0"/>
              <a:t>is igneous part)</a:t>
            </a:r>
            <a:endParaRPr lang="en-US" dirty="0" smtClean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Continents – Granite (counter tops)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Ocean floor – Basalt (Bass + salt)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 </a:t>
            </a:r>
            <a:r>
              <a:rPr lang="en-US" dirty="0" smtClean="0"/>
              <a:t>Absolute Age (exact # age) </a:t>
            </a:r>
            <a:r>
              <a:rPr lang="en-US" dirty="0"/>
              <a:t>can be </a:t>
            </a:r>
            <a:r>
              <a:rPr lang="en-US" dirty="0" smtClean="0"/>
              <a:t>identified (Radioactive </a:t>
            </a:r>
            <a:r>
              <a:rPr lang="en-US" dirty="0"/>
              <a:t>dating</a:t>
            </a:r>
            <a:r>
              <a:rPr lang="en-US" dirty="0" smtClean="0"/>
              <a:t>) the rock is 4.5 million years old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Early Tools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40912" y="18748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6082" name="Picture 2" descr="http://upload.wikimedia.org/wikipedia/commons/thumb/1/16/Earth_formation.jpg/205px-Earth_formatio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7312" y="272180"/>
            <a:ext cx="1952625" cy="1952625"/>
          </a:xfrm>
          <a:prstGeom prst="rect">
            <a:avLst/>
          </a:prstGeom>
          <a:noFill/>
        </p:spPr>
      </p:pic>
      <p:pic>
        <p:nvPicPr>
          <p:cNvPr id="1028" name="Picture 4" descr="http://www.mrstsbakerygoods.com/resources/Yellow%20cake%20with%20Chocolate%20Ic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80" y="5684837"/>
            <a:ext cx="3325745" cy="187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uiExpand="1" build="p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439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Sedimentary Rocks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9712" y="2165350"/>
            <a:ext cx="9334501" cy="42783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Sediment?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Sediment: broken down pieces of earth material.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Sedimentary Rocks?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Sedimentary rocks: Form </a:t>
            </a:r>
            <a:r>
              <a:rPr lang="en-US" dirty="0"/>
              <a:t>from </a:t>
            </a:r>
            <a:r>
              <a:rPr lang="en-US" dirty="0" smtClean="0"/>
              <a:t>sediment </a:t>
            </a:r>
            <a:r>
              <a:rPr lang="en-US" dirty="0"/>
              <a:t>that </a:t>
            </a:r>
            <a:r>
              <a:rPr lang="en-US" dirty="0" smtClean="0"/>
              <a:t>gets </a:t>
            </a:r>
            <a:r>
              <a:rPr lang="en-US" dirty="0"/>
              <a:t>recombined to make a new rock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112" y="5151437"/>
            <a:ext cx="2819400" cy="217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4712" y="5151437"/>
            <a:ext cx="2590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688512" y="22558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papp\AppData\Local\Microsoft\Windows\Temporary Internet Files\Content.IE5\CSWU79NO\photo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2" y="1417637"/>
            <a:ext cx="6096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5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2" y="2165350"/>
            <a:ext cx="9372600" cy="42767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Where do sedimentary rocks form?</a:t>
            </a:r>
          </a:p>
          <a:p>
            <a:r>
              <a:rPr lang="en-US" dirty="0" smtClean="0"/>
              <a:t>Sedimentary rocks Form At: </a:t>
            </a:r>
          </a:p>
          <a:p>
            <a:pPr marL="514350" indent="-514350"/>
            <a:r>
              <a:rPr lang="en-US" u="sng" dirty="0" smtClean="0"/>
              <a:t>1) Earth's surface</a:t>
            </a:r>
            <a:r>
              <a:rPr lang="en-US" dirty="0" smtClean="0"/>
              <a:t> (Land derived)</a:t>
            </a:r>
          </a:p>
          <a:p>
            <a:pPr marL="514350" indent="-514350"/>
            <a:endParaRPr lang="en-US" dirty="0" smtClean="0"/>
          </a:p>
          <a:p>
            <a:r>
              <a:rPr lang="en-US" u="sng" dirty="0" smtClean="0"/>
              <a:t>2) In bodies of water </a:t>
            </a:r>
            <a:r>
              <a:rPr lang="en-US" dirty="0" smtClean="0"/>
              <a:t>(Chemically)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64712" y="21796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papp\AppData\Local\Microsoft\Windows\Temporary Internet Files\Content.IE5\JOM3HJ3M\4C1A515E-7593-4082-BE2B-727C68EE8C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62" y="-1"/>
            <a:ext cx="4523874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6534" y="3499301"/>
            <a:ext cx="3613844" cy="450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spapp\AppData\Local\Microsoft\Windows\Temporary Internet Files\Content.IE5\S57GQHSU\41625F8B-2DF6-46C3-9EA4-A6FF6789ED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2" y="3945835"/>
            <a:ext cx="5421313" cy="361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2" y="0"/>
            <a:ext cx="5404350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39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439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Land Derived</a:t>
            </a:r>
            <a:endParaRPr lang="en-US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" y="2179637"/>
            <a:ext cx="10080625" cy="5029200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Types of Sedimentary rocks: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1) Land derived – </a:t>
            </a:r>
            <a:r>
              <a:rPr lang="en-US" dirty="0" smtClean="0"/>
              <a:t>Rock is Weathered (broken down) </a:t>
            </a:r>
          </a:p>
          <a:p>
            <a:pPr marL="431800" indent="-323850">
              <a:buClr>
                <a:srgbClr val="FFFF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&amp; recombined by cementing or compaction (~snowball)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 Clastic: </a:t>
            </a:r>
            <a:r>
              <a:rPr lang="en-US" dirty="0" smtClean="0"/>
              <a:t>Made </a:t>
            </a:r>
            <a:r>
              <a:rPr lang="en-US" dirty="0"/>
              <a:t>of </a:t>
            </a:r>
            <a:r>
              <a:rPr lang="en-US" smtClean="0"/>
              <a:t>fragments/pieces (grade8 </a:t>
            </a:r>
            <a:r>
              <a:rPr lang="en-US" dirty="0" smtClean="0"/>
              <a:t>is made of different classes or groups)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Categorized by grain size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Conglomerate (large)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Sandstone (Sand size)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Shale (Clay - smallest)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2" y="122237"/>
            <a:ext cx="22860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9112" y="198437"/>
            <a:ext cx="3059113" cy="2408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8138" y="5197475"/>
            <a:ext cx="4662487" cy="236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8312" y="71326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uiExpand="1" build="p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439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Chemical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512" y="1874838"/>
            <a:ext cx="9410701" cy="4568826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2) Chemical: When </a:t>
            </a:r>
            <a:r>
              <a:rPr lang="en-US" dirty="0"/>
              <a:t>dissolved sediment 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   comes out of </a:t>
            </a:r>
            <a:r>
              <a:rPr lang="en-US" dirty="0" smtClean="0"/>
              <a:t>solution.</a:t>
            </a:r>
          </a:p>
          <a:p>
            <a:pPr marL="622300" indent="-514350">
              <a:buClr>
                <a:srgbClr val="FFFF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A)  Crystalline – Resembles a crystal – not </a:t>
            </a:r>
            <a:r>
              <a:rPr lang="en-US" dirty="0" err="1" smtClean="0"/>
              <a:t>clastic</a:t>
            </a:r>
            <a:endParaRPr lang="en-US" dirty="0" smtClean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Made from: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Precipitates: sediment falls/rains</a:t>
            </a:r>
          </a:p>
          <a:p>
            <a:pPr marL="107950" indent="0">
              <a:buClr>
                <a:srgbClr val="FFFF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 out of solution.  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(~Sugar falling out of cold coffee)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err="1" smtClean="0"/>
              <a:t>Evaporites</a:t>
            </a:r>
            <a:r>
              <a:rPr lang="en-US" dirty="0" smtClean="0"/>
              <a:t>: water leaves, sediment remains.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(~Salt left after evaporation)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979" y="3984701"/>
            <a:ext cx="3528646" cy="2209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3512" y="198437"/>
            <a:ext cx="2171700" cy="289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49312" y="69802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2770" name="Picture 2" descr="http://2.bp.blogspot.com/_iTncioBQZNk/SbE7Jl1wz7I/AAAAAAAACj0/k4B2eQFwkiE/s400/Rock+Sa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512" y="198437"/>
            <a:ext cx="2971800" cy="14938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uiExpand="1" build="p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alt flats from lev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512" y="198437"/>
            <a:ext cx="5407152" cy="3630168"/>
          </a:xfrm>
        </p:spPr>
      </p:pic>
      <p:pic>
        <p:nvPicPr>
          <p:cNvPr id="5" name="Picture 4" descr="salt flats f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512" y="3920363"/>
            <a:ext cx="5437632" cy="3440874"/>
          </a:xfrm>
          <a:prstGeom prst="rect">
            <a:avLst/>
          </a:prstGeom>
        </p:spPr>
      </p:pic>
      <p:pic>
        <p:nvPicPr>
          <p:cNvPr id="6" name="Picture 5" descr="salt flats star wa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7112" y="427037"/>
            <a:ext cx="3663696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alt m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00" y="98425"/>
            <a:ext cx="4327306" cy="2843212"/>
          </a:xfrm>
          <a:prstGeom prst="rect">
            <a:avLst/>
          </a:prstGeom>
        </p:spPr>
      </p:pic>
      <p:pic>
        <p:nvPicPr>
          <p:cNvPr id="1026" name="Picture 2" descr="Image result for worlds largest salt min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2" y="3017838"/>
            <a:ext cx="6686550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alt cathedral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2" y="103823"/>
            <a:ext cx="5467350" cy="284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d/d8/Salzbergwerk%2C_Deutschen_Museum.JPG/1280px-Salzbergwerk%2C_Deutschen_Museu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017837"/>
            <a:ext cx="3148012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ediment desert lay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112" y="1798637"/>
            <a:ext cx="4191000" cy="5122537"/>
          </a:xfrm>
        </p:spPr>
      </p:pic>
      <p:pic>
        <p:nvPicPr>
          <p:cNvPr id="5" name="Picture 4" descr="sedimentary shell ro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1712" y="1798637"/>
            <a:ext cx="5088191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papp\AppData\Local\Microsoft\Windows\Temporary Internet Files\Content.IE5\4XEUFU7Y\photo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" y="0"/>
            <a:ext cx="4697206" cy="352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papp\AppData\Local\Microsoft\Windows\Temporary Internet Files\Content.IE5\IJPDGMOO\phot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2" y="0"/>
            <a:ext cx="4953000" cy="352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papp\AppData\Local\Microsoft\Windows\Temporary Internet Files\Content.IE5\J5MMM34Y\photo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3" y="4008437"/>
            <a:ext cx="4753479" cy="355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papp\AppData\Local\Microsoft\Windows\Temporary Internet Files\Content.IE5\4XEUFU7Y\photo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2" y="4008437"/>
            <a:ext cx="4964113" cy="353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86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ipples in Rocks Banf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86781" y="2165350"/>
            <a:ext cx="5702300" cy="4276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439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Precipitation in Caves.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951038"/>
            <a:ext cx="9070975" cy="4492626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Cave Precipitates: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 smtClean="0">
              <a:solidFill>
                <a:schemeClr val="bg1"/>
              </a:solidFill>
            </a:endParaRP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Stalactites            </a:t>
            </a:r>
            <a:r>
              <a:rPr lang="en-US" dirty="0">
                <a:solidFill>
                  <a:srgbClr val="FF0000"/>
                </a:solidFill>
              </a:rPr>
              <a:t>Stalagmites        Columns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>
                <a:solidFill>
                  <a:srgbClr val="FF0000"/>
                </a:solidFill>
              </a:rPr>
              <a:t>Hang tight 		    Might Trip           White house 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2" y="4465637"/>
            <a:ext cx="2514600" cy="251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2512" y="4465637"/>
            <a:ext cx="2514600" cy="251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2912" y="4465637"/>
            <a:ext cx="2743200" cy="251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688512" y="20272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uiExpand="1" build="p"/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 precipitates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2" y="2255837"/>
            <a:ext cx="64008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4712" y="1646237"/>
            <a:ext cx="243840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Hang tight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1512" y="6523037"/>
            <a:ext cx="2211055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Might Trip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5112" y="1722437"/>
            <a:ext cx="2826415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White House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439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Organic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417637"/>
            <a:ext cx="9764712" cy="5611813"/>
          </a:xfrm>
          <a:ln/>
        </p:spPr>
        <p:txBody>
          <a:bodyPr/>
          <a:lstStyle/>
          <a:p>
            <a:pPr marL="431800" indent="-323850">
              <a:lnSpc>
                <a:spcPct val="83000"/>
              </a:lnSpc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 smtClean="0"/>
          </a:p>
          <a:p>
            <a:pPr marL="431800" indent="-323850">
              <a:lnSpc>
                <a:spcPct val="83000"/>
              </a:lnSpc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B) </a:t>
            </a:r>
            <a:r>
              <a:rPr lang="en-US" dirty="0"/>
              <a:t>Bioclastic – “Living pieces</a:t>
            </a:r>
            <a:r>
              <a:rPr lang="en-US" dirty="0" smtClean="0"/>
              <a:t>” (Organic)</a:t>
            </a:r>
          </a:p>
          <a:p>
            <a:pPr marL="431800" indent="-323850">
              <a:lnSpc>
                <a:spcPct val="83000"/>
              </a:lnSpc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They came from </a:t>
            </a:r>
            <a:r>
              <a:rPr lang="en-US" smtClean="0"/>
              <a:t>something ONCE </a:t>
            </a:r>
            <a:r>
              <a:rPr lang="en-US" dirty="0" smtClean="0"/>
              <a:t>living.</a:t>
            </a:r>
            <a:endParaRPr lang="en-US" dirty="0"/>
          </a:p>
          <a:p>
            <a:pPr marL="431800" indent="-323850">
              <a:lnSpc>
                <a:spcPct val="83000"/>
              </a:lnSpc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Limestone - Compaction of shells</a:t>
            </a:r>
          </a:p>
          <a:p>
            <a:pPr marL="431800" indent="-323850">
              <a:lnSpc>
                <a:spcPct val="83000"/>
              </a:lnSpc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Coal – Compacted plant remains</a:t>
            </a:r>
          </a:p>
          <a:p>
            <a:pPr marL="431800" indent="-323850">
              <a:lnSpc>
                <a:spcPct val="83000"/>
              </a:lnSpc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  <a:p>
            <a:pPr marL="431800" indent="-323850">
              <a:lnSpc>
                <a:spcPct val="83000"/>
              </a:lnSpc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Limestone – Can form </a:t>
            </a:r>
            <a:r>
              <a:rPr lang="en-US" dirty="0" smtClean="0"/>
              <a:t>as chemical and </a:t>
            </a:r>
            <a:r>
              <a:rPr lang="en-US" dirty="0" err="1" smtClean="0"/>
              <a:t>Bioclastic</a:t>
            </a:r>
            <a:endParaRPr lang="en-US" dirty="0"/>
          </a:p>
          <a:p>
            <a:pPr marL="431800" indent="-323850">
              <a:lnSpc>
                <a:spcPct val="83000"/>
              </a:lnSpc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  <a:p>
            <a:pPr marL="431800" indent="-323850">
              <a:lnSpc>
                <a:spcPct val="83000"/>
              </a:lnSpc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  <a:p>
            <a:pPr marL="431800" indent="-323850">
              <a:lnSpc>
                <a:spcPct val="83000"/>
              </a:lnSpc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2" y="5456237"/>
            <a:ext cx="4175481" cy="210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8912" y="5456237"/>
            <a:ext cx="4191000" cy="210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6025" y="2560637"/>
            <a:ext cx="2514600" cy="1798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22558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uiExpand="1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spapp\AppData\Local\Microsoft\Windows\Temporary Internet Files\Content.IE5\BUWBFYB7\AECA37B6-6D1C-4B26-A6D3-8824A3381DF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2715"/>
            <a:ext cx="10080625" cy="342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papp\AppData\Local\Microsoft\Windows\Temporary Internet Files\Content.IE5\07CS170L\76F3824A-ED73-4D73-9589-8E58C9EE6A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55" y="0"/>
            <a:ext cx="5802313" cy="399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7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439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Fossils in Sedimentary Rocks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2165350"/>
            <a:ext cx="9070975" cy="42783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Most fossils are found in Sedimentary rock.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An </a:t>
            </a:r>
            <a:r>
              <a:rPr lang="en-US" dirty="0"/>
              <a:t>organism dies, gets buried under sediment and eventually preserved in the rock.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2" y="3902075"/>
            <a:ext cx="61722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92112" y="69802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439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Interesting Facts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74837"/>
            <a:ext cx="10080625" cy="5684838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Sedimentary rocks: Most </a:t>
            </a:r>
            <a:r>
              <a:rPr lang="en-US" dirty="0"/>
              <a:t>common surface rock</a:t>
            </a:r>
            <a:r>
              <a:rPr lang="en-US" dirty="0" smtClean="0"/>
              <a:t>.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Top </a:t>
            </a:r>
            <a:r>
              <a:rPr lang="en-US" dirty="0"/>
              <a:t>5% of lithosphere </a:t>
            </a:r>
            <a:endParaRPr lang="en-US" dirty="0" smtClean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The top is where rock was weathered and where there is water.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Commonly in layers due to deposition over time.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Layers show relative </a:t>
            </a:r>
            <a:r>
              <a:rPr lang="en-US" dirty="0" smtClean="0"/>
              <a:t>age (older or younger then…)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(</a:t>
            </a:r>
            <a:r>
              <a:rPr lang="en-US" dirty="0"/>
              <a:t>relative dating)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Most </a:t>
            </a:r>
            <a:r>
              <a:rPr lang="en-US" dirty="0"/>
              <a:t>common rock for fossils </a:t>
            </a:r>
            <a:r>
              <a:rPr lang="en-US" dirty="0" smtClean="0"/>
              <a:t>and fossil fuels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2112" y="67516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57200"/>
            <a:ext cx="9601200" cy="662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Metamorphic Rock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874838"/>
            <a:ext cx="9069387" cy="45672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Metamorphic Rock?</a:t>
            </a:r>
          </a:p>
          <a:p>
            <a:r>
              <a:rPr lang="en-US" dirty="0" smtClean="0"/>
              <a:t>Metamorphic Rocks: have changed (morphed)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causes Metamorphic rocks to change?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They change due to Heat and Pressure</a:t>
            </a:r>
          </a:p>
          <a:p>
            <a:r>
              <a:rPr lang="en-US" dirty="0"/>
              <a:t>						</a:t>
            </a:r>
          </a:p>
        </p:txBody>
      </p:sp>
      <p:sp>
        <p:nvSpPr>
          <p:cNvPr id="10242" name="AutoShape 2" descr="data:image/jpeg;base64,/9j/4AAQSkZJRgABAQAAAQABAAD/2wCEAAkGBhQSERUUEhQVFRUWGBgaGBUYFxgXGBsYGhoVGhcbGBoXHCYeGBonGxgYIC8gIycpLCwsHCAxNTAqNScrLCkBCQoKDgwOGg8PGiwkHyQqLC0uLCksLCwsLCosLCwsLC0qLCwsLCwpKSwsLCksLCwsLCwsLCwsLCksLCwsKSwpKf/AABEIAMIBAwMBIgACEQEDEQH/xAAbAAABBQEBAAAAAAAAAAAAAAAAAgMEBQYBB//EAEIQAAIBAgQDBgMGBQIEBgMAAAECEQADBBIhMQVBUQYTImFxgTKRoRQjQrHB8FJictHxB+EkM0OSY4KissLiFRZT/8QAGgEAAgMBAQAAAAAAAAAAAAAAAAMBAgQFBv/EAC0RAAICAQMCBQMDBQAAAAAAAAABAhEDEiExBEETIlFhcYGh8DKRsRQVM9Hx/9oADAMBAAIRAxEAPwCHRVzguGTaByBpMk/EQvLbbnpvULjS93JyQANBBEx68t9prBHqYynoQr+mnp1DFjCltdlG7Hb+5PkKVb/1FXB4lLVuy15fhK5gDrBzLOgbboN/Wo1ripvBRYBBK5WeCMp1lbYjxAgx9TO1N8R7HYm13dy3bS4ujOM33sllZm10Z4EaHy8qepq9yyShsnuTuI8TbEXDcZcgnwW5zZR5xpmPMgnoNKj0lXB29D1BG4IOoPkdaVVzNJtu2FFFFBAUU7ZwbuQFRmnQQCZ/cGn7PCbjXe6jKwPinYbamN9xtvIioJpj/AOHrduHvAe7QS2sT/CJ8zPsDtWvx/GrFrDzZuW23CqpU+ICNQu0HSsxxu/bspbsID45dhI1QZRmcjmSSI208tch2fvWyjC2QYIzEdSqn9SPY1dcbD/8a9y1dySSTJNcooqpnCiir7h3AldEY5jOrAaeYAETtHzpWTLHGrkMx4pZHUShp+/xkYFZKZ7xIOToi6kN5tsRyA13ilY/HJhr8FSRJ0GuXoBzLz8uUnadguwV7FW7l66TalItDLJBkH4TOhMk9dh1q0ZauB8MWh3LkhY/jhxOV+7FpSq+DNmMxuToI5AevWotdPCLuGQLe1ygL3g2PIZhup26jz5VyriMmq/MFFFFAsKKKKACiiigApVq0WYKokkgAdSdquuE9mDdtrcL5VObQLJ0MDcgammLdxcOjje9quo0AI/CRy11I32GnxL8SN0h0cMnu9kW9i7hcIjNbuW7uIXwxmBZW18QXZR0PTnrWWu3mYyxLE8ySfzqbb7EYpYuBEyOgJWYugjQSCAuwJiZ8Q9Kh38OyEq6lSORBH58vOr0TktbLgboooqRAUUUUAUfGOLXLFzPauFWkwFYkLroFafHEgEHyqTwj7ViYGIZ2JMh33K6ecrz5UYHh5ZhdvDxRCocsIOnh0nX860vAxpOu5jmB6dKyZKhG63NmXqK2TLng+Bt2QAAJAGoMewEaCre7eBQbc/3NQLCdal2rGYwDHtpSIuT5MabKHi/CQ5zjRhOx0P9QmCfPes+ywYNbfE4Y7b1mOL4bK0j99K04pNPSyLK+iu5DExodiRoSPzq94ZcZ8o7izcMaAjIVIjVpPiUdafYyMNRrMBftpbRe8Qd2gBk5QABqdeUg/Wsjx/Hi04a0czlpXnnc7MSeQ5cgJis323xTyti0viuk5iDCvrqAG2tqdMxiYPSpvAOFrhrga/dS6USZU+FSZgAkDzPypWODT3Z0JuPEUavs32dIufacUR3khoKwCdpPIakQNY5yaoOL8Fwy33dG7pid1KBXM7MI1EyJ0Ik7Ug9pM7hYDKGlRLE5vONXiNOVQ+1Be9iPuxeGYAqDGYgT/NAGh9K6UcdbGZ1QlbbASwE/wApzDy1HOIoqzw6M2Dm5KlDHjgMW5TJBk+etVq3WEZGHXmVPScrDN6TG+lZ8sXHdCdKvckYDIxyslwmdchBaJ0hSPEDpz0moHajjt3D+Cw9y3dYlcimSixAVmXQ3PIDSRz0qV2y7XWGW2bdmLyyQ6PNtG1E5V0Zok/ykjzqowGGuGLt0y+WEGwUfoTWXSpNWbE1iXyX3YbgzG4b+KYM66LLKdeZJMhm5fOvSLXFc0ieWwIPvpWD7N3XFsKhDbkjKG/Q1q7Fw27LMyEvlLSFygROkASdY1rUo6UGrUyLxMB5nbyj9ayPEMJkbTbpp+nKpZxuIu/G7rp4bIhdeZYgTl09eXWqo4gi6uZYIbxDmw2IPWaGkVnHUtwoqVjsIFIZdUbVT+h8xUWqGJqgooooIBVnQa1Y4TBgAm7beJAkt3agnSMxGWdtzrPzrg0baVYntJfsWXso3iYK0OoIEjw5Aeqga7e+tLm6H4IKT3H+0OOu2Tbs4Z2tE6E5wQqCJ8QGpJ3IEakAkg1YdleEhrpu3XS4U6Tlzb8428prIYXDlR4iSxAkyT7CeVbDs5iglr4supmdBRjxpOx0s2t6eyN4Lmdf8frWc7RYFHQq2p1gjUqesn8uf1q64dikuJCsGBkzrEj+YxPtUfE4LOrwNhp7b09Uyz4o8vxGHKNB8iD1B2IputNxLAC7YYj47Mn1tk6j/wAp19JrM1RmOcdLCiiigoNYhiFJG4E/Kp/B+JXCoEW4g6ZT0MQQ2m4PPaohE6UnhDRFZs6tEOzZYHHtrmRDJWIJWNs2hmecD2PWruwo1PLz6HyrN4C5Jq2tP0pWJUWT9SXiGABA9qyHaA/StRdudazPHRKn986Y3TsljXBOLvbup4c6g6iGJywRCgGPPak9s+0uHS6TaUregLnaSsaEhdYHQnpIqAEBs3HDQ6rIT+JfxCesaRVTfuLea2YkKRC8wARA121M06lZrxN6NTH7CO91r90y7gADxHKoEfiJIneKphxbOzg6S2xn0ExWiuXIBJ5AnrtrWIu4u07loAJ5BSQSZ5mP2afi2Exk5NtnovYvAW86tduQrEIMp1LECBpqBpvVqmJZ8WbdxrjLrAdmJGknQkjl84rJdmuIDu7gSwpE2ibrZfAuzakEKSTHT0rXcS4jh7SJ3LrnugeNQc6gj7y42XUqFnwjoTWlPcuVnavhl9rR7tiyZyrEuuRgYGUToogHxTuI51l+zuJUoUJZpU6EZchKgeEiZE5iOmXXevV7WFF3AhF8QKiJ1Deeu8614xjiExAa0CVQhjH4FZgpVvLOYH9VUk9XlLaPK5egm3ZZLi23XxEyNNCJIk/KtPiAcrZd40pYadRXayJUIyZXOmyPgsWTADkbfCY2j1NXtm8ES2zFysm24LHYjNGvKOdZS7bFtzyG49DSb3FGDZLq6NBDZtonKZMiCND6eUU3SqHwduzV4YZ8b4FItlgAxJECRproar+0eHNvF3ANg2/LX9mnbDXFVHRzEgspggiRHL61P7c4QfaSwkZkRj8h/mpY8i4LFDI1t9Q2q+TdRUENOxmuWzoPQflSXTKQ3JzB8m5H3A+Yqi3MHO3oOUUVP4PgEusQ7legAksddN4UQNz5darZRJt0iNh8Gzhio0UAsSVUAHmSxAApni+HtutsW7neXA0OyzlRPGcgYjxySNtPWp977y73aZRbjLkG3PMXYjxGNztUO+AGIAAA0AGwA0FUu3Ro2xq09xFSMJeg7T0/Z29qj01fvFRC/Gfh/ufIb0xcmdOmegdneIgoBEdPb/NaXA+E6CZ39Oled8P4mHfDWwGhGe7cYBSQtu205dJCszKCJ1GlbnC8SS7bJR9I3B1g6DfUUxmyLTRVY/D9zidvCxOnIq01jeN8P7m+6D4QZU9VOq/TT2r0Un7RYDEEtbYqTtMHQ9OlZvtvhJS3cy5SvhI/lOqz5ggj3qJIXONoyFFcmu1QzBUJLmW4w9x6HX+9TareKL40I5yD7aj9apNWgNZwi7oKvrbQKzHCWI+laezsDWWGyJjyKfXWqPjK6N++lXrHeqDjS8/KPqKJEsoLXwj0FcfDqSCVEjY7GiyfCKXNbEVCvPuOYPucQyj4T4l9D/YyPavQZqg7X4DPaFwDW3v/AEnf5HX51eDpl4OmUWDYOyLJILeJdF8IBZtZjYdKsrvFO9OfM6CCFZQzFZUrasMZUZciHxCdzIOwp7RQKpUlni5mQrCgZDlIYHU7mI5VJwOEbJ9oVg3dsPCRrAjU+mmnT0rS8iXJphic3sei9hONtcD2hKqFGVSSxGkED3196yHaXC3Ld0qMxtZmYhdDAKFpMaahd9JymKvOBXwbqYi1pm0dBG/+atu2nAlNhsQJUqjiF5kgBQeqmTPpVNWpWPyYtD0/jRT8Nvh7YKzGwmJj8MxzykVKqo7PYkshzQDoNOcDLProJq2pWRVI5r5I3ELUpIEldY6jmKoxxRb9kSFXumiJk5GJ11MkBmjTaa0tee4p1+2MsHJmdSJyxuPYA6+1Qh+F9j1bs+tu5gbrTAtjxkEnwnadTz5+dd7Y40dxh70+E2gusyWHhgjeSBPSsd2U7QHDJeshpR7Tq7sv3Y8PhgQSWz6Cd52G9Wnaa93vDMLcykNZuXLbhpJJ8MhzIOozSfap5NdieGY5biyZGU5DpMECV6brt6GpmJu5bQOUMhbVhmlGBXJmERlbUAzv9aLsrdNzFNh3bw5AVM7AZTAnTds0fzGtzxOyUwN6woQF1buxAe67L4kmB8MgfPShGVx05LM7h7syNJH1GuvsdD6jrUix8Q9arEUd3ZZTIyqc3OCoPzipiuRv7H+/Q/T02qk0UmtMk0WHB8OWvAaxrm8l/F9NKj4t5dj1Y/nV1b4mq4ZysB3gMI1DgRM9IMidiDWfmkwblJt/AZEoxSXyJu3QoLHYCTTWFQ6u0hm5H8I5L+p8/Sn72HV1ysQcwIK6/KevpUK1fNsi25kfhbqOQPnsKelfAqmSbd8i6wBibYmOYLNIPUSoMeVaDszjwrlG2YED33FZbBnNdvN0K2x/5VzH/wBTn5U7csMbysSMlsBgoJnORpm6QpBA/m6iKC8Hpdnr/A0NuyFJnOPi6OevvWe4pcZ1xCvJ8MjyKx/emeA8Wz5RJkHaflVrxZgLVxpCrzJ84G/6daszVtJbHndFcNdpZhCoPF18APRh9ZH61NmofFf+WfIqfqKGBJ7N4syQa3OCuyK86wN8KQdpracMxUga1mns7Kx5LW/VJxY6H9+X61b3H0qh4vc8J/e2v5kUq7YxlHhz4R7/AJmnaZsDwj98zTlbkyoqkuoIIOoOhHkd6K5NFgY3C8K7vGpbb4GfLm/luAoCf+/6U3wq62HvtaucmKODtIOUmrLtlg2i3eQkMjAEjQ7yp9m/Os3jMa1x+8uEs7fGxiSeunl+VOS18m7DlcakuUbfB4R8LeD29bbHboOh9ORr0Li03cCQdQyaHrt/vXnHZntBKhG1I0M8x19a9ZwuHRrK5TI/vrH1PzqbdU+TZNRtTjw+3oeU4ex3LlTyYD5j/erSaZ7VYPLiCJjMd9gNCB8opxWkTVs/ZnIyKnQuawfaayFxT7eIK/TcQYjnI+tbqsl21wkvaYDVvAT6kFfkZpEWTifmKW24zA6Aggy2qyN8+hJWYA9+tbDs1xi0cBibF0wVAvWjkJ+8GZWVomVg7mNqxdtc2fqsaVNSCA40HNRr61ZtcHQjF8ncDxUJibbQA2ZSXZsoCBCCo5CZ581WvQVxBnNMk85MmfMeX0ry3FMwzwoKDw6icp8J06ar+fWtTgu1tlbAnPKrAU6zGiifkJqGvQy5ot7lrwFf+HuKx1tO6BfKSVPplMVNsnwj5fLSq3sTjVuJiLl+S7lclsCFEyS5M6bwAPfkatJomxeR7UO2LwUMGnKV0PQjVfbl5SeWzbD9zH1Fcmo+JDBSbbZTBO0+fh6H5jyqiF3Y3iFurZ0gEhodiABE5iZ/EBroIOkRrETE3xdtqoDTcjuWEHMxICjlrJAYDadYrOY7tTiHUqbrBMsAJmA+EIwYTILQcxO+p51L4dxhUs2BdBV0vKVvOzXWt2SCT3eHcd2U56zJ5VdKjVoiWfD+IZLNzOuVlJaM05w5kMG5zrr5VcpiAdWZAxMlc6Agt4tiZ57xWMsFFNqEXLav3G+0QMzqpttBtMYEDUAxOeJ0rZYi2brM+ItDvnJNzvLahs0kGRHhGmg5CN96G13FZIKKskYLjBtHvLRDZZkAg+H8UeYGv051pMb2q7yyygoysNBGvkfP1rEtwawf+koPVRkPzWKl20CgAbAQP2araF6mlSHKKTNcqBYuaRdthlKnYiDXaKgkoCSjZW3X9efvV7wfiMMBMKTUXiPDxdGhysNm/Q9RVO+MexpeQgfxbqff/BqjTrYsopnpg4kjIMhJMCZEQeY8/Wqjid3foP8AP79KrsBxy2UUaDny1FLxd8Mu+pP+fpNZ0q2YNb8DdvYUqa5XJrWVFTRNCLNKayRPQRr66D61Fq6AicSw3eWnTmymPXcfUCvPIkRGpr1nE8FuJaW4YIIB03E7TWE7RcINtjdQeAmTG6Hr6T8qdjkuBsHWzKvh7FHEsVg/F0r2jsHx1bqsjMmZbeoEiSuxHkRXj5x63Eh9X8RDk7k9dDJ/ZqVheMXUtAWjkbMSHGrEaSk/wzrFWyRcuOTbiyKKaa2N1xuwuIxV0A/BbuOY6ojtH/dUK22nz/Mis5wnjFy3mZWIYqwYnmGHi3q+wp8C+evz1/WrZlphFGLK9TcvVj81X8cwhuWiFEspV1HUqZj3E1OmmMddy22aJyiY6+X0rMhceTC8Xtmxim/hY5l/pbxD86v+B8HkNcVlJAnu8wzkaTkUxm0nasvxfjDXwodQCkgHnB5elO8MxsiDy/Yq1NI6kJJujVcX4SApbJkS8jMpCgCQzAqVHwsugrN9neFrfuKrEwksy8iPAABG2u88oirDBcXd7ps3XJVpKFjMPHMnkw0J/pPKoy3nwlxnVZLErB0gkK3zlaE92vUnLFvHa7bGmt4EW8TmXwJcQjKF0d1OsDlAZSSNpE71ZzVCii3csu9wt4CGdjpDaxqYVcxGnrzk1bYTGLdXMklZIBiJjmJ3HnUM5kiRNE0mgVBQxXGb2fEdw17JZF0uWylhba4F7xjAzNqNp05c6MBiFQsb+bE2lV7donxAfEqGDJWNWCabg6aGlcCxCoLz3AGuXCVg9JlvmdPaq3DXyqGJKEgsBurLIDekE/sCrat2jpLHUUy2+0ANfF1DfdrIHeNnQ2my24kOJzoq5figmQMwOt52ae7fu3FWWJObJdYDENKg5gsDMCIPXURUP/8AanxFtrNy53dq6Ua8ywTcZBCsA+gPwysicunlOs4hr7Pcym/cWDfsOSWcKAovYd/iRwoGgjYeQpU8jUba3L+Ep7dizNcmnS3eol1HN1H0W6fjJ/8A53v/ABRsD+MCPiAzMTUQnrVmDNieKVCpopM12riTs0TXK5NACprjKCIIBB3B1FcmiaAID8AszITKf5WK/QGKlYfCKm2Y+bEk/WnZomgnUxU1ya5NE0EClaNanLiPC0bNoy9DIII9wP3tXUuzcIIgZp0gHU+gO/ppVJxvdch8GtS+Dh7YOoKhDzBEZZ+YrLYrDlGKt/sRyPoRVvwWyGzgsFshMxYiYJKqMoH4pI05+2qcRge8RgjZ2tzyyt7iToeRH60pZknUh+lzjZjl7MBbq3cPdWxcVpVW8QJ/lXeOvL0qLiuH4h75uOiNJ1NuLanzgjc+VafiOBdLNt1TMWl5I0UAhV56bz7jpUNVbMSXzAxAGgnnTVllrpHQ8KEel8R/qKa1wd2aWUICRmGadOcRO/rV8NNKcwWFe8fulL+a6j3I0HvS8dw97LBXABIkQysCPIqSDTJT1bM5b1S3GV1pLnMNNjMcjl2LHoWOg6AHrTV+6BodhBb81UeZ3/waLGJLgmAASI9AIGppV3KiyWlWYftJwbunJ/CTof71TW3ytIr0ziGCW8hRtjz6HkawfFuDXsK+VxAOoMSCOWnI+R1rTGXYZjnZb8L4eLtyyQfiLe0A6GrDt7hxbt2VDS8l2HOAFVT8zWY4dxS5aIdNgfhJ0+UyBvTHEeJPeYu51OgHIDpSfDl4ileyOi88Xica3ZeYa/h+5ABa5cyBgzhgbdySXS0A2UzocxE8vOtbh7SooVBCgaDy5b1i+D8BN4CfAqxmmTmnUFdolT1raWkCqFEwAAJMnTqedMmcvK09kOTRNIopdiTD4+ExjDYFjM/zeLTy1FRyGS/cFuOuU8/T51edqsJLI0F8zAC2Fks2ogMPECQRoAZy1m1IViHzK0KQTuGgEeqn8optXudHFPypHLd/K8gQCYZTt51b8B4mLNxb1uQymQhJKkxBBEiVI6EEb61U3yzgsQNgWIGnIAztPig9DRYeViVHxEkgn8Og0BPKByk8tTUuKktyYzp7HpHD+M2nW5etqBmU/a8IecCe+tgxJHPqPMCYvDJCEEkgMcpJk5dI8UAMOYYaEEVjbWIHgKMVZT4QAxMz4QFMyDG2Y/pWk7MY5btpoEODL6iDPhDKJmTl8Wm5BJ1FIhhWO6K9TPxIoupopM0UHPFzRNIompskVNFJmuM4GpIA6nSiyBU0TUG7xqyu91PYz+U1wcZtG210Em2jKrOFaAzSVB055W+VTTLaWT5omoX/AOWt90LxJW0WyhyrQTvoInrrEedKw/FbFycl1WyjM2jCFESTIEDXeoaaDS/QlzS0y8yR6Cf1qPaxCMYS4jejKf1qxt2bWUhni5pCifFPTSAfLn1qjkkNx4J5H5V/0sDwdmsm9JCeGYH45PiWfwxObeCZ2zERbWIykZSVf4ZBjTQU6+Je1btC44ayWlUSZJAnxAQVG4mfLnTL4jDKi967W1eSlwIWIiTBUEnlE68j1rFmWpqu56bp8GPBivKrrf4foXV50e09oNklF+PXRTLtKzmECf7VQ3u6twLaZwPxXAACfK2NAvkxM89NC9c7u5iCuHdjbUsFDzmJCjOx0EA7gRy9KZxTgaFddwTqDMfDHKOfkaMTcZaXuZOq6fC8byKVN+v32GsRxG48ZnYgbCYUeijQe1MKNz0/PlSXYbzA5zypm7jwiZiOfgX+Jup8gPoY3NbHSWyOA7Tq7ItwMXyTqdX/AJVPL+puflHI1YDyqNhLRAltXYyx8zU7P3QDbO//AC/Tm/6D59KnhA/MyVh7RVgqjNeOgG4T/wC35euzXFsjL3MB0Blydc78z6DYe55064+zpln71xr1RSNQf5m+i+ZNV1RG+WS3WyK2x2ft2ye7Z0DCGUEEEdDmBprBdlrVt84kkbAwQPYjWreuU3UyuuXqdRAAANABAHkNq7SZomqlRVE0maJoAg8dwneWWEwRDA9CPyHU9KytxgoKgAbBoytmUyRl1loIMMu4iTW4mmEwNtTmCKDvIA36+R86upVyOx5dCog8I4XFpu98TXfjzbxyB5z/ALdKzHE8C2GvyAchMoZOo5iesGK3lRsfgEvJkcSNweYPUUKW+5WORp2zGYPNZZL1skBXlHg6MmVh5ZhmHOtfwvBC21xl3ZnXPlZCyFlYZlJ6gH5VQHsvdVwAQUGocGGHsTofPatWrkiWzFjqSxzGTynyED2nnVpy2GzmnHYVNFcopRmOzRNcmuUAM4/Fm2kqJYkKo1jMZicoJ5ct9qrbTi/Ysrbe4L15bv2p7ir3QthoUWiy+EaGSnPQnkLDiGF7xCoMNoVIMEEdCNuYnzrNXbagZbj3ALZVbSMNIzhrtovmyqi94WzR4iZ0mKut47cmrp9N7kyxwpbLLftWhes2mGZ7y5rTDYxbkFwJnflUTj+AU45rOCuLfS46lVtgpbLHXIqljosxvpWmtcXtX7nd47/hsKkr3MlXLgCBcAGYKB0G8VleA9n/ALVfZUMIpJzHfLJj32pePJJJvJtX5+50MmOMpJY+/wCfsSe0OHz4pcPas27JAVWS3ea6hfcksWIB12H1NXKf6cLEtcIPQKI+tc4nwTC24tWVe7fO2VtQerEaAU/d4Tfw1nvLmMZIHwiW16CTrWbJncklCVfK5/k14sEYtvJG/rx/BGb/AE8Qf9RvdRXB2OZTNvEMrct4/wC0k/nTmCsYm6ma7iHUHZQPERyJjamrnDu7Ba7caBrLO35A1CnkunO/oP8ACwtWsdfWjvEsRjLKr36h7ame8tsUbcQTG3sOe9U/aHjee6jNbNsZUynKCGtS2oVz5ACCJAMkzTWK4s15XW2sWxudT6Ek8yeVU11y5YsZMACNRvH5A1sw463aV+xzeozOXlTbXubDh3aWzbsLbuKyt4QSVJMDLm131UAehFWWN7X4d1hUxBg+Fu7nTmNW2/fOs1w3jxW6blwyzBRmbxHQAAmdzoPar/GcacxnRXXqnT+k/wB6RKChO0vuMUV1EKk6r2KvFdpEYqIuBdz4dT00n9n0rmC4tbdjcuMFCAAKfwrMCBuxk8h1JirzBX8HiIUrbzdGUKaev9gcPcEoGToVaR8jNVfU44uppor/AGx1eOSY3w/idhpY3EYIJKhhJ6abx1P96s8Fc0+13od20sppGn/UI5AchWL4Zgmw+P7li6q0o3dW1us1sgnS24IYaSR5VH4fbY3ruFwls3DddQl0owvKqEklQhOQEHxCCYHtWnSpbpnPeFw2NdculiSxkkySdyaTNZ/GY29hrrp3iYq2hAN1AwExJElQQRsZB1q2wuPV1QyAbikquZWOmhHhJgjmDB5xFDiZ5Y5LklTRNJmiaqLFTRNJooJFTXJrlcJoAVRSQaJosBVcmuTRNRYHZomuTRNFgdmu0maKkBVFJmiaAOzUXHcOW6Nd9NeRjUBgPiWeXyipM1ZYTDWkAe+SZ1FofERyLaiB7irK+xMb7GROHfDuLoVXt2zbJt3O8uW71zVZcahG1JhiBvBO1QsRgmtpcyC8t6zcIxBQobCKxypDISSS0iZjpXpJ7VgLkXDpk/hY6e6qAsfOsp2g7IvZtd9lSzZfO7W1L5iJDW0uJm/5WYQrRKzJ0ghqakaYZPcveH4exgcP3hIMgFrm5Y9B19KoM9zG3hduAraU+BOo6+tVGBvW/tA71SllsxtWnct3YaCpOaJBU6NGvtU7jvaMW1NqyRmO7DZR0Ec656wShN95Pv6I7izwlC3sl29x7jHaDuCQpGb+GZj16ms9hMNicfdy6vzPJVHU8gKicP4c964FEksQM3TMYn616tjMTZ4Zg4tgBjog/E9yPibrG/ltzq2Wa6eowVyYhOWe5SdRRU4LhNuzavoPEthGLvtmvFY08kUwB1JrzfKCd69N7Q2fsnCu7J+8ulQx5l3Odz8gRXmSjX0FW6JualK+/wDArqqTUUuxse0HAR9mRbajMlpLoA5geG76n4D7GqbgXGYi3cP9Lfoa3fErvdtg7nLN3Z9LiwP/AFAfKsh247L9w4uWx9052/gfcr6Hce45VXBlU14c+90NnGWN+JDtyT+L8KR7bMoGdRII5xyMdaf4V2aF/CLdw924rxqmbw5huOoqq7L8ZzHunOv4SeY6etXXAMWcHijbbS1ePhPINyFUzLJGLjF7rf5Q+DhNqdbPZ+zO8N7NJdTvLNy5bxNs65mllcH5j1qk4KmNucSPcvlxRNws7EATlOcsSCII8q0vbdjhWTFWWyOxysNwwidR5R+VZg4g2r968cWtu+tsPbaz94LjvlBTMPgOVmmRoVNM6WU5xcr2fF9n6fBn6lQi0u6+6/2aCxhFs2DeRYu2ZTFWWM5oPin+bmG51UYrG/8ADGxaW1bt3cV3ys2VcQiraRtngZCGGU5vEQRzqFibxuN3i51N1kj4SrW5cM7ojlmfMuqgERJ5ip2G4YWZ3uqg7xs7KLarqSrlYBIRVcEALEjfeA/Hj8O5SZl6jPGSpFlhrhZFY7lQT7gH29KcqZguEXboLKPCDBYmBO59akN2fYCS6Dy1P6UuU4p7nMplXRUm/wANdBJUkdRJH5VFmpTsg7RXJomgDtE1yaJoA7NE0maJoAVNE0maKAFTXK5NFACqKSTRQAqgmk0UASsJje7OZVUuNmYZo9FOk+ZmpVztJiDP3kTvCoJnefDrVXT+Dshm8R8IEnUL9TtQ3SLJvgy3aXCojLcy/FmER4AdNco2EFjAgSB51G7O8KS9IHjulsqWtQpHO5cblbHQamtrx1bVyyUsm2j6w65y2oKsC7fhKkqQBEGsr2R7RW8HfuZ0bK3hH4nSCdOQIk6xzAqzySlibhyjd02nUlMvsbZ+y3LNjDJ315SL106KDAIWTsq6mBy061D4izX8I2LvwXuMiWkHw20zics8zlOv96tuC4pXsYrFAy9w3GPVVUNkU9IAHzqu4hZjhuHH8JsE+5M/+6sUX5knzaTf3Z1ZRuLfam67exYf6pXvubK/zMT7IR+tebISdNydAOs7V6F/qTdGW3MnS4B8lj86xfZnDd5irSnbMGOn8Pi/StPReXp/3MnVK81fB6D2vsF7WGw4OVrtwajllUmfnFRMRjRi8GqXGi53iW3XmLgYAmOnOpuJfveI4dOVm0zn1fwj9KpcfwpWt4nGIIu2sS7K2uqIVBEfM1jx1UU+efq2zY7TbXHH0SMW6vZua+Fkb6g1ruKcdsXMONVa48QJgqx0kn8IE0724waQMRklbigGNCHibb//ABPlWX4Pge8ZVKkKSXzxBhdCA0aiY9DXRjpzRU32MM5S6ZyguGXWDx90vaui47XrLlHzi3cCqwKq1m0xBchczFjAByajnK4dws21UFiMjOUKhUaHGUh3UZmlREZoEmN5qYtoAsebasxJLMerMxJJ9TS6lzraJzp5XJiLNhUEKoUeQir7gPZ035dzktLu3No3C/35VUYaxndVGmYgT0nnWh4vxMDKls+BVygbaUiU6FpXuTuJcSUZLdlYTQKo5naAOZNLTAm1rcMvuBuF8h1bqfl1p/slwfKvfXR4mnIDyU/i9T+XrUbtNxNbeggtyH6+lUliajb5ZYqOK9orqSqqu05j77fKs9h7pYSd5NOYq4WzEnUg6+2lN4dYUelXhHSiHTQ5NE0UVcpQUUUUAFFFFABRRRQAUUUUAFFFFABRRRQAU3dtZvKP3z0NOUUEiQg6D5VXcU4MLmogMA2hnKSwiSAdG0Go6CZAqzoqU2t0Sm0YS7gbtoEMSgKkkHMASDESNGMGam3u1F9sP3D5cpUeIr4soIywduW9a1lBBBEg7jlUA8DtawCoYQQrMARIIBE6iQD7UzVGX6kPhnlEqMFZu4k/euWVVEEuWImCBoYJ01B1Gk7AVy4Xwd1WSDObxMAQZ30HiECAR5A860ljDqihUAAHIUxxHAd6sZip1hh0IhgeqkaEUa03XYqs0tWqxvs72xtIb17EEi65GiqSMqiFVdes71EHbdBg7lkWznc3JJIy/eFiT1kTtUI9lG2lNgJl95kmPTSNqlr2VX8TcgNEVdBHPXUxqedLeHDdv2+3Br/rZJVfr9yuv8QxOKCWjBC5QE0WdNCQTJECZ2GnUVoOAYH4rYENMmfCNdY8R8KjXn/enrGBRBCqBt66bSd6axVzuyGEwxAbXSYgHy6dPSpk1VRVCFlWR1MmUVwGu1QytU6LTgmAD53YwqD5sf8AafmKk8E4R394TrbTVieY5L7n6TTdq4q2AkEs2p15nb6QKv8ADWRhrEnRoLOZ19h12FUTTZaifx/tCthNAC52H9x0FeeYjEM7FnMsdz++VLxuLa65Zjvt5DkKYpjdlW7CiiiggKKKKACiiigAooooAKKKKACiiigAooooAKKKKACiiigAooooAKKKKACiiioYBRRRQAUxjh92/wDS35UUVKDugwJ+7Ht+VPGu0VA7N+o0KKO/QRppp7CrDtVpYP8AUtFFZ48lTHUUUVoQsKKKKkAooooAKKKKACiiigAooooAKKKKAP/Z"/>
          <p:cNvSpPr>
            <a:spLocks noChangeAspect="1" noChangeArrowheads="1"/>
          </p:cNvSpPr>
          <p:nvPr/>
        </p:nvSpPr>
        <p:spPr bwMode="auto">
          <a:xfrm>
            <a:off x="63500" y="-895350"/>
            <a:ext cx="2466975" cy="1847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" name="AutoShape 4" descr="data:image/jpeg;base64,/9j/4AAQSkZJRgABAQAAAQABAAD/2wCEAAkGBhQSERUUEhQVFRUWGBgaGBUYFxgXGBsYGhoVGhcbGBoXHCYeGBonGxgYIC8gIycpLCwsHCAxNTAqNScrLCkBCQoKDgwOGg8PGiwkHyQqLC0uLCksLCwsLCosLCwsLC0qLCwsLCwpKSwsLCksLCwsLCwsLCwsLCksLCwsKSwpKf/AABEIAMIBAwMBIgACEQEDEQH/xAAbAAABBQEBAAAAAAAAAAAAAAAAAgMEBQYBB//EAEIQAAIBAgQDBgMGBQIEBgMAAAECEQADBBIhMQVBUQYTImFxgTKRoRQjQrHB8FJictHxB+EkM0OSY4KissLiFRZT/8QAGgEAAgMBAQAAAAAAAAAAAAAAAAMBAgQFBv/EAC0RAAICAQMCBQMDBQAAAAAAAAABAhEDEiExBEETIlFhcYGh8DKRsRQVM9Hx/9oADAMBAAIRAxEAPwCHRVzguGTaByBpMk/EQvLbbnpvULjS93JyQANBBEx68t9prBHqYynoQr+mnp1DFjCltdlG7Hb+5PkKVb/1FXB4lLVuy15fhK5gDrBzLOgbboN/Wo1ripvBRYBBK5WeCMp1lbYjxAgx9TO1N8R7HYm13dy3bS4ujOM33sllZm10Z4EaHy8qepq9yyShsnuTuI8TbEXDcZcgnwW5zZR5xpmPMgnoNKj0lXB29D1BG4IOoPkdaVVzNJtu2FFFFBAUU7ZwbuQFRmnQQCZ/cGn7PCbjXe6jKwPinYbamN9xtvIioJpj/AOHrduHvAe7QS2sT/CJ8zPsDtWvx/GrFrDzZuW23CqpU+ICNQu0HSsxxu/bspbsID45dhI1QZRmcjmSSI208tch2fvWyjC2QYIzEdSqn9SPY1dcbD/8a9y1dySSTJNcooqpnCiir7h3AldEY5jOrAaeYAETtHzpWTLHGrkMx4pZHUShp+/xkYFZKZ7xIOToi6kN5tsRyA13ilY/HJhr8FSRJ0GuXoBzLz8uUnadguwV7FW7l66TalItDLJBkH4TOhMk9dh1q0ZauB8MWh3LkhY/jhxOV+7FpSq+DNmMxuToI5AevWotdPCLuGQLe1ygL3g2PIZhup26jz5VyriMmq/MFFFFAsKKKKACiiigApVq0WYKokkgAdSdquuE9mDdtrcL5VObQLJ0MDcgammLdxcOjje9quo0AI/CRy11I32GnxL8SN0h0cMnu9kW9i7hcIjNbuW7uIXwxmBZW18QXZR0PTnrWWu3mYyxLE8ySfzqbb7EYpYuBEyOgJWYugjQSCAuwJiZ8Q9Kh38OyEq6lSORBH58vOr0TktbLgboooqRAUUUUAUfGOLXLFzPauFWkwFYkLroFafHEgEHyqTwj7ViYGIZ2JMh33K6ecrz5UYHh5ZhdvDxRCocsIOnh0nX860vAxpOu5jmB6dKyZKhG63NmXqK2TLng+Bt2QAAJAGoMewEaCre7eBQbc/3NQLCdal2rGYwDHtpSIuT5MabKHi/CQ5zjRhOx0P9QmCfPes+ywYNbfE4Y7b1mOL4bK0j99K04pNPSyLK+iu5DExodiRoSPzq94ZcZ8o7izcMaAjIVIjVpPiUdafYyMNRrMBftpbRe8Qd2gBk5QABqdeUg/Wsjx/Hi04a0czlpXnnc7MSeQ5cgJis323xTyti0viuk5iDCvrqAG2tqdMxiYPSpvAOFrhrga/dS6USZU+FSZgAkDzPypWODT3Z0JuPEUavs32dIufacUR3khoKwCdpPIakQNY5yaoOL8Fwy33dG7pid1KBXM7MI1EyJ0Ik7Ug9pM7hYDKGlRLE5vONXiNOVQ+1Be9iPuxeGYAqDGYgT/NAGh9K6UcdbGZ1QlbbASwE/wApzDy1HOIoqzw6M2Dm5KlDHjgMW5TJBk+etVq3WEZGHXmVPScrDN6TG+lZ8sXHdCdKvckYDIxyslwmdchBaJ0hSPEDpz0moHajjt3D+Cw9y3dYlcimSixAVmXQ3PIDSRz0qV2y7XWGW2bdmLyyQ6PNtG1E5V0Zok/ykjzqowGGuGLt0y+WEGwUfoTWXSpNWbE1iXyX3YbgzG4b+KYM66LLKdeZJMhm5fOvSLXFc0ieWwIPvpWD7N3XFsKhDbkjKG/Q1q7Fw27LMyEvlLSFygROkASdY1rUo6UGrUyLxMB5nbyj9ayPEMJkbTbpp+nKpZxuIu/G7rp4bIhdeZYgTl09eXWqo4gi6uZYIbxDmw2IPWaGkVnHUtwoqVjsIFIZdUbVT+h8xUWqGJqgooooIBVnQa1Y4TBgAm7beJAkt3agnSMxGWdtzrPzrg0baVYntJfsWXso3iYK0OoIEjw5Aeqga7e+tLm6H4IKT3H+0OOu2Tbs4Z2tE6E5wQqCJ8QGpJ3IEakAkg1YdleEhrpu3XS4U6Tlzb8428prIYXDlR4iSxAkyT7CeVbDs5iglr4supmdBRjxpOx0s2t6eyN4Lmdf8frWc7RYFHQq2p1gjUqesn8uf1q64dikuJCsGBkzrEj+YxPtUfE4LOrwNhp7b09Uyz4o8vxGHKNB8iD1B2IputNxLAC7YYj47Mn1tk6j/wAp19JrM1RmOcdLCiiigoNYhiFJG4E/Kp/B+JXCoEW4g6ZT0MQQ2m4PPaohE6UnhDRFZs6tEOzZYHHtrmRDJWIJWNs2hmecD2PWruwo1PLz6HyrN4C5Jq2tP0pWJUWT9SXiGABA9qyHaA/StRdudazPHRKn986Y3TsljXBOLvbup4c6g6iGJywRCgGPPak9s+0uHS6TaUregLnaSsaEhdYHQnpIqAEBs3HDQ6rIT+JfxCesaRVTfuLea2YkKRC8wARA121M06lZrxN6NTH7CO91r90y7gADxHKoEfiJIneKphxbOzg6S2xn0ExWiuXIBJ5AnrtrWIu4u07loAJ5BSQSZ5mP2afi2Exk5NtnovYvAW86tduQrEIMp1LECBpqBpvVqmJZ8WbdxrjLrAdmJGknQkjl84rJdmuIDu7gSwpE2ibrZfAuzakEKSTHT0rXcS4jh7SJ3LrnugeNQc6gj7y42XUqFnwjoTWlPcuVnavhl9rR7tiyZyrEuuRgYGUToogHxTuI51l+zuJUoUJZpU6EZchKgeEiZE5iOmXXevV7WFF3AhF8QKiJ1Deeu8614xjiExAa0CVQhjH4FZgpVvLOYH9VUk9XlLaPK5egm3ZZLi23XxEyNNCJIk/KtPiAcrZd40pYadRXayJUIyZXOmyPgsWTADkbfCY2j1NXtm8ES2zFysm24LHYjNGvKOdZS7bFtzyG49DSb3FGDZLq6NBDZtonKZMiCND6eUU3SqHwduzV4YZ8b4FItlgAxJECRproar+0eHNvF3ANg2/LX9mnbDXFVHRzEgspggiRHL61P7c4QfaSwkZkRj8h/mpY8i4LFDI1t9Q2q+TdRUENOxmuWzoPQflSXTKQ3JzB8m5H3A+Yqi3MHO3oOUUVP4PgEusQ7legAksddN4UQNz5darZRJt0iNh8Gzhio0UAsSVUAHmSxAApni+HtutsW7neXA0OyzlRPGcgYjxySNtPWp977y73aZRbjLkG3PMXYjxGNztUO+AGIAAA0AGwA0FUu3Ro2xq09xFSMJeg7T0/Z29qj01fvFRC/Gfh/ufIb0xcmdOmegdneIgoBEdPb/NaXA+E6CZ39Oled8P4mHfDWwGhGe7cYBSQtu205dJCszKCJ1GlbnC8SS7bJR9I3B1g6DfUUxmyLTRVY/D9zidvCxOnIq01jeN8P7m+6D4QZU9VOq/TT2r0Un7RYDEEtbYqTtMHQ9OlZvtvhJS3cy5SvhI/lOqz5ggj3qJIXONoyFFcmu1QzBUJLmW4w9x6HX+9TareKL40I5yD7aj9apNWgNZwi7oKvrbQKzHCWI+laezsDWWGyJjyKfXWqPjK6N++lXrHeqDjS8/KPqKJEsoLXwj0FcfDqSCVEjY7GiyfCKXNbEVCvPuOYPucQyj4T4l9D/YyPavQZqg7X4DPaFwDW3v/AEnf5HX51eDpl4OmUWDYOyLJILeJdF8IBZtZjYdKsrvFO9OfM6CCFZQzFZUrasMZUZciHxCdzIOwp7RQKpUlni5mQrCgZDlIYHU7mI5VJwOEbJ9oVg3dsPCRrAjU+mmnT0rS8iXJphic3sei9hONtcD2hKqFGVSSxGkED3196yHaXC3Ld0qMxtZmYhdDAKFpMaahd9JymKvOBXwbqYi1pm0dBG/+atu2nAlNhsQJUqjiF5kgBQeqmTPpVNWpWPyYtD0/jRT8Nvh7YKzGwmJj8MxzykVKqo7PYkshzQDoNOcDLProJq2pWRVI5r5I3ELUpIEldY6jmKoxxRb9kSFXumiJk5GJ11MkBmjTaa0tee4p1+2MsHJmdSJyxuPYA6+1Qh+F9j1bs+tu5gbrTAtjxkEnwnadTz5+dd7Y40dxh70+E2gusyWHhgjeSBPSsd2U7QHDJeshpR7Tq7sv3Y8PhgQSWz6Cd52G9Wnaa93vDMLcykNZuXLbhpJJ8MhzIOozSfap5NdieGY5biyZGU5DpMECV6brt6GpmJu5bQOUMhbVhmlGBXJmERlbUAzv9aLsrdNzFNh3bw5AVM7AZTAnTds0fzGtzxOyUwN6woQF1buxAe67L4kmB8MgfPShGVx05LM7h7syNJH1GuvsdD6jrUix8Q9arEUd3ZZTIyqc3OCoPzipiuRv7H+/Q/T02qk0UmtMk0WHB8OWvAaxrm8l/F9NKj4t5dj1Y/nV1b4mq4ZysB3gMI1DgRM9IMidiDWfmkwblJt/AZEoxSXyJu3QoLHYCTTWFQ6u0hm5H8I5L+p8/Sn72HV1ysQcwIK6/KevpUK1fNsi25kfhbqOQPnsKelfAqmSbd8i6wBibYmOYLNIPUSoMeVaDszjwrlG2YED33FZbBnNdvN0K2x/5VzH/wBTn5U7csMbysSMlsBgoJnORpm6QpBA/m6iKC8Hpdnr/A0NuyFJnOPi6OevvWe4pcZ1xCvJ8MjyKx/emeA8Wz5RJkHaflVrxZgLVxpCrzJ84G/6daszVtJbHndFcNdpZhCoPF18APRh9ZH61NmofFf+WfIqfqKGBJ7N4syQa3OCuyK86wN8KQdpracMxUga1mns7Kx5LW/VJxY6H9+X61b3H0qh4vc8J/e2v5kUq7YxlHhz4R7/AJmnaZsDwj98zTlbkyoqkuoIIOoOhHkd6K5NFgY3C8K7vGpbb4GfLm/luAoCf+/6U3wq62HvtaucmKODtIOUmrLtlg2i3eQkMjAEjQ7yp9m/Os3jMa1x+8uEs7fGxiSeunl+VOS18m7DlcakuUbfB4R8LeD29bbHboOh9ORr0Li03cCQdQyaHrt/vXnHZntBKhG1I0M8x19a9ZwuHRrK5TI/vrH1PzqbdU+TZNRtTjw+3oeU4ex3LlTyYD5j/erSaZ7VYPLiCJjMd9gNCB8opxWkTVs/ZnIyKnQuawfaayFxT7eIK/TcQYjnI+tbqsl21wkvaYDVvAT6kFfkZpEWTifmKW24zA6Aggy2qyN8+hJWYA9+tbDs1xi0cBibF0wVAvWjkJ+8GZWVomVg7mNqxdtc2fqsaVNSCA40HNRr61ZtcHQjF8ncDxUJibbQA2ZSXZsoCBCCo5CZ581WvQVxBnNMk85MmfMeX0ry3FMwzwoKDw6icp8J06ar+fWtTgu1tlbAnPKrAU6zGiifkJqGvQy5ot7lrwFf+HuKx1tO6BfKSVPplMVNsnwj5fLSq3sTjVuJiLl+S7lclsCFEyS5M6bwAPfkatJomxeR7UO2LwUMGnKV0PQjVfbl5SeWzbD9zH1Fcmo+JDBSbbZTBO0+fh6H5jyqiF3Y3iFurZ0gEhodiABE5iZ/EBroIOkRrETE3xdtqoDTcjuWEHMxICjlrJAYDadYrOY7tTiHUqbrBMsAJmA+EIwYTILQcxO+p51L4dxhUs2BdBV0vKVvOzXWt2SCT3eHcd2U56zJ5VdKjVoiWfD+IZLNzOuVlJaM05w5kMG5zrr5VcpiAdWZAxMlc6Agt4tiZ57xWMsFFNqEXLav3G+0QMzqpttBtMYEDUAxOeJ0rZYi2brM+ItDvnJNzvLahs0kGRHhGmg5CN96G13FZIKKskYLjBtHvLRDZZkAg+H8UeYGv051pMb2q7yyygoysNBGvkfP1rEtwawf+koPVRkPzWKl20CgAbAQP2araF6mlSHKKTNcqBYuaRdthlKnYiDXaKgkoCSjZW3X9efvV7wfiMMBMKTUXiPDxdGhysNm/Q9RVO+MexpeQgfxbqff/BqjTrYsopnpg4kjIMhJMCZEQeY8/Wqjid3foP8AP79KrsBxy2UUaDny1FLxd8Mu+pP+fpNZ0q2YNb8DdvYUqa5XJrWVFTRNCLNKayRPQRr66D61Fq6AicSw3eWnTmymPXcfUCvPIkRGpr1nE8FuJaW4YIIB03E7TWE7RcINtjdQeAmTG6Hr6T8qdjkuBsHWzKvh7FHEsVg/F0r2jsHx1bqsjMmZbeoEiSuxHkRXj5x63Eh9X8RDk7k9dDJ/ZqVheMXUtAWjkbMSHGrEaSk/wzrFWyRcuOTbiyKKaa2N1xuwuIxV0A/BbuOY6ojtH/dUK22nz/Mis5wnjFy3mZWIYqwYnmGHi3q+wp8C+evz1/WrZlphFGLK9TcvVj81X8cwhuWiFEspV1HUqZj3E1OmmMddy22aJyiY6+X0rMhceTC8Xtmxim/hY5l/pbxD86v+B8HkNcVlJAnu8wzkaTkUxm0nasvxfjDXwodQCkgHnB5elO8MxsiDy/Yq1NI6kJJujVcX4SApbJkS8jMpCgCQzAqVHwsugrN9neFrfuKrEwksy8iPAABG2u88oirDBcXd7ps3XJVpKFjMPHMnkw0J/pPKoy3nwlxnVZLErB0gkK3zlaE92vUnLFvHa7bGmt4EW8TmXwJcQjKF0d1OsDlAZSSNpE71ZzVCii3csu9wt4CGdjpDaxqYVcxGnrzk1bYTGLdXMklZIBiJjmJ3HnUM5kiRNE0mgVBQxXGb2fEdw17JZF0uWylhba4F7xjAzNqNp05c6MBiFQsb+bE2lV7donxAfEqGDJWNWCabg6aGlcCxCoLz3AGuXCVg9JlvmdPaq3DXyqGJKEgsBurLIDekE/sCrat2jpLHUUy2+0ANfF1DfdrIHeNnQ2my24kOJzoq5figmQMwOt52ae7fu3FWWJObJdYDENKg5gsDMCIPXURUP/8AanxFtrNy53dq6Ua8ywTcZBCsA+gPwysicunlOs4hr7Pcym/cWDfsOSWcKAovYd/iRwoGgjYeQpU8jUba3L+Ep7dizNcmnS3eol1HN1H0W6fjJ/8A53v/ABRsD+MCPiAzMTUQnrVmDNieKVCpopM12riTs0TXK5NACprjKCIIBB3B1FcmiaAID8AszITKf5WK/QGKlYfCKm2Y+bEk/WnZomgnUxU1ya5NE0EClaNanLiPC0bNoy9DIII9wP3tXUuzcIIgZp0gHU+gO/ppVJxvdch8GtS+Dh7YOoKhDzBEZZ+YrLYrDlGKt/sRyPoRVvwWyGzgsFshMxYiYJKqMoH4pI05+2qcRge8RgjZ2tzyyt7iToeRH60pZknUh+lzjZjl7MBbq3cPdWxcVpVW8QJ/lXeOvL0qLiuH4h75uOiNJ1NuLanzgjc+VafiOBdLNt1TMWl5I0UAhV56bz7jpUNVbMSXzAxAGgnnTVllrpHQ8KEel8R/qKa1wd2aWUICRmGadOcRO/rV8NNKcwWFe8fulL+a6j3I0HvS8dw97LBXABIkQysCPIqSDTJT1bM5b1S3GV1pLnMNNjMcjl2LHoWOg6AHrTV+6BodhBb81UeZ3/waLGJLgmAASI9AIGppV3KiyWlWYftJwbunJ/CTof71TW3ytIr0ziGCW8hRtjz6HkawfFuDXsK+VxAOoMSCOWnI+R1rTGXYZjnZb8L4eLtyyQfiLe0A6GrDt7hxbt2VDS8l2HOAFVT8zWY4dxS5aIdNgfhJ0+UyBvTHEeJPeYu51OgHIDpSfDl4ileyOi88Xica3ZeYa/h+5ABa5cyBgzhgbdySXS0A2UzocxE8vOtbh7SooVBCgaDy5b1i+D8BN4CfAqxmmTmnUFdolT1raWkCqFEwAAJMnTqedMmcvK09kOTRNIopdiTD4+ExjDYFjM/zeLTy1FRyGS/cFuOuU8/T51edqsJLI0F8zAC2Fks2ogMPECQRoAZy1m1IViHzK0KQTuGgEeqn8optXudHFPypHLd/K8gQCYZTt51b8B4mLNxb1uQymQhJKkxBBEiVI6EEb61U3yzgsQNgWIGnIAztPig9DRYeViVHxEkgn8Og0BPKByk8tTUuKktyYzp7HpHD+M2nW5etqBmU/a8IecCe+tgxJHPqPMCYvDJCEEkgMcpJk5dI8UAMOYYaEEVjbWIHgKMVZT4QAxMz4QFMyDG2Y/pWk7MY5btpoEODL6iDPhDKJmTl8Wm5BJ1FIhhWO6K9TPxIoupopM0UHPFzRNIompskVNFJmuM4GpIA6nSiyBU0TUG7xqyu91PYz+U1wcZtG210Em2jKrOFaAzSVB055W+VTTLaWT5omoX/AOWt90LxJW0WyhyrQTvoInrrEedKw/FbFycl1WyjM2jCFESTIEDXeoaaDS/QlzS0y8yR6Cf1qPaxCMYS4jejKf1qxt2bWUhni5pCifFPTSAfLn1qjkkNx4J5H5V/0sDwdmsm9JCeGYH45PiWfwxObeCZ2zERbWIykZSVf4ZBjTQU6+Je1btC44ayWlUSZJAnxAQVG4mfLnTL4jDKi967W1eSlwIWIiTBUEnlE68j1rFmWpqu56bp8GPBivKrrf4foXV50e09oNklF+PXRTLtKzmECf7VQ3u6twLaZwPxXAACfK2NAvkxM89NC9c7u5iCuHdjbUsFDzmJCjOx0EA7gRy9KZxTgaFddwTqDMfDHKOfkaMTcZaXuZOq6fC8byKVN+v32GsRxG48ZnYgbCYUeijQe1MKNz0/PlSXYbzA5zypm7jwiZiOfgX+Jup8gPoY3NbHSWyOA7Tq7ItwMXyTqdX/AJVPL+puflHI1YDyqNhLRAltXYyx8zU7P3QDbO//AC/Tm/6D59KnhA/MyVh7RVgqjNeOgG4T/wC35euzXFsjL3MB0Blydc78z6DYe55064+zpln71xr1RSNQf5m+i+ZNV1RG+WS3WyK2x2ft2ye7Z0DCGUEEEdDmBprBdlrVt84kkbAwQPYjWreuU3UyuuXqdRAAANABAHkNq7SZomqlRVE0maJoAg8dwneWWEwRDA9CPyHU9KytxgoKgAbBoytmUyRl1loIMMu4iTW4mmEwNtTmCKDvIA36+R86upVyOx5dCog8I4XFpu98TXfjzbxyB5z/ALdKzHE8C2GvyAchMoZOo5iesGK3lRsfgEvJkcSNweYPUUKW+5WORp2zGYPNZZL1skBXlHg6MmVh5ZhmHOtfwvBC21xl3ZnXPlZCyFlYZlJ6gH5VQHsvdVwAQUGocGGHsTofPatWrkiWzFjqSxzGTynyED2nnVpy2GzmnHYVNFcopRmOzRNcmuUAM4/Fm2kqJYkKo1jMZicoJ5ct9qrbTi/Ysrbe4L15bv2p7ir3QthoUWiy+EaGSnPQnkLDiGF7xCoMNoVIMEEdCNuYnzrNXbagZbj3ALZVbSMNIzhrtovmyqi94WzR4iZ0mKut47cmrp9N7kyxwpbLLftWhes2mGZ7y5rTDYxbkFwJnflUTj+AU45rOCuLfS46lVtgpbLHXIqljosxvpWmtcXtX7nd47/hsKkr3MlXLgCBcAGYKB0G8VleA9n/ALVfZUMIpJzHfLJj32pePJJJvJtX5+50MmOMpJY+/wCfsSe0OHz4pcPas27JAVWS3ea6hfcksWIB12H1NXKf6cLEtcIPQKI+tc4nwTC24tWVe7fO2VtQerEaAU/d4Tfw1nvLmMZIHwiW16CTrWbJncklCVfK5/k14sEYtvJG/rx/BGb/AE8Qf9RvdRXB2OZTNvEMrct4/wC0k/nTmCsYm6ma7iHUHZQPERyJjamrnDu7Ba7caBrLO35A1CnkunO/oP8ACwtWsdfWjvEsRjLKr36h7ame8tsUbcQTG3sOe9U/aHjee6jNbNsZUynKCGtS2oVz5ACCJAMkzTWK4s15XW2sWxudT6Ek8yeVU11y5YsZMACNRvH5A1sw463aV+xzeozOXlTbXubDh3aWzbsLbuKyt4QSVJMDLm131UAehFWWN7X4d1hUxBg+Fu7nTmNW2/fOs1w3jxW6blwyzBRmbxHQAAmdzoPar/GcacxnRXXqnT+k/wB6RKChO0vuMUV1EKk6r2KvFdpEYqIuBdz4dT00n9n0rmC4tbdjcuMFCAAKfwrMCBuxk8h1JirzBX8HiIUrbzdGUKaev9gcPcEoGToVaR8jNVfU44uppor/AGx1eOSY3w/idhpY3EYIJKhhJ6abx1P96s8Fc0+13od20sppGn/UI5AchWL4Zgmw+P7li6q0o3dW1us1sgnS24IYaSR5VH4fbY3ruFwls3DddQl0owvKqEklQhOQEHxCCYHtWnSpbpnPeFw2NdculiSxkkySdyaTNZ/GY29hrrp3iYq2hAN1AwExJElQQRsZB1q2wuPV1QyAbikquZWOmhHhJgjmDB5xFDiZ5Y5LklTRNJmiaqLFTRNJooJFTXJrlcJoAVRSQaJosBVcmuTRNRYHZomuTRNFgdmu0maKkBVFJmiaAOzUXHcOW6Nd9NeRjUBgPiWeXyipM1ZYTDWkAe+SZ1FofERyLaiB7irK+xMb7GROHfDuLoVXt2zbJt3O8uW71zVZcahG1JhiBvBO1QsRgmtpcyC8t6zcIxBQobCKxypDISSS0iZjpXpJ7VgLkXDpk/hY6e6qAsfOsp2g7IvZtd9lSzZfO7W1L5iJDW0uJm/5WYQrRKzJ0ghqakaYZPcveH4exgcP3hIMgFrm5Y9B19KoM9zG3hduAraU+BOo6+tVGBvW/tA71SllsxtWnct3YaCpOaJBU6NGvtU7jvaMW1NqyRmO7DZR0Ec656wShN95Pv6I7izwlC3sl29x7jHaDuCQpGb+GZj16ms9hMNicfdy6vzPJVHU8gKicP4c964FEksQM3TMYn616tjMTZ4Zg4tgBjog/E9yPibrG/ltzq2Wa6eowVyYhOWe5SdRRU4LhNuzavoPEthGLvtmvFY08kUwB1JrzfKCd69N7Q2fsnCu7J+8ulQx5l3Odz8gRXmSjX0FW6JualK+/wDArqqTUUuxse0HAR9mRbajMlpLoA5geG76n4D7GqbgXGYi3cP9Lfoa3fErvdtg7nLN3Z9LiwP/AFAfKsh247L9w4uWx9052/gfcr6Hce45VXBlU14c+90NnGWN+JDtyT+L8KR7bMoGdRII5xyMdaf4V2aF/CLdw924rxqmbw5huOoqq7L8ZzHunOv4SeY6etXXAMWcHijbbS1ePhPINyFUzLJGLjF7rf5Q+DhNqdbPZ+zO8N7NJdTvLNy5bxNs65mllcH5j1qk4KmNucSPcvlxRNws7EATlOcsSCII8q0vbdjhWTFWWyOxysNwwidR5R+VZg4g2r968cWtu+tsPbaz94LjvlBTMPgOVmmRoVNM6WU5xcr2fF9n6fBn6lQi0u6+6/2aCxhFs2DeRYu2ZTFWWM5oPin+bmG51UYrG/8ADGxaW1bt3cV3ys2VcQiraRtngZCGGU5vEQRzqFibxuN3i51N1kj4SrW5cM7ojlmfMuqgERJ5ip2G4YWZ3uqg7xs7KLarqSrlYBIRVcEALEjfeA/Hj8O5SZl6jPGSpFlhrhZFY7lQT7gH29KcqZguEXboLKPCDBYmBO59akN2fYCS6Dy1P6UuU4p7nMplXRUm/wANdBJUkdRJH5VFmpTsg7RXJomgDtE1yaJoA7NE0maJoAVNE0maKAFTXK5NFACqKSTRQAqgmk0UASsJje7OZVUuNmYZo9FOk+ZmpVztJiDP3kTvCoJnefDrVXT+Dshm8R8IEnUL9TtQ3SLJvgy3aXCojLcy/FmER4AdNco2EFjAgSB51G7O8KS9IHjulsqWtQpHO5cblbHQamtrx1bVyyUsm2j6w65y2oKsC7fhKkqQBEGsr2R7RW8HfuZ0bK3hH4nSCdOQIk6xzAqzySlibhyjd02nUlMvsbZ+y3LNjDJ315SL106KDAIWTsq6mBy061D4izX8I2LvwXuMiWkHw20zics8zlOv96tuC4pXsYrFAy9w3GPVVUNkU9IAHzqu4hZjhuHH8JsE+5M/+6sUX5knzaTf3Z1ZRuLfam67exYf6pXvubK/zMT7IR+tebISdNydAOs7V6F/qTdGW3MnS4B8lj86xfZnDd5irSnbMGOn8Pi/StPReXp/3MnVK81fB6D2vsF7WGw4OVrtwajllUmfnFRMRjRi8GqXGi53iW3XmLgYAmOnOpuJfveI4dOVm0zn1fwj9KpcfwpWt4nGIIu2sS7K2uqIVBEfM1jx1UU+efq2zY7TbXHH0SMW6vZua+Fkb6g1ruKcdsXMONVa48QJgqx0kn8IE0724waQMRklbigGNCHibb//ABPlWX4Pge8ZVKkKSXzxBhdCA0aiY9DXRjpzRU32MM5S6ZyguGXWDx90vaui47XrLlHzi3cCqwKq1m0xBchczFjAByajnK4dws21UFiMjOUKhUaHGUh3UZmlREZoEmN5qYtoAsebasxJLMerMxJJ9TS6lzraJzp5XJiLNhUEKoUeQir7gPZ035dzktLu3No3C/35VUYaxndVGmYgT0nnWh4vxMDKls+BVygbaUiU6FpXuTuJcSUZLdlYTQKo5naAOZNLTAm1rcMvuBuF8h1bqfl1p/slwfKvfXR4mnIDyU/i9T+XrUbtNxNbeggtyH6+lUliajb5ZYqOK9orqSqqu05j77fKs9h7pYSd5NOYq4WzEnUg6+2lN4dYUelXhHSiHTQ5NE0UVcpQUUUUAFFFFABRRRQAUUUUAFFFFABRRRQAU3dtZvKP3z0NOUUEiQg6D5VXcU4MLmogMA2hnKSwiSAdG0Go6CZAqzoqU2t0Sm0YS7gbtoEMSgKkkHMASDESNGMGam3u1F9sP3D5cpUeIr4soIywduW9a1lBBBEg7jlUA8DtawCoYQQrMARIIBE6iQD7UzVGX6kPhnlEqMFZu4k/euWVVEEuWImCBoYJ01B1Gk7AVy4Xwd1WSDObxMAQZ30HiECAR5A860ljDqihUAAHIUxxHAd6sZip1hh0IhgeqkaEUa03XYqs0tWqxvs72xtIb17EEi65GiqSMqiFVdes71EHbdBg7lkWznc3JJIy/eFiT1kTtUI9lG2lNgJl95kmPTSNqlr2VX8TcgNEVdBHPXUxqedLeHDdv2+3Br/rZJVfr9yuv8QxOKCWjBC5QE0WdNCQTJECZ2GnUVoOAYH4rYENMmfCNdY8R8KjXn/enrGBRBCqBt66bSd6axVzuyGEwxAbXSYgHy6dPSpk1VRVCFlWR1MmUVwGu1QytU6LTgmAD53YwqD5sf8AafmKk8E4R394TrbTVieY5L7n6TTdq4q2AkEs2p15nb6QKv8ADWRhrEnRoLOZ19h12FUTTZaifx/tCthNAC52H9x0FeeYjEM7FnMsdz++VLxuLa65Zjvt5DkKYpjdlW7CiiiggKKKKACiiigAooooAKKKKACiiigAooooAKKKKACiiigAooooAKKKKACiiioYBRRRQAUxjh92/wDS35UUVKDugwJ+7Ht+VPGu0VA7N+o0KKO/QRppp7CrDtVpYP8AUtFFZ48lTHUUUVoQsKKKKkAooooAKKKKACiiigAooooAKKKKAP/Z"/>
          <p:cNvSpPr>
            <a:spLocks noChangeAspect="1" noChangeArrowheads="1"/>
          </p:cNvSpPr>
          <p:nvPr/>
        </p:nvSpPr>
        <p:spPr bwMode="auto">
          <a:xfrm>
            <a:off x="63500" y="-895350"/>
            <a:ext cx="2466975" cy="1847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6" name="AutoShape 6" descr="data:image/jpeg;base64,/9j/4AAQSkZJRgABAQAAAQABAAD/2wCEAAkGBhQSERUUEhQVFRUWGBgaGBUYFxgXGBsYGhoVGhcbGBoXHCYeGBonGxgYIC8gIycpLCwsHCAxNTAqNScrLCkBCQoKDgwOGg8PGiwkHyQqLC0uLCksLCwsLCosLCwsLC0qLCwsLCwpKSwsLCksLCwsLCwsLCwsLCksLCwsKSwpKf/AABEIAMIBAwMBIgACEQEDEQH/xAAbAAABBQEBAAAAAAAAAAAAAAAAAgMEBQYBB//EAEIQAAIBAgQDBgMGBQIEBgMAAAECEQADBBIhMQVBUQYTImFxgTKRoRQjQrHB8FJictHxB+EkM0OSY4KissLiFRZT/8QAGgEAAgMBAQAAAAAAAAAAAAAAAAMBAgQFBv/EAC0RAAICAQMCBQMDBQAAAAAAAAABAhEDEiExBEETIlFhcYGh8DKRsRQVM9Hx/9oADAMBAAIRAxEAPwCHRVzguGTaByBpMk/EQvLbbnpvULjS93JyQANBBEx68t9prBHqYynoQr+mnp1DFjCltdlG7Hb+5PkKVb/1FXB4lLVuy15fhK5gDrBzLOgbboN/Wo1ripvBRYBBK5WeCMp1lbYjxAgx9TO1N8R7HYm13dy3bS4ujOM33sllZm10Z4EaHy8qepq9yyShsnuTuI8TbEXDcZcgnwW5zZR5xpmPMgnoNKj0lXB29D1BG4IOoPkdaVVzNJtu2FFFFBAUU7ZwbuQFRmnQQCZ/cGn7PCbjXe6jKwPinYbamN9xtvIioJpj/AOHrduHvAe7QS2sT/CJ8zPsDtWvx/GrFrDzZuW23CqpU+ICNQu0HSsxxu/bspbsID45dhI1QZRmcjmSSI208tch2fvWyjC2QYIzEdSqn9SPY1dcbD/8a9y1dySSTJNcooqpnCiir7h3AldEY5jOrAaeYAETtHzpWTLHGrkMx4pZHUShp+/xkYFZKZ7xIOToi6kN5tsRyA13ilY/HJhr8FSRJ0GuXoBzLz8uUnadguwV7FW7l66TalItDLJBkH4TOhMk9dh1q0ZauB8MWh3LkhY/jhxOV+7FpSq+DNmMxuToI5AevWotdPCLuGQLe1ygL3g2PIZhup26jz5VyriMmq/MFFFFAsKKKKACiiigApVq0WYKokkgAdSdquuE9mDdtrcL5VObQLJ0MDcgammLdxcOjje9quo0AI/CRy11I32GnxL8SN0h0cMnu9kW9i7hcIjNbuW7uIXwxmBZW18QXZR0PTnrWWu3mYyxLE8ySfzqbb7EYpYuBEyOgJWYugjQSCAuwJiZ8Q9Kh38OyEq6lSORBH58vOr0TktbLgboooqRAUUUUAUfGOLXLFzPauFWkwFYkLroFafHEgEHyqTwj7ViYGIZ2JMh33K6ecrz5UYHh5ZhdvDxRCocsIOnh0nX860vAxpOu5jmB6dKyZKhG63NmXqK2TLng+Bt2QAAJAGoMewEaCre7eBQbc/3NQLCdal2rGYwDHtpSIuT5MabKHi/CQ5zjRhOx0P9QmCfPes+ywYNbfE4Y7b1mOL4bK0j99K04pNPSyLK+iu5DExodiRoSPzq94ZcZ8o7izcMaAjIVIjVpPiUdafYyMNRrMBftpbRe8Qd2gBk5QABqdeUg/Wsjx/Hi04a0czlpXnnc7MSeQ5cgJis323xTyti0viuk5iDCvrqAG2tqdMxiYPSpvAOFrhrga/dS6USZU+FSZgAkDzPypWODT3Z0JuPEUavs32dIufacUR3khoKwCdpPIakQNY5yaoOL8Fwy33dG7pid1KBXM7MI1EyJ0Ik7Ug9pM7hYDKGlRLE5vONXiNOVQ+1Be9iPuxeGYAqDGYgT/NAGh9K6UcdbGZ1QlbbASwE/wApzDy1HOIoqzw6M2Dm5KlDHjgMW5TJBk+etVq3WEZGHXmVPScrDN6TG+lZ8sXHdCdKvckYDIxyslwmdchBaJ0hSPEDpz0moHajjt3D+Cw9y3dYlcimSixAVmXQ3PIDSRz0qV2y7XWGW2bdmLyyQ6PNtG1E5V0Zok/ykjzqowGGuGLt0y+WEGwUfoTWXSpNWbE1iXyX3YbgzG4b+KYM66LLKdeZJMhm5fOvSLXFc0ieWwIPvpWD7N3XFsKhDbkjKG/Q1q7Fw27LMyEvlLSFygROkASdY1rUo6UGrUyLxMB5nbyj9ayPEMJkbTbpp+nKpZxuIu/G7rp4bIhdeZYgTl09eXWqo4gi6uZYIbxDmw2IPWaGkVnHUtwoqVjsIFIZdUbVT+h8xUWqGJqgooooIBVnQa1Y4TBgAm7beJAkt3agnSMxGWdtzrPzrg0baVYntJfsWXso3iYK0OoIEjw5Aeqga7e+tLm6H4IKT3H+0OOu2Tbs4Z2tE6E5wQqCJ8QGpJ3IEakAkg1YdleEhrpu3XS4U6Tlzb8428prIYXDlR4iSxAkyT7CeVbDs5iglr4supmdBRjxpOx0s2t6eyN4Lmdf8frWc7RYFHQq2p1gjUqesn8uf1q64dikuJCsGBkzrEj+YxPtUfE4LOrwNhp7b09Uyz4o8vxGHKNB8iD1B2IputNxLAC7YYj47Mn1tk6j/wAp19JrM1RmOcdLCiiigoNYhiFJG4E/Kp/B+JXCoEW4g6ZT0MQQ2m4PPaohE6UnhDRFZs6tEOzZYHHtrmRDJWIJWNs2hmecD2PWruwo1PLz6HyrN4C5Jq2tP0pWJUWT9SXiGABA9qyHaA/StRdudazPHRKn986Y3TsljXBOLvbup4c6g6iGJywRCgGPPak9s+0uHS6TaUregLnaSsaEhdYHQnpIqAEBs3HDQ6rIT+JfxCesaRVTfuLea2YkKRC8wARA121M06lZrxN6NTH7CO91r90y7gADxHKoEfiJIneKphxbOzg6S2xn0ExWiuXIBJ5AnrtrWIu4u07loAJ5BSQSZ5mP2afi2Exk5NtnovYvAW86tduQrEIMp1LECBpqBpvVqmJZ8WbdxrjLrAdmJGknQkjl84rJdmuIDu7gSwpE2ibrZfAuzakEKSTHT0rXcS4jh7SJ3LrnugeNQc6gj7y42XUqFnwjoTWlPcuVnavhl9rR7tiyZyrEuuRgYGUToogHxTuI51l+zuJUoUJZpU6EZchKgeEiZE5iOmXXevV7WFF3AhF8QKiJ1Deeu8614xjiExAa0CVQhjH4FZgpVvLOYH9VUk9XlLaPK5egm3ZZLi23XxEyNNCJIk/KtPiAcrZd40pYadRXayJUIyZXOmyPgsWTADkbfCY2j1NXtm8ES2zFysm24LHYjNGvKOdZS7bFtzyG49DSb3FGDZLq6NBDZtonKZMiCND6eUU3SqHwduzV4YZ8b4FItlgAxJECRproar+0eHNvF3ANg2/LX9mnbDXFVHRzEgspggiRHL61P7c4QfaSwkZkRj8h/mpY8i4LFDI1t9Q2q+TdRUENOxmuWzoPQflSXTKQ3JzB8m5H3A+Yqi3MHO3oOUUVP4PgEusQ7legAksddN4UQNz5darZRJt0iNh8Gzhio0UAsSVUAHmSxAApni+HtutsW7neXA0OyzlRPGcgYjxySNtPWp977y73aZRbjLkG3PMXYjxGNztUO+AGIAAA0AGwA0FUu3Ro2xq09xFSMJeg7T0/Z29qj01fvFRC/Gfh/ufIb0xcmdOmegdneIgoBEdPb/NaXA+E6CZ39Oled8P4mHfDWwGhGe7cYBSQtu205dJCszKCJ1GlbnC8SS7bJR9I3B1g6DfUUxmyLTRVY/D9zidvCxOnIq01jeN8P7m+6D4QZU9VOq/TT2r0Un7RYDEEtbYqTtMHQ9OlZvtvhJS3cy5SvhI/lOqz5ggj3qJIXONoyFFcmu1QzBUJLmW4w9x6HX+9TareKL40I5yD7aj9apNWgNZwi7oKvrbQKzHCWI+laezsDWWGyJjyKfXWqPjK6N++lXrHeqDjS8/KPqKJEsoLXwj0FcfDqSCVEjY7GiyfCKXNbEVCvPuOYPucQyj4T4l9D/YyPavQZqg7X4DPaFwDW3v/AEnf5HX51eDpl4OmUWDYOyLJILeJdF8IBZtZjYdKsrvFO9OfM6CCFZQzFZUrasMZUZciHxCdzIOwp7RQKpUlni5mQrCgZDlIYHU7mI5VJwOEbJ9oVg3dsPCRrAjU+mmnT0rS8iXJphic3sei9hONtcD2hKqFGVSSxGkED3196yHaXC3Ld0qMxtZmYhdDAKFpMaahd9JymKvOBXwbqYi1pm0dBG/+atu2nAlNhsQJUqjiF5kgBQeqmTPpVNWpWPyYtD0/jRT8Nvh7YKzGwmJj8MxzykVKqo7PYkshzQDoNOcDLProJq2pWRVI5r5I3ELUpIEldY6jmKoxxRb9kSFXumiJk5GJ11MkBmjTaa0tee4p1+2MsHJmdSJyxuPYA6+1Qh+F9j1bs+tu5gbrTAtjxkEnwnadTz5+dd7Y40dxh70+E2gusyWHhgjeSBPSsd2U7QHDJeshpR7Tq7sv3Y8PhgQSWz6Cd52G9Wnaa93vDMLcykNZuXLbhpJJ8MhzIOozSfap5NdieGY5biyZGU5DpMECV6brt6GpmJu5bQOUMhbVhmlGBXJmERlbUAzv9aLsrdNzFNh3bw5AVM7AZTAnTds0fzGtzxOyUwN6woQF1buxAe67L4kmB8MgfPShGVx05LM7h7syNJH1GuvsdD6jrUix8Q9arEUd3ZZTIyqc3OCoPzipiuRv7H+/Q/T02qk0UmtMk0WHB8OWvAaxrm8l/F9NKj4t5dj1Y/nV1b4mq4ZysB3gMI1DgRM9IMidiDWfmkwblJt/AZEoxSXyJu3QoLHYCTTWFQ6u0hm5H8I5L+p8/Sn72HV1ysQcwIK6/KevpUK1fNsi25kfhbqOQPnsKelfAqmSbd8i6wBibYmOYLNIPUSoMeVaDszjwrlG2YED33FZbBnNdvN0K2x/5VzH/wBTn5U7csMbysSMlsBgoJnORpm6QpBA/m6iKC8Hpdnr/A0NuyFJnOPi6OevvWe4pcZ1xCvJ8MjyKx/emeA8Wz5RJkHaflVrxZgLVxpCrzJ84G/6daszVtJbHndFcNdpZhCoPF18APRh9ZH61NmofFf+WfIqfqKGBJ7N4syQa3OCuyK86wN8KQdpracMxUga1mns7Kx5LW/VJxY6H9+X61b3H0qh4vc8J/e2v5kUq7YxlHhz4R7/AJmnaZsDwj98zTlbkyoqkuoIIOoOhHkd6K5NFgY3C8K7vGpbb4GfLm/luAoCf+/6U3wq62HvtaucmKODtIOUmrLtlg2i3eQkMjAEjQ7yp9m/Os3jMa1x+8uEs7fGxiSeunl+VOS18m7DlcakuUbfB4R8LeD29bbHboOh9ORr0Li03cCQdQyaHrt/vXnHZntBKhG1I0M8x19a9ZwuHRrK5TI/vrH1PzqbdU+TZNRtTjw+3oeU4ex3LlTyYD5j/erSaZ7VYPLiCJjMd9gNCB8opxWkTVs/ZnIyKnQuawfaayFxT7eIK/TcQYjnI+tbqsl21wkvaYDVvAT6kFfkZpEWTifmKW24zA6Aggy2qyN8+hJWYA9+tbDs1xi0cBibF0wVAvWjkJ+8GZWVomVg7mNqxdtc2fqsaVNSCA40HNRr61ZtcHQjF8ncDxUJibbQA2ZSXZsoCBCCo5CZ581WvQVxBnNMk85MmfMeX0ry3FMwzwoKDw6icp8J06ar+fWtTgu1tlbAnPKrAU6zGiifkJqGvQy5ot7lrwFf+HuKx1tO6BfKSVPplMVNsnwj5fLSq3sTjVuJiLl+S7lclsCFEyS5M6bwAPfkatJomxeR7UO2LwUMGnKV0PQjVfbl5SeWzbD9zH1Fcmo+JDBSbbZTBO0+fh6H5jyqiF3Y3iFurZ0gEhodiABE5iZ/EBroIOkRrETE3xdtqoDTcjuWEHMxICjlrJAYDadYrOY7tTiHUqbrBMsAJmA+EIwYTILQcxO+p51L4dxhUs2BdBV0vKVvOzXWt2SCT3eHcd2U56zJ5VdKjVoiWfD+IZLNzOuVlJaM05w5kMG5zrr5VcpiAdWZAxMlc6Agt4tiZ57xWMsFFNqEXLav3G+0QMzqpttBtMYEDUAxOeJ0rZYi2brM+ItDvnJNzvLahs0kGRHhGmg5CN96G13FZIKKskYLjBtHvLRDZZkAg+H8UeYGv051pMb2q7yyygoysNBGvkfP1rEtwawf+koPVRkPzWKl20CgAbAQP2araF6mlSHKKTNcqBYuaRdthlKnYiDXaKgkoCSjZW3X9efvV7wfiMMBMKTUXiPDxdGhysNm/Q9RVO+MexpeQgfxbqff/BqjTrYsopnpg4kjIMhJMCZEQeY8/Wqjid3foP8AP79KrsBxy2UUaDny1FLxd8Mu+pP+fpNZ0q2YNb8DdvYUqa5XJrWVFTRNCLNKayRPQRr66D61Fq6AicSw3eWnTmymPXcfUCvPIkRGpr1nE8FuJaW4YIIB03E7TWE7RcINtjdQeAmTG6Hr6T8qdjkuBsHWzKvh7FHEsVg/F0r2jsHx1bqsjMmZbeoEiSuxHkRXj5x63Eh9X8RDk7k9dDJ/ZqVheMXUtAWjkbMSHGrEaSk/wzrFWyRcuOTbiyKKaa2N1xuwuIxV0A/BbuOY6ojtH/dUK22nz/Mis5wnjFy3mZWIYqwYnmGHi3q+wp8C+evz1/WrZlphFGLK9TcvVj81X8cwhuWiFEspV1HUqZj3E1OmmMddy22aJyiY6+X0rMhceTC8Xtmxim/hY5l/pbxD86v+B8HkNcVlJAnu8wzkaTkUxm0nasvxfjDXwodQCkgHnB5elO8MxsiDy/Yq1NI6kJJujVcX4SApbJkS8jMpCgCQzAqVHwsugrN9neFrfuKrEwksy8iPAABG2u88oirDBcXd7ps3XJVpKFjMPHMnkw0J/pPKoy3nwlxnVZLErB0gkK3zlaE92vUnLFvHa7bGmt4EW8TmXwJcQjKF0d1OsDlAZSSNpE71ZzVCii3csu9wt4CGdjpDaxqYVcxGnrzk1bYTGLdXMklZIBiJjmJ3HnUM5kiRNE0mgVBQxXGb2fEdw17JZF0uWylhba4F7xjAzNqNp05c6MBiFQsb+bE2lV7donxAfEqGDJWNWCabg6aGlcCxCoLz3AGuXCVg9JlvmdPaq3DXyqGJKEgsBurLIDekE/sCrat2jpLHUUy2+0ANfF1DfdrIHeNnQ2my24kOJzoq5figmQMwOt52ae7fu3FWWJObJdYDENKg5gsDMCIPXURUP/8AanxFtrNy53dq6Ua8ywTcZBCsA+gPwysicunlOs4hr7Pcym/cWDfsOSWcKAovYd/iRwoGgjYeQpU8jUba3L+Ep7dizNcmnS3eol1HN1H0W6fjJ/8A53v/ABRsD+MCPiAzMTUQnrVmDNieKVCpopM12riTs0TXK5NACprjKCIIBB3B1FcmiaAID8AszITKf5WK/QGKlYfCKm2Y+bEk/WnZomgnUxU1ya5NE0EClaNanLiPC0bNoy9DIII9wP3tXUuzcIIgZp0gHU+gO/ppVJxvdch8GtS+Dh7YOoKhDzBEZZ+YrLYrDlGKt/sRyPoRVvwWyGzgsFshMxYiYJKqMoH4pI05+2qcRge8RgjZ2tzyyt7iToeRH60pZknUh+lzjZjl7MBbq3cPdWxcVpVW8QJ/lXeOvL0qLiuH4h75uOiNJ1NuLanzgjc+VafiOBdLNt1TMWl5I0UAhV56bz7jpUNVbMSXzAxAGgnnTVllrpHQ8KEel8R/qKa1wd2aWUICRmGadOcRO/rV8NNKcwWFe8fulL+a6j3I0HvS8dw97LBXABIkQysCPIqSDTJT1bM5b1S3GV1pLnMNNjMcjl2LHoWOg6AHrTV+6BodhBb81UeZ3/waLGJLgmAASI9AIGppV3KiyWlWYftJwbunJ/CTof71TW3ytIr0ziGCW8hRtjz6HkawfFuDXsK+VxAOoMSCOWnI+R1rTGXYZjnZb8L4eLtyyQfiLe0A6GrDt7hxbt2VDS8l2HOAFVT8zWY4dxS5aIdNgfhJ0+UyBvTHEeJPeYu51OgHIDpSfDl4ileyOi88Xica3ZeYa/h+5ABa5cyBgzhgbdySXS0A2UzocxE8vOtbh7SooVBCgaDy5b1i+D8BN4CfAqxmmTmnUFdolT1raWkCqFEwAAJMnTqedMmcvK09kOTRNIopdiTD4+ExjDYFjM/zeLTy1FRyGS/cFuOuU8/T51edqsJLI0F8zAC2Fks2ogMPECQRoAZy1m1IViHzK0KQTuGgEeqn8optXudHFPypHLd/K8gQCYZTt51b8B4mLNxb1uQymQhJKkxBBEiVI6EEb61U3yzgsQNgWIGnIAztPig9DRYeViVHxEkgn8Og0BPKByk8tTUuKktyYzp7HpHD+M2nW5etqBmU/a8IecCe+tgxJHPqPMCYvDJCEEkgMcpJk5dI8UAMOYYaEEVjbWIHgKMVZT4QAxMz4QFMyDG2Y/pWk7MY5btpoEODL6iDPhDKJmTl8Wm5BJ1FIhhWO6K9TPxIoupopM0UHPFzRNIompskVNFJmuM4GpIA6nSiyBU0TUG7xqyu91PYz+U1wcZtG210Em2jKrOFaAzSVB055W+VTTLaWT5omoX/AOWt90LxJW0WyhyrQTvoInrrEedKw/FbFycl1WyjM2jCFESTIEDXeoaaDS/QlzS0y8yR6Cf1qPaxCMYS4jejKf1qxt2bWUhni5pCifFPTSAfLn1qjkkNx4J5H5V/0sDwdmsm9JCeGYH45PiWfwxObeCZ2zERbWIykZSVf4ZBjTQU6+Je1btC44ayWlUSZJAnxAQVG4mfLnTL4jDKi967W1eSlwIWIiTBUEnlE68j1rFmWpqu56bp8GPBivKrrf4foXV50e09oNklF+PXRTLtKzmECf7VQ3u6twLaZwPxXAACfK2NAvkxM89NC9c7u5iCuHdjbUsFDzmJCjOx0EA7gRy9KZxTgaFddwTqDMfDHKOfkaMTcZaXuZOq6fC8byKVN+v32GsRxG48ZnYgbCYUeijQe1MKNz0/PlSXYbzA5zypm7jwiZiOfgX+Jup8gPoY3NbHSWyOA7Tq7ItwMXyTqdX/AJVPL+puflHI1YDyqNhLRAltXYyx8zU7P3QDbO//AC/Tm/6D59KnhA/MyVh7RVgqjNeOgG4T/wC35euzXFsjL3MB0Blydc78z6DYe55064+zpln71xr1RSNQf5m+i+ZNV1RG+WS3WyK2x2ft2ye7Z0DCGUEEEdDmBprBdlrVt84kkbAwQPYjWreuU3UyuuXqdRAAANABAHkNq7SZomqlRVE0maJoAg8dwneWWEwRDA9CPyHU9KytxgoKgAbBoytmUyRl1loIMMu4iTW4mmEwNtTmCKDvIA36+R86upVyOx5dCog8I4XFpu98TXfjzbxyB5z/ALdKzHE8C2GvyAchMoZOo5iesGK3lRsfgEvJkcSNweYPUUKW+5WORp2zGYPNZZL1skBXlHg6MmVh5ZhmHOtfwvBC21xl3ZnXPlZCyFlYZlJ6gH5VQHsvdVwAQUGocGGHsTofPatWrkiWzFjqSxzGTynyED2nnVpy2GzmnHYVNFcopRmOzRNcmuUAM4/Fm2kqJYkKo1jMZicoJ5ct9qrbTi/Ysrbe4L15bv2p7ir3QthoUWiy+EaGSnPQnkLDiGF7xCoMNoVIMEEdCNuYnzrNXbagZbj3ALZVbSMNIzhrtovmyqi94WzR4iZ0mKut47cmrp9N7kyxwpbLLftWhes2mGZ7y5rTDYxbkFwJnflUTj+AU45rOCuLfS46lVtgpbLHXIqljosxvpWmtcXtX7nd47/hsKkr3MlXLgCBcAGYKB0G8VleA9n/ALVfZUMIpJzHfLJj32pePJJJvJtX5+50MmOMpJY+/wCfsSe0OHz4pcPas27JAVWS3ea6hfcksWIB12H1NXKf6cLEtcIPQKI+tc4nwTC24tWVe7fO2VtQerEaAU/d4Tfw1nvLmMZIHwiW16CTrWbJncklCVfK5/k14sEYtvJG/rx/BGb/AE8Qf9RvdRXB2OZTNvEMrct4/wC0k/nTmCsYm6ma7iHUHZQPERyJjamrnDu7Ba7caBrLO35A1CnkunO/oP8ACwtWsdfWjvEsRjLKr36h7ame8tsUbcQTG3sOe9U/aHjee6jNbNsZUynKCGtS2oVz5ACCJAMkzTWK4s15XW2sWxudT6Ek8yeVU11y5YsZMACNRvH5A1sw463aV+xzeozOXlTbXubDh3aWzbsLbuKyt4QSVJMDLm131UAehFWWN7X4d1hUxBg+Fu7nTmNW2/fOs1w3jxW6blwyzBRmbxHQAAmdzoPar/GcacxnRXXqnT+k/wB6RKChO0vuMUV1EKk6r2KvFdpEYqIuBdz4dT00n9n0rmC4tbdjcuMFCAAKfwrMCBuxk8h1JirzBX8HiIUrbzdGUKaev9gcPcEoGToVaR8jNVfU44uppor/AGx1eOSY3w/idhpY3EYIJKhhJ6abx1P96s8Fc0+13od20sppGn/UI5AchWL4Zgmw+P7li6q0o3dW1us1sgnS24IYaSR5VH4fbY3ruFwls3DddQl0owvKqEklQhOQEHxCCYHtWnSpbpnPeFw2NdculiSxkkySdyaTNZ/GY29hrrp3iYq2hAN1AwExJElQQRsZB1q2wuPV1QyAbikquZWOmhHhJgjmDB5xFDiZ5Y5LklTRNJmiaqLFTRNJooJFTXJrlcJoAVRSQaJosBVcmuTRNRYHZomuTRNFgdmu0maKkBVFJmiaAOzUXHcOW6Nd9NeRjUBgPiWeXyipM1ZYTDWkAe+SZ1FofERyLaiB7irK+xMb7GROHfDuLoVXt2zbJt3O8uW71zVZcahG1JhiBvBO1QsRgmtpcyC8t6zcIxBQobCKxypDISSS0iZjpXpJ7VgLkXDpk/hY6e6qAsfOsp2g7IvZtd9lSzZfO7W1L5iJDW0uJm/5WYQrRKzJ0ghqakaYZPcveH4exgcP3hIMgFrm5Y9B19KoM9zG3hduAraU+BOo6+tVGBvW/tA71SllsxtWnct3YaCpOaJBU6NGvtU7jvaMW1NqyRmO7DZR0Ec656wShN95Pv6I7izwlC3sl29x7jHaDuCQpGb+GZj16ms9hMNicfdy6vzPJVHU8gKicP4c964FEksQM3TMYn616tjMTZ4Zg4tgBjog/E9yPibrG/ltzq2Wa6eowVyYhOWe5SdRRU4LhNuzavoPEthGLvtmvFY08kUwB1JrzfKCd69N7Q2fsnCu7J+8ulQx5l3Odz8gRXmSjX0FW6JualK+/wDArqqTUUuxse0HAR9mRbajMlpLoA5geG76n4D7GqbgXGYi3cP9Lfoa3fErvdtg7nLN3Z9LiwP/AFAfKsh247L9w4uWx9052/gfcr6Hce45VXBlU14c+90NnGWN+JDtyT+L8KR7bMoGdRII5xyMdaf4V2aF/CLdw924rxqmbw5huOoqq7L8ZzHunOv4SeY6etXXAMWcHijbbS1ePhPINyFUzLJGLjF7rf5Q+DhNqdbPZ+zO8N7NJdTvLNy5bxNs65mllcH5j1qk4KmNucSPcvlxRNws7EATlOcsSCII8q0vbdjhWTFWWyOxysNwwidR5R+VZg4g2r968cWtu+tsPbaz94LjvlBTMPgOVmmRoVNM6WU5xcr2fF9n6fBn6lQi0u6+6/2aCxhFs2DeRYu2ZTFWWM5oPin+bmG51UYrG/8ADGxaW1bt3cV3ys2VcQiraRtngZCGGU5vEQRzqFibxuN3i51N1kj4SrW5cM7ojlmfMuqgERJ5ip2G4YWZ3uqg7xs7KLarqSrlYBIRVcEALEjfeA/Hj8O5SZl6jPGSpFlhrhZFY7lQT7gH29KcqZguEXboLKPCDBYmBO59akN2fYCS6Dy1P6UuU4p7nMplXRUm/wANdBJUkdRJH5VFmpTsg7RXJomgDtE1yaJoA7NE0maJoAVNE0maKAFTXK5NFACqKSTRQAqgmk0UASsJje7OZVUuNmYZo9FOk+ZmpVztJiDP3kTvCoJnefDrVXT+Dshm8R8IEnUL9TtQ3SLJvgy3aXCojLcy/FmER4AdNco2EFjAgSB51G7O8KS9IHjulsqWtQpHO5cblbHQamtrx1bVyyUsm2j6w65y2oKsC7fhKkqQBEGsr2R7RW8HfuZ0bK3hH4nSCdOQIk6xzAqzySlibhyjd02nUlMvsbZ+y3LNjDJ315SL106KDAIWTsq6mBy061D4izX8I2LvwXuMiWkHw20zics8zlOv96tuC4pXsYrFAy9w3GPVVUNkU9IAHzqu4hZjhuHH8JsE+5M/+6sUX5knzaTf3Z1ZRuLfam67exYf6pXvubK/zMT7IR+tebISdNydAOs7V6F/qTdGW3MnS4B8lj86xfZnDd5irSnbMGOn8Pi/StPReXp/3MnVK81fB6D2vsF7WGw4OVrtwajllUmfnFRMRjRi8GqXGi53iW3XmLgYAmOnOpuJfveI4dOVm0zn1fwj9KpcfwpWt4nGIIu2sS7K2uqIVBEfM1jx1UU+efq2zY7TbXHH0SMW6vZua+Fkb6g1ruKcdsXMONVa48QJgqx0kn8IE0724waQMRklbigGNCHibb//ABPlWX4Pge8ZVKkKSXzxBhdCA0aiY9DXRjpzRU32MM5S6ZyguGXWDx90vaui47XrLlHzi3cCqwKq1m0xBchczFjAByajnK4dws21UFiMjOUKhUaHGUh3UZmlREZoEmN5qYtoAsebasxJLMerMxJJ9TS6lzraJzp5XJiLNhUEKoUeQir7gPZ035dzktLu3No3C/35VUYaxndVGmYgT0nnWh4vxMDKls+BVygbaUiU6FpXuTuJcSUZLdlYTQKo5naAOZNLTAm1rcMvuBuF8h1bqfl1p/slwfKvfXR4mnIDyU/i9T+XrUbtNxNbeggtyH6+lUliajb5ZYqOK9orqSqqu05j77fKs9h7pYSd5NOYq4WzEnUg6+2lN4dYUelXhHSiHTQ5NE0UVcpQUUUUAFFFFABRRRQAUUUUAFFFFABRRRQAU3dtZvKP3z0NOUUEiQg6D5VXcU4MLmogMA2hnKSwiSAdG0Go6CZAqzoqU2t0Sm0YS7gbtoEMSgKkkHMASDESNGMGam3u1F9sP3D5cpUeIr4soIywduW9a1lBBBEg7jlUA8DtawCoYQQrMARIIBE6iQD7UzVGX6kPhnlEqMFZu4k/euWVVEEuWImCBoYJ01B1Gk7AVy4Xwd1WSDObxMAQZ30HiECAR5A860ljDqihUAAHIUxxHAd6sZip1hh0IhgeqkaEUa03XYqs0tWqxvs72xtIb17EEi65GiqSMqiFVdes71EHbdBg7lkWznc3JJIy/eFiT1kTtUI9lG2lNgJl95kmPTSNqlr2VX8TcgNEVdBHPXUxqedLeHDdv2+3Br/rZJVfr9yuv8QxOKCWjBC5QE0WdNCQTJECZ2GnUVoOAYH4rYENMmfCNdY8R8KjXn/enrGBRBCqBt66bSd6axVzuyGEwxAbXSYgHy6dPSpk1VRVCFlWR1MmUVwGu1QytU6LTgmAD53YwqD5sf8AafmKk8E4R394TrbTVieY5L7n6TTdq4q2AkEs2p15nb6QKv8ADWRhrEnRoLOZ19h12FUTTZaifx/tCthNAC52H9x0FeeYjEM7FnMsdz++VLxuLa65Zjvt5DkKYpjdlW7CiiiggKKKKACiiigAooooAKKKKACiiigAooooAKKKKACiiigAooooAKKKKACiiioYBRRRQAUxjh92/wDS35UUVKDugwJ+7Ht+VPGu0VA7N+o0KKO/QRppp7CrDtVpYP8AUtFFZ48lTHUUUVoQsKKKKkAooooAKKKKACiiigAooooAKKKKAP/Z"/>
          <p:cNvSpPr>
            <a:spLocks noChangeAspect="1" noChangeArrowheads="1"/>
          </p:cNvSpPr>
          <p:nvPr/>
        </p:nvSpPr>
        <p:spPr bwMode="auto">
          <a:xfrm>
            <a:off x="63500" y="-895350"/>
            <a:ext cx="2466975" cy="1847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8" name="AutoShape 8" descr="data:image/jpeg;base64,/9j/4AAQSkZJRgABAQAAAQABAAD/2wCEAAkGBhQSERUUEhQVFRUWGBgaGBUYFxgXGBsYGhoVGhcbGBoXHCYeGBonGxgYIC8gIycpLCwsHCAxNTAqNScrLCkBCQoKDgwOGg8PGiwkHyQqLC0uLCksLCwsLCosLCwsLC0qLCwsLCwpKSwsLCksLCwsLCwsLCwsLCksLCwsKSwpKf/AABEIAMIBAwMBIgACEQEDEQH/xAAbAAABBQEBAAAAAAAAAAAAAAAAAgMEBQYBB//EAEIQAAIBAgQDBgMGBQIEBgMAAAECEQADBBIhMQVBUQYTImFxgTKRoRQjQrHB8FJictHxB+EkM0OSY4KissLiFRZT/8QAGgEAAgMBAQAAAAAAAAAAAAAAAAMBAgQFBv/EAC0RAAICAQMCBQMDBQAAAAAAAAABAhEDEiExBEETIlFhcYGh8DKRsRQVM9Hx/9oADAMBAAIRAxEAPwCHRVzguGTaByBpMk/EQvLbbnpvULjS93JyQANBBEx68t9prBHqYynoQr+mnp1DFjCltdlG7Hb+5PkKVb/1FXB4lLVuy15fhK5gDrBzLOgbboN/Wo1ripvBRYBBK5WeCMp1lbYjxAgx9TO1N8R7HYm13dy3bS4ujOM33sllZm10Z4EaHy8qepq9yyShsnuTuI8TbEXDcZcgnwW5zZR5xpmPMgnoNKj0lXB29D1BG4IOoPkdaVVzNJtu2FFFFBAUU7ZwbuQFRmnQQCZ/cGn7PCbjXe6jKwPinYbamN9xtvIioJpj/AOHrduHvAe7QS2sT/CJ8zPsDtWvx/GrFrDzZuW23CqpU+ICNQu0HSsxxu/bspbsID45dhI1QZRmcjmSSI208tch2fvWyjC2QYIzEdSqn9SPY1dcbD/8a9y1dySSTJNcooqpnCiir7h3AldEY5jOrAaeYAETtHzpWTLHGrkMx4pZHUShp+/xkYFZKZ7xIOToi6kN5tsRyA13ilY/HJhr8FSRJ0GuXoBzLz8uUnadguwV7FW7l66TalItDLJBkH4TOhMk9dh1q0ZauB8MWh3LkhY/jhxOV+7FpSq+DNmMxuToI5AevWotdPCLuGQLe1ygL3g2PIZhup26jz5VyriMmq/MFFFFAsKKKKACiiigApVq0WYKokkgAdSdquuE9mDdtrcL5VObQLJ0MDcgammLdxcOjje9quo0AI/CRy11I32GnxL8SN0h0cMnu9kW9i7hcIjNbuW7uIXwxmBZW18QXZR0PTnrWWu3mYyxLE8ySfzqbb7EYpYuBEyOgJWYugjQSCAuwJiZ8Q9Kh38OyEq6lSORBH58vOr0TktbLgboooqRAUUUUAUfGOLXLFzPauFWkwFYkLroFafHEgEHyqTwj7ViYGIZ2JMh33K6ecrz5UYHh5ZhdvDxRCocsIOnh0nX860vAxpOu5jmB6dKyZKhG63NmXqK2TLng+Bt2QAAJAGoMewEaCre7eBQbc/3NQLCdal2rGYwDHtpSIuT5MabKHi/CQ5zjRhOx0P9QmCfPes+ywYNbfE4Y7b1mOL4bK0j99K04pNPSyLK+iu5DExodiRoSPzq94ZcZ8o7izcMaAjIVIjVpPiUdafYyMNRrMBftpbRe8Qd2gBk5QABqdeUg/Wsjx/Hi04a0czlpXnnc7MSeQ5cgJis323xTyti0viuk5iDCvrqAG2tqdMxiYPSpvAOFrhrga/dS6USZU+FSZgAkDzPypWODT3Z0JuPEUavs32dIufacUR3khoKwCdpPIakQNY5yaoOL8Fwy33dG7pid1KBXM7MI1EyJ0Ik7Ug9pM7hYDKGlRLE5vONXiNOVQ+1Be9iPuxeGYAqDGYgT/NAGh9K6UcdbGZ1QlbbASwE/wApzDy1HOIoqzw6M2Dm5KlDHjgMW5TJBk+etVq3WEZGHXmVPScrDN6TG+lZ8sXHdCdKvckYDIxyslwmdchBaJ0hSPEDpz0moHajjt3D+Cw9y3dYlcimSixAVmXQ3PIDSRz0qV2y7XWGW2bdmLyyQ6PNtG1E5V0Zok/ykjzqowGGuGLt0y+WEGwUfoTWXSpNWbE1iXyX3YbgzG4b+KYM66LLKdeZJMhm5fOvSLXFc0ieWwIPvpWD7N3XFsKhDbkjKG/Q1q7Fw27LMyEvlLSFygROkASdY1rUo6UGrUyLxMB5nbyj9ayPEMJkbTbpp+nKpZxuIu/G7rp4bIhdeZYgTl09eXWqo4gi6uZYIbxDmw2IPWaGkVnHUtwoqVjsIFIZdUbVT+h8xUWqGJqgooooIBVnQa1Y4TBgAm7beJAkt3agnSMxGWdtzrPzrg0baVYntJfsWXso3iYK0OoIEjw5Aeqga7e+tLm6H4IKT3H+0OOu2Tbs4Z2tE6E5wQqCJ8QGpJ3IEakAkg1YdleEhrpu3XS4U6Tlzb8428prIYXDlR4iSxAkyT7CeVbDs5iglr4supmdBRjxpOx0s2t6eyN4Lmdf8frWc7RYFHQq2p1gjUqesn8uf1q64dikuJCsGBkzrEj+YxPtUfE4LOrwNhp7b09Uyz4o8vxGHKNB8iD1B2IputNxLAC7YYj47Mn1tk6j/wAp19JrM1RmOcdLCiiigoNYhiFJG4E/Kp/B+JXCoEW4g6ZT0MQQ2m4PPaohE6UnhDRFZs6tEOzZYHHtrmRDJWIJWNs2hmecD2PWruwo1PLz6HyrN4C5Jq2tP0pWJUWT9SXiGABA9qyHaA/StRdudazPHRKn986Y3TsljXBOLvbup4c6g6iGJywRCgGPPak9s+0uHS6TaUregLnaSsaEhdYHQnpIqAEBs3HDQ6rIT+JfxCesaRVTfuLea2YkKRC8wARA121M06lZrxN6NTH7CO91r90y7gADxHKoEfiJIneKphxbOzg6S2xn0ExWiuXIBJ5AnrtrWIu4u07loAJ5BSQSZ5mP2afi2Exk5NtnovYvAW86tduQrEIMp1LECBpqBpvVqmJZ8WbdxrjLrAdmJGknQkjl84rJdmuIDu7gSwpE2ibrZfAuzakEKSTHT0rXcS4jh7SJ3LrnugeNQc6gj7y42XUqFnwjoTWlPcuVnavhl9rR7tiyZyrEuuRgYGUToogHxTuI51l+zuJUoUJZpU6EZchKgeEiZE5iOmXXevV7WFF3AhF8QKiJ1Deeu8614xjiExAa0CVQhjH4FZgpVvLOYH9VUk9XlLaPK5egm3ZZLi23XxEyNNCJIk/KtPiAcrZd40pYadRXayJUIyZXOmyPgsWTADkbfCY2j1NXtm8ES2zFysm24LHYjNGvKOdZS7bFtzyG49DSb3FGDZLq6NBDZtonKZMiCND6eUU3SqHwduzV4YZ8b4FItlgAxJECRproar+0eHNvF3ANg2/LX9mnbDXFVHRzEgspggiRHL61P7c4QfaSwkZkRj8h/mpY8i4LFDI1t9Q2q+TdRUENOxmuWzoPQflSXTKQ3JzB8m5H3A+Yqi3MHO3oOUUVP4PgEusQ7legAksddN4UQNz5darZRJt0iNh8Gzhio0UAsSVUAHmSxAApni+HtutsW7neXA0OyzlRPGcgYjxySNtPWp977y73aZRbjLkG3PMXYjxGNztUO+AGIAAA0AGwA0FUu3Ro2xq09xFSMJeg7T0/Z29qj01fvFRC/Gfh/ufIb0xcmdOmegdneIgoBEdPb/NaXA+E6CZ39Oled8P4mHfDWwGhGe7cYBSQtu205dJCszKCJ1GlbnC8SS7bJR9I3B1g6DfUUxmyLTRVY/D9zidvCxOnIq01jeN8P7m+6D4QZU9VOq/TT2r0Un7RYDEEtbYqTtMHQ9OlZvtvhJS3cy5SvhI/lOqz5ggj3qJIXONoyFFcmu1QzBUJLmW4w9x6HX+9TareKL40I5yD7aj9apNWgNZwi7oKvrbQKzHCWI+laezsDWWGyJjyKfXWqPjK6N++lXrHeqDjS8/KPqKJEsoLXwj0FcfDqSCVEjY7GiyfCKXNbEVCvPuOYPucQyj4T4l9D/YyPavQZqg7X4DPaFwDW3v/AEnf5HX51eDpl4OmUWDYOyLJILeJdF8IBZtZjYdKsrvFO9OfM6CCFZQzFZUrasMZUZciHxCdzIOwp7RQKpUlni5mQrCgZDlIYHU7mI5VJwOEbJ9oVg3dsPCRrAjU+mmnT0rS8iXJphic3sei9hONtcD2hKqFGVSSxGkED3196yHaXC3Ld0qMxtZmYhdDAKFpMaahd9JymKvOBXwbqYi1pm0dBG/+atu2nAlNhsQJUqjiF5kgBQeqmTPpVNWpWPyYtD0/jRT8Nvh7YKzGwmJj8MxzykVKqo7PYkshzQDoNOcDLProJq2pWRVI5r5I3ELUpIEldY6jmKoxxRb9kSFXumiJk5GJ11MkBmjTaa0tee4p1+2MsHJmdSJyxuPYA6+1Qh+F9j1bs+tu5gbrTAtjxkEnwnadTz5+dd7Y40dxh70+E2gusyWHhgjeSBPSsd2U7QHDJeshpR7Tq7sv3Y8PhgQSWz6Cd52G9Wnaa93vDMLcykNZuXLbhpJJ8MhzIOozSfap5NdieGY5biyZGU5DpMECV6brt6GpmJu5bQOUMhbVhmlGBXJmERlbUAzv9aLsrdNzFNh3bw5AVM7AZTAnTds0fzGtzxOyUwN6woQF1buxAe67L4kmB8MgfPShGVx05LM7h7syNJH1GuvsdD6jrUix8Q9arEUd3ZZTIyqc3OCoPzipiuRv7H+/Q/T02qk0UmtMk0WHB8OWvAaxrm8l/F9NKj4t5dj1Y/nV1b4mq4ZysB3gMI1DgRM9IMidiDWfmkwblJt/AZEoxSXyJu3QoLHYCTTWFQ6u0hm5H8I5L+p8/Sn72HV1ysQcwIK6/KevpUK1fNsi25kfhbqOQPnsKelfAqmSbd8i6wBibYmOYLNIPUSoMeVaDszjwrlG2YED33FZbBnNdvN0K2x/5VzH/wBTn5U7csMbysSMlsBgoJnORpm6QpBA/m6iKC8Hpdnr/A0NuyFJnOPi6OevvWe4pcZ1xCvJ8MjyKx/emeA8Wz5RJkHaflVrxZgLVxpCrzJ84G/6daszVtJbHndFcNdpZhCoPF18APRh9ZH61NmofFf+WfIqfqKGBJ7N4syQa3OCuyK86wN8KQdpracMxUga1mns7Kx5LW/VJxY6H9+X61b3H0qh4vc8J/e2v5kUq7YxlHhz4R7/AJmnaZsDwj98zTlbkyoqkuoIIOoOhHkd6K5NFgY3C8K7vGpbb4GfLm/luAoCf+/6U3wq62HvtaucmKODtIOUmrLtlg2i3eQkMjAEjQ7yp9m/Os3jMa1x+8uEs7fGxiSeunl+VOS18m7DlcakuUbfB4R8LeD29bbHboOh9ORr0Li03cCQdQyaHrt/vXnHZntBKhG1I0M8x19a9ZwuHRrK5TI/vrH1PzqbdU+TZNRtTjw+3oeU4ex3LlTyYD5j/erSaZ7VYPLiCJjMd9gNCB8opxWkTVs/ZnIyKnQuawfaayFxT7eIK/TcQYjnI+tbqsl21wkvaYDVvAT6kFfkZpEWTifmKW24zA6Aggy2qyN8+hJWYA9+tbDs1xi0cBibF0wVAvWjkJ+8GZWVomVg7mNqxdtc2fqsaVNSCA40HNRr61ZtcHQjF8ncDxUJibbQA2ZSXZsoCBCCo5CZ581WvQVxBnNMk85MmfMeX0ry3FMwzwoKDw6icp8J06ar+fWtTgu1tlbAnPKrAU6zGiifkJqGvQy5ot7lrwFf+HuKx1tO6BfKSVPplMVNsnwj5fLSq3sTjVuJiLl+S7lclsCFEyS5M6bwAPfkatJomxeR7UO2LwUMGnKV0PQjVfbl5SeWzbD9zH1Fcmo+JDBSbbZTBO0+fh6H5jyqiF3Y3iFurZ0gEhodiABE5iZ/EBroIOkRrETE3xdtqoDTcjuWEHMxICjlrJAYDadYrOY7tTiHUqbrBMsAJmA+EIwYTILQcxO+p51L4dxhUs2BdBV0vKVvOzXWt2SCT3eHcd2U56zJ5VdKjVoiWfD+IZLNzOuVlJaM05w5kMG5zrr5VcpiAdWZAxMlc6Agt4tiZ57xWMsFFNqEXLav3G+0QMzqpttBtMYEDUAxOeJ0rZYi2brM+ItDvnJNzvLahs0kGRHhGmg5CN96G13FZIKKskYLjBtHvLRDZZkAg+H8UeYGv051pMb2q7yyygoysNBGvkfP1rEtwawf+koPVRkPzWKl20CgAbAQP2araF6mlSHKKTNcqBYuaRdthlKnYiDXaKgkoCSjZW3X9efvV7wfiMMBMKTUXiPDxdGhysNm/Q9RVO+MexpeQgfxbqff/BqjTrYsopnpg4kjIMhJMCZEQeY8/Wqjid3foP8AP79KrsBxy2UUaDny1FLxd8Mu+pP+fpNZ0q2YNb8DdvYUqa5XJrWVFTRNCLNKayRPQRr66D61Fq6AicSw3eWnTmymPXcfUCvPIkRGpr1nE8FuJaW4YIIB03E7TWE7RcINtjdQeAmTG6Hr6T8qdjkuBsHWzKvh7FHEsVg/F0r2jsHx1bqsjMmZbeoEiSuxHkRXj5x63Eh9X8RDk7k9dDJ/ZqVheMXUtAWjkbMSHGrEaSk/wzrFWyRcuOTbiyKKaa2N1xuwuIxV0A/BbuOY6ojtH/dUK22nz/Mis5wnjFy3mZWIYqwYnmGHi3q+wp8C+evz1/WrZlphFGLK9TcvVj81X8cwhuWiFEspV1HUqZj3E1OmmMddy22aJyiY6+X0rMhceTC8Xtmxim/hY5l/pbxD86v+B8HkNcVlJAnu8wzkaTkUxm0nasvxfjDXwodQCkgHnB5elO8MxsiDy/Yq1NI6kJJujVcX4SApbJkS8jMpCgCQzAqVHwsugrN9neFrfuKrEwksy8iPAABG2u88oirDBcXd7ps3XJVpKFjMPHMnkw0J/pPKoy3nwlxnVZLErB0gkK3zlaE92vUnLFvHa7bGmt4EW8TmXwJcQjKF0d1OsDlAZSSNpE71ZzVCii3csu9wt4CGdjpDaxqYVcxGnrzk1bYTGLdXMklZIBiJjmJ3HnUM5kiRNE0mgVBQxXGb2fEdw17JZF0uWylhba4F7xjAzNqNp05c6MBiFQsb+bE2lV7donxAfEqGDJWNWCabg6aGlcCxCoLz3AGuXCVg9JlvmdPaq3DXyqGJKEgsBurLIDekE/sCrat2jpLHUUy2+0ANfF1DfdrIHeNnQ2my24kOJzoq5figmQMwOt52ae7fu3FWWJObJdYDENKg5gsDMCIPXURUP/8AanxFtrNy53dq6Ua8ywTcZBCsA+gPwysicunlOs4hr7Pcym/cWDfsOSWcKAovYd/iRwoGgjYeQpU8jUba3L+Ep7dizNcmnS3eol1HN1H0W6fjJ/8A53v/ABRsD+MCPiAzMTUQnrVmDNieKVCpopM12riTs0TXK5NACprjKCIIBB3B1FcmiaAID8AszITKf5WK/QGKlYfCKm2Y+bEk/WnZomgnUxU1ya5NE0EClaNanLiPC0bNoy9DIII9wP3tXUuzcIIgZp0gHU+gO/ppVJxvdch8GtS+Dh7YOoKhDzBEZZ+YrLYrDlGKt/sRyPoRVvwWyGzgsFshMxYiYJKqMoH4pI05+2qcRge8RgjZ2tzyyt7iToeRH60pZknUh+lzjZjl7MBbq3cPdWxcVpVW8QJ/lXeOvL0qLiuH4h75uOiNJ1NuLanzgjc+VafiOBdLNt1TMWl5I0UAhV56bz7jpUNVbMSXzAxAGgnnTVllrpHQ8KEel8R/qKa1wd2aWUICRmGadOcRO/rV8NNKcwWFe8fulL+a6j3I0HvS8dw97LBXABIkQysCPIqSDTJT1bM5b1S3GV1pLnMNNjMcjl2LHoWOg6AHrTV+6BodhBb81UeZ3/waLGJLgmAASI9AIGppV3KiyWlWYftJwbunJ/CTof71TW3ytIr0ziGCW8hRtjz6HkawfFuDXsK+VxAOoMSCOWnI+R1rTGXYZjnZb8L4eLtyyQfiLe0A6GrDt7hxbt2VDS8l2HOAFVT8zWY4dxS5aIdNgfhJ0+UyBvTHEeJPeYu51OgHIDpSfDl4ileyOi88Xica3ZeYa/h+5ABa5cyBgzhgbdySXS0A2UzocxE8vOtbh7SooVBCgaDy5b1i+D8BN4CfAqxmmTmnUFdolT1raWkCqFEwAAJMnTqedMmcvK09kOTRNIopdiTD4+ExjDYFjM/zeLTy1FRyGS/cFuOuU8/T51edqsJLI0F8zAC2Fks2ogMPECQRoAZy1m1IViHzK0KQTuGgEeqn8optXudHFPypHLd/K8gQCYZTt51b8B4mLNxb1uQymQhJKkxBBEiVI6EEb61U3yzgsQNgWIGnIAztPig9DRYeViVHxEkgn8Og0BPKByk8tTUuKktyYzp7HpHD+M2nW5etqBmU/a8IecCe+tgxJHPqPMCYvDJCEEkgMcpJk5dI8UAMOYYaEEVjbWIHgKMVZT4QAxMz4QFMyDG2Y/pWk7MY5btpoEODL6iDPhDKJmTl8Wm5BJ1FIhhWO6K9TPxIoupopM0UHPFzRNIompskVNFJmuM4GpIA6nSiyBU0TUG7xqyu91PYz+U1wcZtG210Em2jKrOFaAzSVB055W+VTTLaWT5omoX/AOWt90LxJW0WyhyrQTvoInrrEedKw/FbFycl1WyjM2jCFESTIEDXeoaaDS/QlzS0y8yR6Cf1qPaxCMYS4jejKf1qxt2bWUhni5pCifFPTSAfLn1qjkkNx4J5H5V/0sDwdmsm9JCeGYH45PiWfwxObeCZ2zERbWIykZSVf4ZBjTQU6+Je1btC44ayWlUSZJAnxAQVG4mfLnTL4jDKi967W1eSlwIWIiTBUEnlE68j1rFmWpqu56bp8GPBivKrrf4foXV50e09oNklF+PXRTLtKzmECf7VQ3u6twLaZwPxXAACfK2NAvkxM89NC9c7u5iCuHdjbUsFDzmJCjOx0EA7gRy9KZxTgaFddwTqDMfDHKOfkaMTcZaXuZOq6fC8byKVN+v32GsRxG48ZnYgbCYUeijQe1MKNz0/PlSXYbzA5zypm7jwiZiOfgX+Jup8gPoY3NbHSWyOA7Tq7ItwMXyTqdX/AJVPL+puflHI1YDyqNhLRAltXYyx8zU7P3QDbO//AC/Tm/6D59KnhA/MyVh7RVgqjNeOgG4T/wC35euzXFsjL3MB0Blydc78z6DYe55064+zpln71xr1RSNQf5m+i+ZNV1RG+WS3WyK2x2ft2ye7Z0DCGUEEEdDmBprBdlrVt84kkbAwQPYjWreuU3UyuuXqdRAAANABAHkNq7SZomqlRVE0maJoAg8dwneWWEwRDA9CPyHU9KytxgoKgAbBoytmUyRl1loIMMu4iTW4mmEwNtTmCKDvIA36+R86upVyOx5dCog8I4XFpu98TXfjzbxyB5z/ALdKzHE8C2GvyAchMoZOo5iesGK3lRsfgEvJkcSNweYPUUKW+5WORp2zGYPNZZL1skBXlHg6MmVh5ZhmHOtfwvBC21xl3ZnXPlZCyFlYZlJ6gH5VQHsvdVwAQUGocGGHsTofPatWrkiWzFjqSxzGTynyED2nnVpy2GzmnHYVNFcopRmOzRNcmuUAM4/Fm2kqJYkKo1jMZicoJ5ct9qrbTi/Ysrbe4L15bv2p7ir3QthoUWiy+EaGSnPQnkLDiGF7xCoMNoVIMEEdCNuYnzrNXbagZbj3ALZVbSMNIzhrtovmyqi94WzR4iZ0mKut47cmrp9N7kyxwpbLLftWhes2mGZ7y5rTDYxbkFwJnflUTj+AU45rOCuLfS46lVtgpbLHXIqljosxvpWmtcXtX7nd47/hsKkr3MlXLgCBcAGYKB0G8VleA9n/ALVfZUMIpJzHfLJj32pePJJJvJtX5+50MmOMpJY+/wCfsSe0OHz4pcPas27JAVWS3ea6hfcksWIB12H1NXKf6cLEtcIPQKI+tc4nwTC24tWVe7fO2VtQerEaAU/d4Tfw1nvLmMZIHwiW16CTrWbJncklCVfK5/k14sEYtvJG/rx/BGb/AE8Qf9RvdRXB2OZTNvEMrct4/wC0k/nTmCsYm6ma7iHUHZQPERyJjamrnDu7Ba7caBrLO35A1CnkunO/oP8ACwtWsdfWjvEsRjLKr36h7ame8tsUbcQTG3sOe9U/aHjee6jNbNsZUynKCGtS2oVz5ACCJAMkzTWK4s15XW2sWxudT6Ek8yeVU11y5YsZMACNRvH5A1sw463aV+xzeozOXlTbXubDh3aWzbsLbuKyt4QSVJMDLm131UAehFWWN7X4d1hUxBg+Fu7nTmNW2/fOs1w3jxW6blwyzBRmbxHQAAmdzoPar/GcacxnRXXqnT+k/wB6RKChO0vuMUV1EKk6r2KvFdpEYqIuBdz4dT00n9n0rmC4tbdjcuMFCAAKfwrMCBuxk8h1JirzBX8HiIUrbzdGUKaev9gcPcEoGToVaR8jNVfU44uppor/AGx1eOSY3w/idhpY3EYIJKhhJ6abx1P96s8Fc0+13od20sppGn/UI5AchWL4Zgmw+P7li6q0o3dW1us1sgnS24IYaSR5VH4fbY3ruFwls3DddQl0owvKqEklQhOQEHxCCYHtWnSpbpnPeFw2NdculiSxkkySdyaTNZ/GY29hrrp3iYq2hAN1AwExJElQQRsZB1q2wuPV1QyAbikquZWOmhHhJgjmDB5xFDiZ5Y5LklTRNJmiaqLFTRNJooJFTXJrlcJoAVRSQaJosBVcmuTRNRYHZomuTRNFgdmu0maKkBVFJmiaAOzUXHcOW6Nd9NeRjUBgPiWeXyipM1ZYTDWkAe+SZ1FofERyLaiB7irK+xMb7GROHfDuLoVXt2zbJt3O8uW71zVZcahG1JhiBvBO1QsRgmtpcyC8t6zcIxBQobCKxypDISSS0iZjpXpJ7VgLkXDpk/hY6e6qAsfOsp2g7IvZtd9lSzZfO7W1L5iJDW0uJm/5WYQrRKzJ0ghqakaYZPcveH4exgcP3hIMgFrm5Y9B19KoM9zG3hduAraU+BOo6+tVGBvW/tA71SllsxtWnct3YaCpOaJBU6NGvtU7jvaMW1NqyRmO7DZR0Ec656wShN95Pv6I7izwlC3sl29x7jHaDuCQpGb+GZj16ms9hMNicfdy6vzPJVHU8gKicP4c964FEksQM3TMYn616tjMTZ4Zg4tgBjog/E9yPibrG/ltzq2Wa6eowVyYhOWe5SdRRU4LhNuzavoPEthGLvtmvFY08kUwB1JrzfKCd69N7Q2fsnCu7J+8ulQx5l3Odz8gRXmSjX0FW6JualK+/wDArqqTUUuxse0HAR9mRbajMlpLoA5geG76n4D7GqbgXGYi3cP9Lfoa3fErvdtg7nLN3Z9LiwP/AFAfKsh247L9w4uWx9052/gfcr6Hce45VXBlU14c+90NnGWN+JDtyT+L8KR7bMoGdRII5xyMdaf4V2aF/CLdw924rxqmbw5huOoqq7L8ZzHunOv4SeY6etXXAMWcHijbbS1ePhPINyFUzLJGLjF7rf5Q+DhNqdbPZ+zO8N7NJdTvLNy5bxNs65mllcH5j1qk4KmNucSPcvlxRNws7EATlOcsSCII8q0vbdjhWTFWWyOxysNwwidR5R+VZg4g2r968cWtu+tsPbaz94LjvlBTMPgOVmmRoVNM6WU5xcr2fF9n6fBn6lQi0u6+6/2aCxhFs2DeRYu2ZTFWWM5oPin+bmG51UYrG/8ADGxaW1bt3cV3ys2VcQiraRtngZCGGU5vEQRzqFibxuN3i51N1kj4SrW5cM7ojlmfMuqgERJ5ip2G4YWZ3uqg7xs7KLarqSrlYBIRVcEALEjfeA/Hj8O5SZl6jPGSpFlhrhZFY7lQT7gH29KcqZguEXboLKPCDBYmBO59akN2fYCS6Dy1P6UuU4p7nMplXRUm/wANdBJUkdRJH5VFmpTsg7RXJomgDtE1yaJoA7NE0maJoAVNE0maKAFTXK5NFACqKSTRQAqgmk0UASsJje7OZVUuNmYZo9FOk+ZmpVztJiDP3kTvCoJnefDrVXT+Dshm8R8IEnUL9TtQ3SLJvgy3aXCojLcy/FmER4AdNco2EFjAgSB51G7O8KS9IHjulsqWtQpHO5cblbHQamtrx1bVyyUsm2j6w65y2oKsC7fhKkqQBEGsr2R7RW8HfuZ0bK3hH4nSCdOQIk6xzAqzySlibhyjd02nUlMvsbZ+y3LNjDJ315SL106KDAIWTsq6mBy061D4izX8I2LvwXuMiWkHw20zics8zlOv96tuC4pXsYrFAy9w3GPVVUNkU9IAHzqu4hZjhuHH8JsE+5M/+6sUX5knzaTf3Z1ZRuLfam67exYf6pXvubK/zMT7IR+tebISdNydAOs7V6F/qTdGW3MnS4B8lj86xfZnDd5irSnbMGOn8Pi/StPReXp/3MnVK81fB6D2vsF7WGw4OVrtwajllUmfnFRMRjRi8GqXGi53iW3XmLgYAmOnOpuJfveI4dOVm0zn1fwj9KpcfwpWt4nGIIu2sS7K2uqIVBEfM1jx1UU+efq2zY7TbXHH0SMW6vZua+Fkb6g1ruKcdsXMONVa48QJgqx0kn8IE0724waQMRklbigGNCHibb//ABPlWX4Pge8ZVKkKSXzxBhdCA0aiY9DXRjpzRU32MM5S6ZyguGXWDx90vaui47XrLlHzi3cCqwKq1m0xBchczFjAByajnK4dws21UFiMjOUKhUaHGUh3UZmlREZoEmN5qYtoAsebasxJLMerMxJJ9TS6lzraJzp5XJiLNhUEKoUeQir7gPZ035dzktLu3No3C/35VUYaxndVGmYgT0nnWh4vxMDKls+BVygbaUiU6FpXuTuJcSUZLdlYTQKo5naAOZNLTAm1rcMvuBuF8h1bqfl1p/slwfKvfXR4mnIDyU/i9T+XrUbtNxNbeggtyH6+lUliajb5ZYqOK9orqSqqu05j77fKs9h7pYSd5NOYq4WzEnUg6+2lN4dYUelXhHSiHTQ5NE0UVcpQUUUUAFFFFABRRRQAUUUUAFFFFABRRRQAU3dtZvKP3z0NOUUEiQg6D5VXcU4MLmogMA2hnKSwiSAdG0Go6CZAqzoqU2t0Sm0YS7gbtoEMSgKkkHMASDESNGMGam3u1F9sP3D5cpUeIr4soIywduW9a1lBBBEg7jlUA8DtawCoYQQrMARIIBE6iQD7UzVGX6kPhnlEqMFZu4k/euWVVEEuWImCBoYJ01B1Gk7AVy4Xwd1WSDObxMAQZ30HiECAR5A860ljDqihUAAHIUxxHAd6sZip1hh0IhgeqkaEUa03XYqs0tWqxvs72xtIb17EEi65GiqSMqiFVdes71EHbdBg7lkWznc3JJIy/eFiT1kTtUI9lG2lNgJl95kmPTSNqlr2VX8TcgNEVdBHPXUxqedLeHDdv2+3Br/rZJVfr9yuv8QxOKCWjBC5QE0WdNCQTJECZ2GnUVoOAYH4rYENMmfCNdY8R8KjXn/enrGBRBCqBt66bSd6axVzuyGEwxAbXSYgHy6dPSpk1VRVCFlWR1MmUVwGu1QytU6LTgmAD53YwqD5sf8AafmKk8E4R394TrbTVieY5L7n6TTdq4q2AkEs2p15nb6QKv8ADWRhrEnRoLOZ19h12FUTTZaifx/tCthNAC52H9x0FeeYjEM7FnMsdz++VLxuLa65Zjvt5DkKYpjdlW7CiiiggKKKKACiiigAooooAKKKKACiiigAooooAKKKKACiiigAooooAKKKKACiiioYBRRRQAUxjh92/wDS35UUVKDugwJ+7Ht+VPGu0VA7N+o0KKO/QRppp7CrDtVpYP8AUtFFZ48lTHUUUVoQsKKKKkAooooAKKKKACiiigAooooAKKKKAP/Z"/>
          <p:cNvSpPr>
            <a:spLocks noChangeAspect="1" noChangeArrowheads="1"/>
          </p:cNvSpPr>
          <p:nvPr/>
        </p:nvSpPr>
        <p:spPr bwMode="auto">
          <a:xfrm>
            <a:off x="63500" y="-719138"/>
            <a:ext cx="1981200" cy="1485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0" name="AutoShape 10" descr="data:image/jpeg;base64,/9j/4AAQSkZJRgABAQAAAQABAAD/2wCEAAkGBhQSERUUEhQVFRUWGBgaGBUYFxgXGBsYGhoVGhcbGBoXHCYeGBonGxgYIC8gIycpLCwsHCAxNTAqNScrLCkBCQoKDgwOGg8PGiwkHyQqLC0uLCksLCwsLCosLCwsLC0qLCwsLCwpKSwsLCksLCwsLCwsLCwsLCksLCwsKSwpKf/AABEIAMIBAwMBIgACEQEDEQH/xAAbAAABBQEBAAAAAAAAAAAAAAAAAgMEBQYBB//EAEIQAAIBAgQDBgMGBQIEBgMAAAECEQADBBIhMQVBUQYTImFxgTKRoRQjQrHB8FJictHxB+EkM0OSY4KissLiFRZT/8QAGgEAAgMBAQAAAAAAAAAAAAAAAAMBAgQFBv/EAC0RAAICAQMCBQMDBQAAAAAAAAABAhEDEiExBEETIlFhcYGh8DKRsRQVM9Hx/9oADAMBAAIRAxEAPwCHRVzguGTaByBpMk/EQvLbbnpvULjS93JyQANBBEx68t9prBHqYynoQr+mnp1DFjCltdlG7Hb+5PkKVb/1FXB4lLVuy15fhK5gDrBzLOgbboN/Wo1ripvBRYBBK5WeCMp1lbYjxAgx9TO1N8R7HYm13dy3bS4ujOM33sllZm10Z4EaHy8qepq9yyShsnuTuI8TbEXDcZcgnwW5zZR5xpmPMgnoNKj0lXB29D1BG4IOoPkdaVVzNJtu2FFFFBAUU7ZwbuQFRmnQQCZ/cGn7PCbjXe6jKwPinYbamN9xtvIioJpj/AOHrduHvAe7QS2sT/CJ8zPsDtWvx/GrFrDzZuW23CqpU+ICNQu0HSsxxu/bspbsID45dhI1QZRmcjmSSI208tch2fvWyjC2QYIzEdSqn9SPY1dcbD/8a9y1dySSTJNcooqpnCiir7h3AldEY5jOrAaeYAETtHzpWTLHGrkMx4pZHUShp+/xkYFZKZ7xIOToi6kN5tsRyA13ilY/HJhr8FSRJ0GuXoBzLz8uUnadguwV7FW7l66TalItDLJBkH4TOhMk9dh1q0ZauB8MWh3LkhY/jhxOV+7FpSq+DNmMxuToI5AevWotdPCLuGQLe1ygL3g2PIZhup26jz5VyriMmq/MFFFFAsKKKKACiiigApVq0WYKokkgAdSdquuE9mDdtrcL5VObQLJ0MDcgammLdxcOjje9quo0AI/CRy11I32GnxL8SN0h0cMnu9kW9i7hcIjNbuW7uIXwxmBZW18QXZR0PTnrWWu3mYyxLE8ySfzqbb7EYpYuBEyOgJWYugjQSCAuwJiZ8Q9Kh38OyEq6lSORBH58vOr0TktbLgboooqRAUUUUAUfGOLXLFzPauFWkwFYkLroFafHEgEHyqTwj7ViYGIZ2JMh33K6ecrz5UYHh5ZhdvDxRCocsIOnh0nX860vAxpOu5jmB6dKyZKhG63NmXqK2TLng+Bt2QAAJAGoMewEaCre7eBQbc/3NQLCdal2rGYwDHtpSIuT5MabKHi/CQ5zjRhOx0P9QmCfPes+ywYNbfE4Y7b1mOL4bK0j99K04pNPSyLK+iu5DExodiRoSPzq94ZcZ8o7izcMaAjIVIjVpPiUdafYyMNRrMBftpbRe8Qd2gBk5QABqdeUg/Wsjx/Hi04a0czlpXnnc7MSeQ5cgJis323xTyti0viuk5iDCvrqAG2tqdMxiYPSpvAOFrhrga/dS6USZU+FSZgAkDzPypWODT3Z0JuPEUavs32dIufacUR3khoKwCdpPIakQNY5yaoOL8Fwy33dG7pid1KBXM7MI1EyJ0Ik7Ug9pM7hYDKGlRLE5vONXiNOVQ+1Be9iPuxeGYAqDGYgT/NAGh9K6UcdbGZ1QlbbASwE/wApzDy1HOIoqzw6M2Dm5KlDHjgMW5TJBk+etVq3WEZGHXmVPScrDN6TG+lZ8sXHdCdKvckYDIxyslwmdchBaJ0hSPEDpz0moHajjt3D+Cw9y3dYlcimSixAVmXQ3PIDSRz0qV2y7XWGW2bdmLyyQ6PNtG1E5V0Zok/ykjzqowGGuGLt0y+WEGwUfoTWXSpNWbE1iXyX3YbgzG4b+KYM66LLKdeZJMhm5fOvSLXFc0ieWwIPvpWD7N3XFsKhDbkjKG/Q1q7Fw27LMyEvlLSFygROkASdY1rUo6UGrUyLxMB5nbyj9ayPEMJkbTbpp+nKpZxuIu/G7rp4bIhdeZYgTl09eXWqo4gi6uZYIbxDmw2IPWaGkVnHUtwoqVjsIFIZdUbVT+h8xUWqGJqgooooIBVnQa1Y4TBgAm7beJAkt3agnSMxGWdtzrPzrg0baVYntJfsWXso3iYK0OoIEjw5Aeqga7e+tLm6H4IKT3H+0OOu2Tbs4Z2tE6E5wQqCJ8QGpJ3IEakAkg1YdleEhrpu3XS4U6Tlzb8428prIYXDlR4iSxAkyT7CeVbDs5iglr4supmdBRjxpOx0s2t6eyN4Lmdf8frWc7RYFHQq2p1gjUqesn8uf1q64dikuJCsGBkzrEj+YxPtUfE4LOrwNhp7b09Uyz4o8vxGHKNB8iD1B2IputNxLAC7YYj47Mn1tk6j/wAp19JrM1RmOcdLCiiigoNYhiFJG4E/Kp/B+JXCoEW4g6ZT0MQQ2m4PPaohE6UnhDRFZs6tEOzZYHHtrmRDJWIJWNs2hmecD2PWruwo1PLz6HyrN4C5Jq2tP0pWJUWT9SXiGABA9qyHaA/StRdudazPHRKn986Y3TsljXBOLvbup4c6g6iGJywRCgGPPak9s+0uHS6TaUregLnaSsaEhdYHQnpIqAEBs3HDQ6rIT+JfxCesaRVTfuLea2YkKRC8wARA121M06lZrxN6NTH7CO91r90y7gADxHKoEfiJIneKphxbOzg6S2xn0ExWiuXIBJ5AnrtrWIu4u07loAJ5BSQSZ5mP2afi2Exk5NtnovYvAW86tduQrEIMp1LECBpqBpvVqmJZ8WbdxrjLrAdmJGknQkjl84rJdmuIDu7gSwpE2ibrZfAuzakEKSTHT0rXcS4jh7SJ3LrnugeNQc6gj7y42XUqFnwjoTWlPcuVnavhl9rR7tiyZyrEuuRgYGUToogHxTuI51l+zuJUoUJZpU6EZchKgeEiZE5iOmXXevV7WFF3AhF8QKiJ1Deeu8614xjiExAa0CVQhjH4FZgpVvLOYH9VUk9XlLaPK5egm3ZZLi23XxEyNNCJIk/KtPiAcrZd40pYadRXayJUIyZXOmyPgsWTADkbfCY2j1NXtm8ES2zFysm24LHYjNGvKOdZS7bFtzyG49DSb3FGDZLq6NBDZtonKZMiCND6eUU3SqHwduzV4YZ8b4FItlgAxJECRproar+0eHNvF3ANg2/LX9mnbDXFVHRzEgspggiRHL61P7c4QfaSwkZkRj8h/mpY8i4LFDI1t9Q2q+TdRUENOxmuWzoPQflSXTKQ3JzB8m5H3A+Yqi3MHO3oOUUVP4PgEusQ7legAksddN4UQNz5darZRJt0iNh8Gzhio0UAsSVUAHmSxAApni+HtutsW7neXA0OyzlRPGcgYjxySNtPWp977y73aZRbjLkG3PMXYjxGNztUO+AGIAAA0AGwA0FUu3Ro2xq09xFSMJeg7T0/Z29qj01fvFRC/Gfh/ufIb0xcmdOmegdneIgoBEdPb/NaXA+E6CZ39Oled8P4mHfDWwGhGe7cYBSQtu205dJCszKCJ1GlbnC8SS7bJR9I3B1g6DfUUxmyLTRVY/D9zidvCxOnIq01jeN8P7m+6D4QZU9VOq/TT2r0Un7RYDEEtbYqTtMHQ9OlZvtvhJS3cy5SvhI/lOqz5ggj3qJIXONoyFFcmu1QzBUJLmW4w9x6HX+9TareKL40I5yD7aj9apNWgNZwi7oKvrbQKzHCWI+laezsDWWGyJjyKfXWqPjK6N++lXrHeqDjS8/KPqKJEsoLXwj0FcfDqSCVEjY7GiyfCKXNbEVCvPuOYPucQyj4T4l9D/YyPavQZqg7X4DPaFwDW3v/AEnf5HX51eDpl4OmUWDYOyLJILeJdF8IBZtZjYdKsrvFO9OfM6CCFZQzFZUrasMZUZciHxCdzIOwp7RQKpUlni5mQrCgZDlIYHU7mI5VJwOEbJ9oVg3dsPCRrAjU+mmnT0rS8iXJphic3sei9hONtcD2hKqFGVSSxGkED3196yHaXC3Ld0qMxtZmYhdDAKFpMaahd9JymKvOBXwbqYi1pm0dBG/+atu2nAlNhsQJUqjiF5kgBQeqmTPpVNWpWPyYtD0/jRT8Nvh7YKzGwmJj8MxzykVKqo7PYkshzQDoNOcDLProJq2pWRVI5r5I3ELUpIEldY6jmKoxxRb9kSFXumiJk5GJ11MkBmjTaa0tee4p1+2MsHJmdSJyxuPYA6+1Qh+F9j1bs+tu5gbrTAtjxkEnwnadTz5+dd7Y40dxh70+E2gusyWHhgjeSBPSsd2U7QHDJeshpR7Tq7sv3Y8PhgQSWz6Cd52G9Wnaa93vDMLcykNZuXLbhpJJ8MhzIOozSfap5NdieGY5biyZGU5DpMECV6brt6GpmJu5bQOUMhbVhmlGBXJmERlbUAzv9aLsrdNzFNh3bw5AVM7AZTAnTds0fzGtzxOyUwN6woQF1buxAe67L4kmB8MgfPShGVx05LM7h7syNJH1GuvsdD6jrUix8Q9arEUd3ZZTIyqc3OCoPzipiuRv7H+/Q/T02qk0UmtMk0WHB8OWvAaxrm8l/F9NKj4t5dj1Y/nV1b4mq4ZysB3gMI1DgRM9IMidiDWfmkwblJt/AZEoxSXyJu3QoLHYCTTWFQ6u0hm5H8I5L+p8/Sn72HV1ysQcwIK6/KevpUK1fNsi25kfhbqOQPnsKelfAqmSbd8i6wBibYmOYLNIPUSoMeVaDszjwrlG2YED33FZbBnNdvN0K2x/5VzH/wBTn5U7csMbysSMlsBgoJnORpm6QpBA/m6iKC8Hpdnr/A0NuyFJnOPi6OevvWe4pcZ1xCvJ8MjyKx/emeA8Wz5RJkHaflVrxZgLVxpCrzJ84G/6daszVtJbHndFcNdpZhCoPF18APRh9ZH61NmofFf+WfIqfqKGBJ7N4syQa3OCuyK86wN8KQdpracMxUga1mns7Kx5LW/VJxY6H9+X61b3H0qh4vc8J/e2v5kUq7YxlHhz4R7/AJmnaZsDwj98zTlbkyoqkuoIIOoOhHkd6K5NFgY3C8K7vGpbb4GfLm/luAoCf+/6U3wq62HvtaucmKODtIOUmrLtlg2i3eQkMjAEjQ7yp9m/Os3jMa1x+8uEs7fGxiSeunl+VOS18m7DlcakuUbfB4R8LeD29bbHboOh9ORr0Li03cCQdQyaHrt/vXnHZntBKhG1I0M8x19a9ZwuHRrK5TI/vrH1PzqbdU+TZNRtTjw+3oeU4ex3LlTyYD5j/erSaZ7VYPLiCJjMd9gNCB8opxWkTVs/ZnIyKnQuawfaayFxT7eIK/TcQYjnI+tbqsl21wkvaYDVvAT6kFfkZpEWTifmKW24zA6Aggy2qyN8+hJWYA9+tbDs1xi0cBibF0wVAvWjkJ+8GZWVomVg7mNqxdtc2fqsaVNSCA40HNRr61ZtcHQjF8ncDxUJibbQA2ZSXZsoCBCCo5CZ581WvQVxBnNMk85MmfMeX0ry3FMwzwoKDw6icp8J06ar+fWtTgu1tlbAnPKrAU6zGiifkJqGvQy5ot7lrwFf+HuKx1tO6BfKSVPplMVNsnwj5fLSq3sTjVuJiLl+S7lclsCFEyS5M6bwAPfkatJomxeR7UO2LwUMGnKV0PQjVfbl5SeWzbD9zH1Fcmo+JDBSbbZTBO0+fh6H5jyqiF3Y3iFurZ0gEhodiABE5iZ/EBroIOkRrETE3xdtqoDTcjuWEHMxICjlrJAYDadYrOY7tTiHUqbrBMsAJmA+EIwYTILQcxO+p51L4dxhUs2BdBV0vKVvOzXWt2SCT3eHcd2U56zJ5VdKjVoiWfD+IZLNzOuVlJaM05w5kMG5zrr5VcpiAdWZAxMlc6Agt4tiZ57xWMsFFNqEXLav3G+0QMzqpttBtMYEDUAxOeJ0rZYi2brM+ItDvnJNzvLahs0kGRHhGmg5CN96G13FZIKKskYLjBtHvLRDZZkAg+H8UeYGv051pMb2q7yyygoysNBGvkfP1rEtwawf+koPVRkPzWKl20CgAbAQP2araF6mlSHKKTNcqBYuaRdthlKnYiDXaKgkoCSjZW3X9efvV7wfiMMBMKTUXiPDxdGhysNm/Q9RVO+MexpeQgfxbqff/BqjTrYsopnpg4kjIMhJMCZEQeY8/Wqjid3foP8AP79KrsBxy2UUaDny1FLxd8Mu+pP+fpNZ0q2YNb8DdvYUqa5XJrWVFTRNCLNKayRPQRr66D61Fq6AicSw3eWnTmymPXcfUCvPIkRGpr1nE8FuJaW4YIIB03E7TWE7RcINtjdQeAmTG6Hr6T8qdjkuBsHWzKvh7FHEsVg/F0r2jsHx1bqsjMmZbeoEiSuxHkRXj5x63Eh9X8RDk7k9dDJ/ZqVheMXUtAWjkbMSHGrEaSk/wzrFWyRcuOTbiyKKaa2N1xuwuIxV0A/BbuOY6ojtH/dUK22nz/Mis5wnjFy3mZWIYqwYnmGHi3q+wp8C+evz1/WrZlphFGLK9TcvVj81X8cwhuWiFEspV1HUqZj3E1OmmMddy22aJyiY6+X0rMhceTC8Xtmxim/hY5l/pbxD86v+B8HkNcVlJAnu8wzkaTkUxm0nasvxfjDXwodQCkgHnB5elO8MxsiDy/Yq1NI6kJJujVcX4SApbJkS8jMpCgCQzAqVHwsugrN9neFrfuKrEwksy8iPAABG2u88oirDBcXd7ps3XJVpKFjMPHMnkw0J/pPKoy3nwlxnVZLErB0gkK3zlaE92vUnLFvHa7bGmt4EW8TmXwJcQjKF0d1OsDlAZSSNpE71ZzVCii3csu9wt4CGdjpDaxqYVcxGnrzk1bYTGLdXMklZIBiJjmJ3HnUM5kiRNE0mgVBQxXGb2fEdw17JZF0uWylhba4F7xjAzNqNp05c6MBiFQsb+bE2lV7donxAfEqGDJWNWCabg6aGlcCxCoLz3AGuXCVg9JlvmdPaq3DXyqGJKEgsBurLIDekE/sCrat2jpLHUUy2+0ANfF1DfdrIHeNnQ2my24kOJzoq5figmQMwOt52ae7fu3FWWJObJdYDENKg5gsDMCIPXURUP/8AanxFtrNy53dq6Ua8ywTcZBCsA+gPwysicunlOs4hr7Pcym/cWDfsOSWcKAovYd/iRwoGgjYeQpU8jUba3L+Ep7dizNcmnS3eol1HN1H0W6fjJ/8A53v/ABRsD+MCPiAzMTUQnrVmDNieKVCpopM12riTs0TXK5NACprjKCIIBB3B1FcmiaAID8AszITKf5WK/QGKlYfCKm2Y+bEk/WnZomgnUxU1ya5NE0EClaNanLiPC0bNoy9DIII9wP3tXUuzcIIgZp0gHU+gO/ppVJxvdch8GtS+Dh7YOoKhDzBEZZ+YrLYrDlGKt/sRyPoRVvwWyGzgsFshMxYiYJKqMoH4pI05+2qcRge8RgjZ2tzyyt7iToeRH60pZknUh+lzjZjl7MBbq3cPdWxcVpVW8QJ/lXeOvL0qLiuH4h75uOiNJ1NuLanzgjc+VafiOBdLNt1TMWl5I0UAhV56bz7jpUNVbMSXzAxAGgnnTVllrpHQ8KEel8R/qKa1wd2aWUICRmGadOcRO/rV8NNKcwWFe8fulL+a6j3I0HvS8dw97LBXABIkQysCPIqSDTJT1bM5b1S3GV1pLnMNNjMcjl2LHoWOg6AHrTV+6BodhBb81UeZ3/waLGJLgmAASI9AIGppV3KiyWlWYftJwbunJ/CTof71TW3ytIr0ziGCW8hRtjz6HkawfFuDXsK+VxAOoMSCOWnI+R1rTGXYZjnZb8L4eLtyyQfiLe0A6GrDt7hxbt2VDS8l2HOAFVT8zWY4dxS5aIdNgfhJ0+UyBvTHEeJPeYu51OgHIDpSfDl4ileyOi88Xica3ZeYa/h+5ABa5cyBgzhgbdySXS0A2UzocxE8vOtbh7SooVBCgaDy5b1i+D8BN4CfAqxmmTmnUFdolT1raWkCqFEwAAJMnTqedMmcvK09kOTRNIopdiTD4+ExjDYFjM/zeLTy1FRyGS/cFuOuU8/T51edqsJLI0F8zAC2Fks2ogMPECQRoAZy1m1IViHzK0KQTuGgEeqn8optXudHFPypHLd/K8gQCYZTt51b8B4mLNxb1uQymQhJKkxBBEiVI6EEb61U3yzgsQNgWIGnIAztPig9DRYeViVHxEkgn8Og0BPKByk8tTUuKktyYzp7HpHD+M2nW5etqBmU/a8IecCe+tgxJHPqPMCYvDJCEEkgMcpJk5dI8UAMOYYaEEVjbWIHgKMVZT4QAxMz4QFMyDG2Y/pWk7MY5btpoEODL6iDPhDKJmTl8Wm5BJ1FIhhWO6K9TPxIoupopM0UHPFzRNIompskVNFJmuM4GpIA6nSiyBU0TUG7xqyu91PYz+U1wcZtG210Em2jKrOFaAzSVB055W+VTTLaWT5omoX/AOWt90LxJW0WyhyrQTvoInrrEedKw/FbFycl1WyjM2jCFESTIEDXeoaaDS/QlzS0y8yR6Cf1qPaxCMYS4jejKf1qxt2bWUhni5pCifFPTSAfLn1qjkkNx4J5H5V/0sDwdmsm9JCeGYH45PiWfwxObeCZ2zERbWIykZSVf4ZBjTQU6+Je1btC44ayWlUSZJAnxAQVG4mfLnTL4jDKi967W1eSlwIWIiTBUEnlE68j1rFmWpqu56bp8GPBivKrrf4foXV50e09oNklF+PXRTLtKzmECf7VQ3u6twLaZwPxXAACfK2NAvkxM89NC9c7u5iCuHdjbUsFDzmJCjOx0EA7gRy9KZxTgaFddwTqDMfDHKOfkaMTcZaXuZOq6fC8byKVN+v32GsRxG48ZnYgbCYUeijQe1MKNz0/PlSXYbzA5zypm7jwiZiOfgX+Jup8gPoY3NbHSWyOA7Tq7ItwMXyTqdX/AJVPL+puflHI1YDyqNhLRAltXYyx8zU7P3QDbO//AC/Tm/6D59KnhA/MyVh7RVgqjNeOgG4T/wC35euzXFsjL3MB0Blydc78z6DYe55064+zpln71xr1RSNQf5m+i+ZNV1RG+WS3WyK2x2ft2ye7Z0DCGUEEEdDmBprBdlrVt84kkbAwQPYjWreuU3UyuuXqdRAAANABAHkNq7SZomqlRVE0maJoAg8dwneWWEwRDA9CPyHU9KytxgoKgAbBoytmUyRl1loIMMu4iTW4mmEwNtTmCKDvIA36+R86upVyOx5dCog8I4XFpu98TXfjzbxyB5z/ALdKzHE8C2GvyAchMoZOo5iesGK3lRsfgEvJkcSNweYPUUKW+5WORp2zGYPNZZL1skBXlHg6MmVh5ZhmHOtfwvBC21xl3ZnXPlZCyFlYZlJ6gH5VQHsvdVwAQUGocGGHsTofPatWrkiWzFjqSxzGTynyED2nnVpy2GzmnHYVNFcopRmOzRNcmuUAM4/Fm2kqJYkKo1jMZicoJ5ct9qrbTi/Ysrbe4L15bv2p7ir3QthoUWiy+EaGSnPQnkLDiGF7xCoMNoVIMEEdCNuYnzrNXbagZbj3ALZVbSMNIzhrtovmyqi94WzR4iZ0mKut47cmrp9N7kyxwpbLLftWhes2mGZ7y5rTDYxbkFwJnflUTj+AU45rOCuLfS46lVtgpbLHXIqljosxvpWmtcXtX7nd47/hsKkr3MlXLgCBcAGYKB0G8VleA9n/ALVfZUMIpJzHfLJj32pePJJJvJtX5+50MmOMpJY+/wCfsSe0OHz4pcPas27JAVWS3ea6hfcksWIB12H1NXKf6cLEtcIPQKI+tc4nwTC24tWVe7fO2VtQerEaAU/d4Tfw1nvLmMZIHwiW16CTrWbJncklCVfK5/k14sEYtvJG/rx/BGb/AE8Qf9RvdRXB2OZTNvEMrct4/wC0k/nTmCsYm6ma7iHUHZQPERyJjamrnDu7Ba7caBrLO35A1CnkunO/oP8ACwtWsdfWjvEsRjLKr36h7ame8tsUbcQTG3sOe9U/aHjee6jNbNsZUynKCGtS2oVz5ACCJAMkzTWK4s15XW2sWxudT6Ek8yeVU11y5YsZMACNRvH5A1sw463aV+xzeozOXlTbXubDh3aWzbsLbuKyt4QSVJMDLm131UAehFWWN7X4d1hUxBg+Fu7nTmNW2/fOs1w3jxW6blwyzBRmbxHQAAmdzoPar/GcacxnRXXqnT+k/wB6RKChO0vuMUV1EKk6r2KvFdpEYqIuBdz4dT00n9n0rmC4tbdjcuMFCAAKfwrMCBuxk8h1JirzBX8HiIUrbzdGUKaev9gcPcEoGToVaR8jNVfU44uppor/AGx1eOSY3w/idhpY3EYIJKhhJ6abx1P96s8Fc0+13od20sppGn/UI5AchWL4Zgmw+P7li6q0o3dW1us1sgnS24IYaSR5VH4fbY3ruFwls3DddQl0owvKqEklQhOQEHxCCYHtWnSpbpnPeFw2NdculiSxkkySdyaTNZ/GY29hrrp3iYq2hAN1AwExJElQQRsZB1q2wuPV1QyAbikquZWOmhHhJgjmDB5xFDiZ5Y5LklTRNJmiaqLFTRNJooJFTXJrlcJoAVRSQaJosBVcmuTRNRYHZomuTRNFgdmu0maKkBVFJmiaAOzUXHcOW6Nd9NeRjUBgPiWeXyipM1ZYTDWkAe+SZ1FofERyLaiB7irK+xMb7GROHfDuLoVXt2zbJt3O8uW71zVZcahG1JhiBvBO1QsRgmtpcyC8t6zcIxBQobCKxypDISSS0iZjpXpJ7VgLkXDpk/hY6e6qAsfOsp2g7IvZtd9lSzZfO7W1L5iJDW0uJm/5WYQrRKzJ0ghqakaYZPcveH4exgcP3hIMgFrm5Y9B19KoM9zG3hduAraU+BOo6+tVGBvW/tA71SllsxtWnct3YaCpOaJBU6NGvtU7jvaMW1NqyRmO7DZR0Ec656wShN95Pv6I7izwlC3sl29x7jHaDuCQpGb+GZj16ms9hMNicfdy6vzPJVHU8gKicP4c964FEksQM3TMYn616tjMTZ4Zg4tgBjog/E9yPibrG/ltzq2Wa6eowVyYhOWe5SdRRU4LhNuzavoPEthGLvtmvFY08kUwB1JrzfKCd69N7Q2fsnCu7J+8ulQx5l3Odz8gRXmSjX0FW6JualK+/wDArqqTUUuxse0HAR9mRbajMlpLoA5geG76n4D7GqbgXGYi3cP9Lfoa3fErvdtg7nLN3Z9LiwP/AFAfKsh247L9w4uWx9052/gfcr6Hce45VXBlU14c+90NnGWN+JDtyT+L8KR7bMoGdRII5xyMdaf4V2aF/CLdw924rxqmbw5huOoqq7L8ZzHunOv4SeY6etXXAMWcHijbbS1ePhPINyFUzLJGLjF7rf5Q+DhNqdbPZ+zO8N7NJdTvLNy5bxNs65mllcH5j1qk4KmNucSPcvlxRNws7EATlOcsSCII8q0vbdjhWTFWWyOxysNwwidR5R+VZg4g2r968cWtu+tsPbaz94LjvlBTMPgOVmmRoVNM6WU5xcr2fF9n6fBn6lQi0u6+6/2aCxhFs2DeRYu2ZTFWWM5oPin+bmG51UYrG/8ADGxaW1bt3cV3ys2VcQiraRtngZCGGU5vEQRzqFibxuN3i51N1kj4SrW5cM7ojlmfMuqgERJ5ip2G4YWZ3uqg7xs7KLarqSrlYBIRVcEALEjfeA/Hj8O5SZl6jPGSpFlhrhZFY7lQT7gH29KcqZguEXboLKPCDBYmBO59akN2fYCS6Dy1P6UuU4p7nMplXRUm/wANdBJUkdRJH5VFmpTsg7RXJomgDtE1yaJoA7NE0maJoAVNE0maKAFTXK5NFACqKSTRQAqgmk0UASsJje7OZVUuNmYZo9FOk+ZmpVztJiDP3kTvCoJnefDrVXT+Dshm8R8IEnUL9TtQ3SLJvgy3aXCojLcy/FmER4AdNco2EFjAgSB51G7O8KS9IHjulsqWtQpHO5cblbHQamtrx1bVyyUsm2j6w65y2oKsC7fhKkqQBEGsr2R7RW8HfuZ0bK3hH4nSCdOQIk6xzAqzySlibhyjd02nUlMvsbZ+y3LNjDJ315SL106KDAIWTsq6mBy061D4izX8I2LvwXuMiWkHw20zics8zlOv96tuC4pXsYrFAy9w3GPVVUNkU9IAHzqu4hZjhuHH8JsE+5M/+6sUX5knzaTf3Z1ZRuLfam67exYf6pXvubK/zMT7IR+tebISdNydAOs7V6F/qTdGW3MnS4B8lj86xfZnDd5irSnbMGOn8Pi/StPReXp/3MnVK81fB6D2vsF7WGw4OVrtwajllUmfnFRMRjRi8GqXGi53iW3XmLgYAmOnOpuJfveI4dOVm0zn1fwj9KpcfwpWt4nGIIu2sS7K2uqIVBEfM1jx1UU+efq2zY7TbXHH0SMW6vZua+Fkb6g1ruKcdsXMONVa48QJgqx0kn8IE0724waQMRklbigGNCHibb//ABPlWX4Pge8ZVKkKSXzxBhdCA0aiY9DXRjpzRU32MM5S6ZyguGXWDx90vaui47XrLlHzi3cCqwKq1m0xBchczFjAByajnK4dws21UFiMjOUKhUaHGUh3UZmlREZoEmN5qYtoAsebasxJLMerMxJJ9TS6lzraJzp5XJiLNhUEKoUeQir7gPZ035dzktLu3No3C/35VUYaxndVGmYgT0nnWh4vxMDKls+BVygbaUiU6FpXuTuJcSUZLdlYTQKo5naAOZNLTAm1rcMvuBuF8h1bqfl1p/slwfKvfXR4mnIDyU/i9T+XrUbtNxNbeggtyH6+lUliajb5ZYqOK9orqSqqu05j77fKs9h7pYSd5NOYq4WzEnUg6+2lN4dYUelXhHSiHTQ5NE0UVcpQUUUUAFFFFABRRRQAUUUUAFFFFABRRRQAU3dtZvKP3z0NOUUEiQg6D5VXcU4MLmogMA2hnKSwiSAdG0Go6CZAqzoqU2t0Sm0YS7gbtoEMSgKkkHMASDESNGMGam3u1F9sP3D5cpUeIr4soIywduW9a1lBBBEg7jlUA8DtawCoYQQrMARIIBE6iQD7UzVGX6kPhnlEqMFZu4k/euWVVEEuWImCBoYJ01B1Gk7AVy4Xwd1WSDObxMAQZ30HiECAR5A860ljDqihUAAHIUxxHAd6sZip1hh0IhgeqkaEUa03XYqs0tWqxvs72xtIb17EEi65GiqSMqiFVdes71EHbdBg7lkWznc3JJIy/eFiT1kTtUI9lG2lNgJl95kmPTSNqlr2VX8TcgNEVdBHPXUxqedLeHDdv2+3Br/rZJVfr9yuv8QxOKCWjBC5QE0WdNCQTJECZ2GnUVoOAYH4rYENMmfCNdY8R8KjXn/enrGBRBCqBt66bSd6axVzuyGEwxAbXSYgHy6dPSpk1VRVCFlWR1MmUVwGu1QytU6LTgmAD53YwqD5sf8AafmKk8E4R394TrbTVieY5L7n6TTdq4q2AkEs2p15nb6QKv8ADWRhrEnRoLOZ19h12FUTTZaifx/tCthNAC52H9x0FeeYjEM7FnMsdz++VLxuLa65Zjvt5DkKYpjdlW7CiiiggKKKKACiiigAooooAKKKKACiiigAooooAKKKKACiiigAooooAKKKKACiiioYBRRRQAUxjh92/wDS35UUVKDugwJ+7Ht+VPGu0VA7N+o0KKO/QRppp7CrDtVpYP8AUtFFZ48lTHUUUVoQsKKKKkAooooAKKKKACiiigAooooAKKKKAP/Z"/>
          <p:cNvSpPr>
            <a:spLocks noChangeAspect="1" noChangeArrowheads="1"/>
          </p:cNvSpPr>
          <p:nvPr/>
        </p:nvSpPr>
        <p:spPr bwMode="auto">
          <a:xfrm>
            <a:off x="63500" y="-719138"/>
            <a:ext cx="1981200" cy="1485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2" name="AutoShape 12" descr="data:image/jpeg;base64,/9j/4AAQSkZJRgABAQAAAQABAAD/2wCEAAkGBhQSERUUEhQVFRUWGBgaGBUYFxgXGBsYGhoVGhcbGBoXHCYeGBonGxgYIC8gIycpLCwsHCAxNTAqNScrLCkBCQoKDgwOGg8PGiwkHyQqLC0uLCksLCwsLCosLCwsLC0qLCwsLCwpKSwsLCksLCwsLCwsLCwsLCksLCwsKSwpKf/AABEIAMIBAwMBIgACEQEDEQH/xAAbAAABBQEBAAAAAAAAAAAAAAAAAgMEBQYBB//EAEIQAAIBAgQDBgMGBQIEBgMAAAECEQADBBIhMQVBUQYTImFxgTKRoRQjQrHB8FJictHxB+EkM0OSY4KissLiFRZT/8QAGgEAAgMBAQAAAAAAAAAAAAAAAAMBAgQFBv/EAC0RAAICAQMCBQMDBQAAAAAAAAABAhEDEiExBEETIlFhcYGh8DKRsRQVM9Hx/9oADAMBAAIRAxEAPwCHRVzguGTaByBpMk/EQvLbbnpvULjS93JyQANBBEx68t9prBHqYynoQr+mnp1DFjCltdlG7Hb+5PkKVb/1FXB4lLVuy15fhK5gDrBzLOgbboN/Wo1ripvBRYBBK5WeCMp1lbYjxAgx9TO1N8R7HYm13dy3bS4ujOM33sllZm10Z4EaHy8qepq9yyShsnuTuI8TbEXDcZcgnwW5zZR5xpmPMgnoNKj0lXB29D1BG4IOoPkdaVVzNJtu2FFFFBAUU7ZwbuQFRmnQQCZ/cGn7PCbjXe6jKwPinYbamN9xtvIioJpj/AOHrduHvAe7QS2sT/CJ8zPsDtWvx/GrFrDzZuW23CqpU+ICNQu0HSsxxu/bspbsID45dhI1QZRmcjmSSI208tch2fvWyjC2QYIzEdSqn9SPY1dcbD/8a9y1dySSTJNcooqpnCiir7h3AldEY5jOrAaeYAETtHzpWTLHGrkMx4pZHUShp+/xkYFZKZ7xIOToi6kN5tsRyA13ilY/HJhr8FSRJ0GuXoBzLz8uUnadguwV7FW7l66TalItDLJBkH4TOhMk9dh1q0ZauB8MWh3LkhY/jhxOV+7FpSq+DNmMxuToI5AevWotdPCLuGQLe1ygL3g2PIZhup26jz5VyriMmq/MFFFFAsKKKKACiiigApVq0WYKokkgAdSdquuE9mDdtrcL5VObQLJ0MDcgammLdxcOjje9quo0AI/CRy11I32GnxL8SN0h0cMnu9kW9i7hcIjNbuW7uIXwxmBZW18QXZR0PTnrWWu3mYyxLE8ySfzqbb7EYpYuBEyOgJWYugjQSCAuwJiZ8Q9Kh38OyEq6lSORBH58vOr0TktbLgboooqRAUUUUAUfGOLXLFzPauFWkwFYkLroFafHEgEHyqTwj7ViYGIZ2JMh33K6ecrz5UYHh5ZhdvDxRCocsIOnh0nX860vAxpOu5jmB6dKyZKhG63NmXqK2TLng+Bt2QAAJAGoMewEaCre7eBQbc/3NQLCdal2rGYwDHtpSIuT5MabKHi/CQ5zjRhOx0P9QmCfPes+ywYNbfE4Y7b1mOL4bK0j99K04pNPSyLK+iu5DExodiRoSPzq94ZcZ8o7izcMaAjIVIjVpPiUdafYyMNRrMBftpbRe8Qd2gBk5QABqdeUg/Wsjx/Hi04a0czlpXnnc7MSeQ5cgJis323xTyti0viuk5iDCvrqAG2tqdMxiYPSpvAOFrhrga/dS6USZU+FSZgAkDzPypWODT3Z0JuPEUavs32dIufacUR3khoKwCdpPIakQNY5yaoOL8Fwy33dG7pid1KBXM7MI1EyJ0Ik7Ug9pM7hYDKGlRLE5vONXiNOVQ+1Be9iPuxeGYAqDGYgT/NAGh9K6UcdbGZ1QlbbASwE/wApzDy1HOIoqzw6M2Dm5KlDHjgMW5TJBk+etVq3WEZGHXmVPScrDN6TG+lZ8sXHdCdKvckYDIxyslwmdchBaJ0hSPEDpz0moHajjt3D+Cw9y3dYlcimSixAVmXQ3PIDSRz0qV2y7XWGW2bdmLyyQ6PNtG1E5V0Zok/ykjzqowGGuGLt0y+WEGwUfoTWXSpNWbE1iXyX3YbgzG4b+KYM66LLKdeZJMhm5fOvSLXFc0ieWwIPvpWD7N3XFsKhDbkjKG/Q1q7Fw27LMyEvlLSFygROkASdY1rUo6UGrUyLxMB5nbyj9ayPEMJkbTbpp+nKpZxuIu/G7rp4bIhdeZYgTl09eXWqo4gi6uZYIbxDmw2IPWaGkVnHUtwoqVjsIFIZdUbVT+h8xUWqGJqgooooIBVnQa1Y4TBgAm7beJAkt3agnSMxGWdtzrPzrg0baVYntJfsWXso3iYK0OoIEjw5Aeqga7e+tLm6H4IKT3H+0OOu2Tbs4Z2tE6E5wQqCJ8QGpJ3IEakAkg1YdleEhrpu3XS4U6Tlzb8428prIYXDlR4iSxAkyT7CeVbDs5iglr4supmdBRjxpOx0s2t6eyN4Lmdf8frWc7RYFHQq2p1gjUqesn8uf1q64dikuJCsGBkzrEj+YxPtUfE4LOrwNhp7b09Uyz4o8vxGHKNB8iD1B2IputNxLAC7YYj47Mn1tk6j/wAp19JrM1RmOcdLCiiigoNYhiFJG4E/Kp/B+JXCoEW4g6ZT0MQQ2m4PPaohE6UnhDRFZs6tEOzZYHHtrmRDJWIJWNs2hmecD2PWruwo1PLz6HyrN4C5Jq2tP0pWJUWT9SXiGABA9qyHaA/StRdudazPHRKn986Y3TsljXBOLvbup4c6g6iGJywRCgGPPak9s+0uHS6TaUregLnaSsaEhdYHQnpIqAEBs3HDQ6rIT+JfxCesaRVTfuLea2YkKRC8wARA121M06lZrxN6NTH7CO91r90y7gADxHKoEfiJIneKphxbOzg6S2xn0ExWiuXIBJ5AnrtrWIu4u07loAJ5BSQSZ5mP2afi2Exk5NtnovYvAW86tduQrEIMp1LECBpqBpvVqmJZ8WbdxrjLrAdmJGknQkjl84rJdmuIDu7gSwpE2ibrZfAuzakEKSTHT0rXcS4jh7SJ3LrnugeNQc6gj7y42XUqFnwjoTWlPcuVnavhl9rR7tiyZyrEuuRgYGUToogHxTuI51l+zuJUoUJZpU6EZchKgeEiZE5iOmXXevV7WFF3AhF8QKiJ1Deeu8614xjiExAa0CVQhjH4FZgpVvLOYH9VUk9XlLaPK5egm3ZZLi23XxEyNNCJIk/KtPiAcrZd40pYadRXayJUIyZXOmyPgsWTADkbfCY2j1NXtm8ES2zFysm24LHYjNGvKOdZS7bFtzyG49DSb3FGDZLq6NBDZtonKZMiCND6eUU3SqHwduzV4YZ8b4FItlgAxJECRproar+0eHNvF3ANg2/LX9mnbDXFVHRzEgspggiRHL61P7c4QfaSwkZkRj8h/mpY8i4LFDI1t9Q2q+TdRUENOxmuWzoPQflSXTKQ3JzB8m5H3A+Yqi3MHO3oOUUVP4PgEusQ7legAksddN4UQNz5darZRJt0iNh8Gzhio0UAsSVUAHmSxAApni+HtutsW7neXA0OyzlRPGcgYjxySNtPWp977y73aZRbjLkG3PMXYjxGNztUO+AGIAAA0AGwA0FUu3Ro2xq09xFSMJeg7T0/Z29qj01fvFRC/Gfh/ufIb0xcmdOmegdneIgoBEdPb/NaXA+E6CZ39Oled8P4mHfDWwGhGe7cYBSQtu205dJCszKCJ1GlbnC8SS7bJR9I3B1g6DfUUxmyLTRVY/D9zidvCxOnIq01jeN8P7m+6D4QZU9VOq/TT2r0Un7RYDEEtbYqTtMHQ9OlZvtvhJS3cy5SvhI/lOqz5ggj3qJIXONoyFFcmu1QzBUJLmW4w9x6HX+9TareKL40I5yD7aj9apNWgNZwi7oKvrbQKzHCWI+laezsDWWGyJjyKfXWqPjK6N++lXrHeqDjS8/KPqKJEsoLXwj0FcfDqSCVEjY7GiyfCKXNbEVCvPuOYPucQyj4T4l9D/YyPavQZqg7X4DPaFwDW3v/AEnf5HX51eDpl4OmUWDYOyLJILeJdF8IBZtZjYdKsrvFO9OfM6CCFZQzFZUrasMZUZciHxCdzIOwp7RQKpUlni5mQrCgZDlIYHU7mI5VJwOEbJ9oVg3dsPCRrAjU+mmnT0rS8iXJphic3sei9hONtcD2hKqFGVSSxGkED3196yHaXC3Ld0qMxtZmYhdDAKFpMaahd9JymKvOBXwbqYi1pm0dBG/+atu2nAlNhsQJUqjiF5kgBQeqmTPpVNWpWPyYtD0/jRT8Nvh7YKzGwmJj8MxzykVKqo7PYkshzQDoNOcDLProJq2pWRVI5r5I3ELUpIEldY6jmKoxxRb9kSFXumiJk5GJ11MkBmjTaa0tee4p1+2MsHJmdSJyxuPYA6+1Qh+F9j1bs+tu5gbrTAtjxkEnwnadTz5+dd7Y40dxh70+E2gusyWHhgjeSBPSsd2U7QHDJeshpR7Tq7sv3Y8PhgQSWz6Cd52G9Wnaa93vDMLcykNZuXLbhpJJ8MhzIOozSfap5NdieGY5biyZGU5DpMECV6brt6GpmJu5bQOUMhbVhmlGBXJmERlbUAzv9aLsrdNzFNh3bw5AVM7AZTAnTds0fzGtzxOyUwN6woQF1buxAe67L4kmB8MgfPShGVx05LM7h7syNJH1GuvsdD6jrUix8Q9arEUd3ZZTIyqc3OCoPzipiuRv7H+/Q/T02qk0UmtMk0WHB8OWvAaxrm8l/F9NKj4t5dj1Y/nV1b4mq4ZysB3gMI1DgRM9IMidiDWfmkwblJt/AZEoxSXyJu3QoLHYCTTWFQ6u0hm5H8I5L+p8/Sn72HV1ysQcwIK6/KevpUK1fNsi25kfhbqOQPnsKelfAqmSbd8i6wBibYmOYLNIPUSoMeVaDszjwrlG2YED33FZbBnNdvN0K2x/5VzH/wBTn5U7csMbysSMlsBgoJnORpm6QpBA/m6iKC8Hpdnr/A0NuyFJnOPi6OevvWe4pcZ1xCvJ8MjyKx/emeA8Wz5RJkHaflVrxZgLVxpCrzJ84G/6daszVtJbHndFcNdpZhCoPF18APRh9ZH61NmofFf+WfIqfqKGBJ7N4syQa3OCuyK86wN8KQdpracMxUga1mns7Kx5LW/VJxY6H9+X61b3H0qh4vc8J/e2v5kUq7YxlHhz4R7/AJmnaZsDwj98zTlbkyoqkuoIIOoOhHkd6K5NFgY3C8K7vGpbb4GfLm/luAoCf+/6U3wq62HvtaucmKODtIOUmrLtlg2i3eQkMjAEjQ7yp9m/Os3jMa1x+8uEs7fGxiSeunl+VOS18m7DlcakuUbfB4R8LeD29bbHboOh9ORr0Li03cCQdQyaHrt/vXnHZntBKhG1I0M8x19a9ZwuHRrK5TI/vrH1PzqbdU+TZNRtTjw+3oeU4ex3LlTyYD5j/erSaZ7VYPLiCJjMd9gNCB8opxWkTVs/ZnIyKnQuawfaayFxT7eIK/TcQYjnI+tbqsl21wkvaYDVvAT6kFfkZpEWTifmKW24zA6Aggy2qyN8+hJWYA9+tbDs1xi0cBibF0wVAvWjkJ+8GZWVomVg7mNqxdtc2fqsaVNSCA40HNRr61ZtcHQjF8ncDxUJibbQA2ZSXZsoCBCCo5CZ581WvQVxBnNMk85MmfMeX0ry3FMwzwoKDw6icp8J06ar+fWtTgu1tlbAnPKrAU6zGiifkJqGvQy5ot7lrwFf+HuKx1tO6BfKSVPplMVNsnwj5fLSq3sTjVuJiLl+S7lclsCFEyS5M6bwAPfkatJomxeR7UO2LwUMGnKV0PQjVfbl5SeWzbD9zH1Fcmo+JDBSbbZTBO0+fh6H5jyqiF3Y3iFurZ0gEhodiABE5iZ/EBroIOkRrETE3xdtqoDTcjuWEHMxICjlrJAYDadYrOY7tTiHUqbrBMsAJmA+EIwYTILQcxO+p51L4dxhUs2BdBV0vKVvOzXWt2SCT3eHcd2U56zJ5VdKjVoiWfD+IZLNzOuVlJaM05w5kMG5zrr5VcpiAdWZAxMlc6Agt4tiZ57xWMsFFNqEXLav3G+0QMzqpttBtMYEDUAxOeJ0rZYi2brM+ItDvnJNzvLahs0kGRHhGmg5CN96G13FZIKKskYLjBtHvLRDZZkAg+H8UeYGv051pMb2q7yyygoysNBGvkfP1rEtwawf+koPVRkPzWKl20CgAbAQP2araF6mlSHKKTNcqBYuaRdthlKnYiDXaKgkoCSjZW3X9efvV7wfiMMBMKTUXiPDxdGhysNm/Q9RVO+MexpeQgfxbqff/BqjTrYsopnpg4kjIMhJMCZEQeY8/Wqjid3foP8AP79KrsBxy2UUaDny1FLxd8Mu+pP+fpNZ0q2YNb8DdvYUqa5XJrWVFTRNCLNKayRPQRr66D61Fq6AicSw3eWnTmymPXcfUCvPIkRGpr1nE8FuJaW4YIIB03E7TWE7RcINtjdQeAmTG6Hr6T8qdjkuBsHWzKvh7FHEsVg/F0r2jsHx1bqsjMmZbeoEiSuxHkRXj5x63Eh9X8RDk7k9dDJ/ZqVheMXUtAWjkbMSHGrEaSk/wzrFWyRcuOTbiyKKaa2N1xuwuIxV0A/BbuOY6ojtH/dUK22nz/Mis5wnjFy3mZWIYqwYnmGHi3q+wp8C+evz1/WrZlphFGLK9TcvVj81X8cwhuWiFEspV1HUqZj3E1OmmMddy22aJyiY6+X0rMhceTC8Xtmxim/hY5l/pbxD86v+B8HkNcVlJAnu8wzkaTkUxm0nasvxfjDXwodQCkgHnB5elO8MxsiDy/Yq1NI6kJJujVcX4SApbJkS8jMpCgCQzAqVHwsugrN9neFrfuKrEwksy8iPAABG2u88oirDBcXd7ps3XJVpKFjMPHMnkw0J/pPKoy3nwlxnVZLErB0gkK3zlaE92vUnLFvHa7bGmt4EW8TmXwJcQjKF0d1OsDlAZSSNpE71ZzVCii3csu9wt4CGdjpDaxqYVcxGnrzk1bYTGLdXMklZIBiJjmJ3HnUM5kiRNE0mgVBQxXGb2fEdw17JZF0uWylhba4F7xjAzNqNp05c6MBiFQsb+bE2lV7donxAfEqGDJWNWCabg6aGlcCxCoLz3AGuXCVg9JlvmdPaq3DXyqGJKEgsBurLIDekE/sCrat2jpLHUUy2+0ANfF1DfdrIHeNnQ2my24kOJzoq5figmQMwOt52ae7fu3FWWJObJdYDENKg5gsDMCIPXURUP/8AanxFtrNy53dq6Ua8ywTcZBCsA+gPwysicunlOs4hr7Pcym/cWDfsOSWcKAovYd/iRwoGgjYeQpU8jUba3L+Ep7dizNcmnS3eol1HN1H0W6fjJ/8A53v/ABRsD+MCPiAzMTUQnrVmDNieKVCpopM12riTs0TXK5NACprjKCIIBB3B1FcmiaAID8AszITKf5WK/QGKlYfCKm2Y+bEk/WnZomgnUxU1ya5NE0EClaNanLiPC0bNoy9DIII9wP3tXUuzcIIgZp0gHU+gO/ppVJxvdch8GtS+Dh7YOoKhDzBEZZ+YrLYrDlGKt/sRyPoRVvwWyGzgsFshMxYiYJKqMoH4pI05+2qcRge8RgjZ2tzyyt7iToeRH60pZknUh+lzjZjl7MBbq3cPdWxcVpVW8QJ/lXeOvL0qLiuH4h75uOiNJ1NuLanzgjc+VafiOBdLNt1TMWl5I0UAhV56bz7jpUNVbMSXzAxAGgnnTVllrpHQ8KEel8R/qKa1wd2aWUICRmGadOcRO/rV8NNKcwWFe8fulL+a6j3I0HvS8dw97LBXABIkQysCPIqSDTJT1bM5b1S3GV1pLnMNNjMcjl2LHoWOg6AHrTV+6BodhBb81UeZ3/waLGJLgmAASI9AIGppV3KiyWlWYftJwbunJ/CTof71TW3ytIr0ziGCW8hRtjz6HkawfFuDXsK+VxAOoMSCOWnI+R1rTGXYZjnZb8L4eLtyyQfiLe0A6GrDt7hxbt2VDS8l2HOAFVT8zWY4dxS5aIdNgfhJ0+UyBvTHEeJPeYu51OgHIDpSfDl4ileyOi88Xica3ZeYa/h+5ABa5cyBgzhgbdySXS0A2UzocxE8vOtbh7SooVBCgaDy5b1i+D8BN4CfAqxmmTmnUFdolT1raWkCqFEwAAJMnTqedMmcvK09kOTRNIopdiTD4+ExjDYFjM/zeLTy1FRyGS/cFuOuU8/T51edqsJLI0F8zAC2Fks2ogMPECQRoAZy1m1IViHzK0KQTuGgEeqn8optXudHFPypHLd/K8gQCYZTt51b8B4mLNxb1uQymQhJKkxBBEiVI6EEb61U3yzgsQNgWIGnIAztPig9DRYeViVHxEkgn8Og0BPKByk8tTUuKktyYzp7HpHD+M2nW5etqBmU/a8IecCe+tgxJHPqPMCYvDJCEEkgMcpJk5dI8UAMOYYaEEVjbWIHgKMVZT4QAxMz4QFMyDG2Y/pWk7MY5btpoEODL6iDPhDKJmTl8Wm5BJ1FIhhWO6K9TPxIoupopM0UHPFzRNIompskVNFJmuM4GpIA6nSiyBU0TUG7xqyu91PYz+U1wcZtG210Em2jKrOFaAzSVB055W+VTTLaWT5omoX/AOWt90LxJW0WyhyrQTvoInrrEedKw/FbFycl1WyjM2jCFESTIEDXeoaaDS/QlzS0y8yR6Cf1qPaxCMYS4jejKf1qxt2bWUhni5pCifFPTSAfLn1qjkkNx4J5H5V/0sDwdmsm9JCeGYH45PiWfwxObeCZ2zERbWIykZSVf4ZBjTQU6+Je1btC44ayWlUSZJAnxAQVG4mfLnTL4jDKi967W1eSlwIWIiTBUEnlE68j1rFmWpqu56bp8GPBivKrrf4foXV50e09oNklF+PXRTLtKzmECf7VQ3u6twLaZwPxXAACfK2NAvkxM89NC9c7u5iCuHdjbUsFDzmJCjOx0EA7gRy9KZxTgaFddwTqDMfDHKOfkaMTcZaXuZOq6fC8byKVN+v32GsRxG48ZnYgbCYUeijQe1MKNz0/PlSXYbzA5zypm7jwiZiOfgX+Jup8gPoY3NbHSWyOA7Tq7ItwMXyTqdX/AJVPL+puflHI1YDyqNhLRAltXYyx8zU7P3QDbO//AC/Tm/6D59KnhA/MyVh7RVgqjNeOgG4T/wC35euzXFsjL3MB0Blydc78z6DYe55064+zpln71xr1RSNQf5m+i+ZNV1RG+WS3WyK2x2ft2ye7Z0DCGUEEEdDmBprBdlrVt84kkbAwQPYjWreuU3UyuuXqdRAAANABAHkNq7SZomqlRVE0maJoAg8dwneWWEwRDA9CPyHU9KytxgoKgAbBoytmUyRl1loIMMu4iTW4mmEwNtTmCKDvIA36+R86upVyOx5dCog8I4XFpu98TXfjzbxyB5z/ALdKzHE8C2GvyAchMoZOo5iesGK3lRsfgEvJkcSNweYPUUKW+5WORp2zGYPNZZL1skBXlHg6MmVh5ZhmHOtfwvBC21xl3ZnXPlZCyFlYZlJ6gH5VQHsvdVwAQUGocGGHsTofPatWrkiWzFjqSxzGTynyED2nnVpy2GzmnHYVNFcopRmOzRNcmuUAM4/Fm2kqJYkKo1jMZicoJ5ct9qrbTi/Ysrbe4L15bv2p7ir3QthoUWiy+EaGSnPQnkLDiGF7xCoMNoVIMEEdCNuYnzrNXbagZbj3ALZVbSMNIzhrtovmyqi94WzR4iZ0mKut47cmrp9N7kyxwpbLLftWhes2mGZ7y5rTDYxbkFwJnflUTj+AU45rOCuLfS46lVtgpbLHXIqljosxvpWmtcXtX7nd47/hsKkr3MlXLgCBcAGYKB0G8VleA9n/ALVfZUMIpJzHfLJj32pePJJJvJtX5+50MmOMpJY+/wCfsSe0OHz4pcPas27JAVWS3ea6hfcksWIB12H1NXKf6cLEtcIPQKI+tc4nwTC24tWVe7fO2VtQerEaAU/d4Tfw1nvLmMZIHwiW16CTrWbJncklCVfK5/k14sEYtvJG/rx/BGb/AE8Qf9RvdRXB2OZTNvEMrct4/wC0k/nTmCsYm6ma7iHUHZQPERyJjamrnDu7Ba7caBrLO35A1CnkunO/oP8ACwtWsdfWjvEsRjLKr36h7ame8tsUbcQTG3sOe9U/aHjee6jNbNsZUynKCGtS2oVz5ACCJAMkzTWK4s15XW2sWxudT6Ek8yeVU11y5YsZMACNRvH5A1sw463aV+xzeozOXlTbXubDh3aWzbsLbuKyt4QSVJMDLm131UAehFWWN7X4d1hUxBg+Fu7nTmNW2/fOs1w3jxW6blwyzBRmbxHQAAmdzoPar/GcacxnRXXqnT+k/wB6RKChO0vuMUV1EKk6r2KvFdpEYqIuBdz4dT00n9n0rmC4tbdjcuMFCAAKfwrMCBuxk8h1JirzBX8HiIUrbzdGUKaev9gcPcEoGToVaR8jNVfU44uppor/AGx1eOSY3w/idhpY3EYIJKhhJ6abx1P96s8Fc0+13od20sppGn/UI5AchWL4Zgmw+P7li6q0o3dW1us1sgnS24IYaSR5VH4fbY3ruFwls3DddQl0owvKqEklQhOQEHxCCYHtWnSpbpnPeFw2NdculiSxkkySdyaTNZ/GY29hrrp3iYq2hAN1AwExJElQQRsZB1q2wuPV1QyAbikquZWOmhHhJgjmDB5xFDiZ5Y5LklTRNJmiaqLFTRNJooJFTXJrlcJoAVRSQaJosBVcmuTRNRYHZomuTRNFgdmu0maKkBVFJmiaAOzUXHcOW6Nd9NeRjUBgPiWeXyipM1ZYTDWkAe+SZ1FofERyLaiB7irK+xMb7GROHfDuLoVXt2zbJt3O8uW71zVZcahG1JhiBvBO1QsRgmtpcyC8t6zcIxBQobCKxypDISSS0iZjpXpJ7VgLkXDpk/hY6e6qAsfOsp2g7IvZtd9lSzZfO7W1L5iJDW0uJm/5WYQrRKzJ0ghqakaYZPcveH4exgcP3hIMgFrm5Y9B19KoM9zG3hduAraU+BOo6+tVGBvW/tA71SllsxtWnct3YaCpOaJBU6NGvtU7jvaMW1NqyRmO7DZR0Ec656wShN95Pv6I7izwlC3sl29x7jHaDuCQpGb+GZj16ms9hMNicfdy6vzPJVHU8gKicP4c964FEksQM3TMYn616tjMTZ4Zg4tgBjog/E9yPibrG/ltzq2Wa6eowVyYhOWe5SdRRU4LhNuzavoPEthGLvtmvFY08kUwB1JrzfKCd69N7Q2fsnCu7J+8ulQx5l3Odz8gRXmSjX0FW6JualK+/wDArqqTUUuxse0HAR9mRbajMlpLoA5geG76n4D7GqbgXGYi3cP9Lfoa3fErvdtg7nLN3Z9LiwP/AFAfKsh247L9w4uWx9052/gfcr6Hce45VXBlU14c+90NnGWN+JDtyT+L8KR7bMoGdRII5xyMdaf4V2aF/CLdw924rxqmbw5huOoqq7L8ZzHunOv4SeY6etXXAMWcHijbbS1ePhPINyFUzLJGLjF7rf5Q+DhNqdbPZ+zO8N7NJdTvLNy5bxNs65mllcH5j1qk4KmNucSPcvlxRNws7EATlOcsSCII8q0vbdjhWTFWWyOxysNwwidR5R+VZg4g2r968cWtu+tsPbaz94LjvlBTMPgOVmmRoVNM6WU5xcr2fF9n6fBn6lQi0u6+6/2aCxhFs2DeRYu2ZTFWWM5oPin+bmG51UYrG/8ADGxaW1bt3cV3ys2VcQiraRtngZCGGU5vEQRzqFibxuN3i51N1kj4SrW5cM7ojlmfMuqgERJ5ip2G4YWZ3uqg7xs7KLarqSrlYBIRVcEALEjfeA/Hj8O5SZl6jPGSpFlhrhZFY7lQT7gH29KcqZguEXboLKPCDBYmBO59akN2fYCS6Dy1P6UuU4p7nMplXRUm/wANdBJUkdRJH5VFmpTsg7RXJomgDtE1yaJoA7NE0maJoAVNE0maKAFTXK5NFACqKSTRQAqgmk0UASsJje7OZVUuNmYZo9FOk+ZmpVztJiDP3kTvCoJnefDrVXT+Dshm8R8IEnUL9TtQ3SLJvgy3aXCojLcy/FmER4AdNco2EFjAgSB51G7O8KS9IHjulsqWtQpHO5cblbHQamtrx1bVyyUsm2j6w65y2oKsC7fhKkqQBEGsr2R7RW8HfuZ0bK3hH4nSCdOQIk6xzAqzySlibhyjd02nUlMvsbZ+y3LNjDJ315SL106KDAIWTsq6mBy061D4izX8I2LvwXuMiWkHw20zics8zlOv96tuC4pXsYrFAy9w3GPVVUNkU9IAHzqu4hZjhuHH8JsE+5M/+6sUX5knzaTf3Z1ZRuLfam67exYf6pXvubK/zMT7IR+tebISdNydAOs7V6F/qTdGW3MnS4B8lj86xfZnDd5irSnbMGOn8Pi/StPReXp/3MnVK81fB6D2vsF7WGw4OVrtwajllUmfnFRMRjRi8GqXGi53iW3XmLgYAmOnOpuJfveI4dOVm0zn1fwj9KpcfwpWt4nGIIu2sS7K2uqIVBEfM1jx1UU+efq2zY7TbXHH0SMW6vZua+Fkb6g1ruKcdsXMONVa48QJgqx0kn8IE0724waQMRklbigGNCHibb//ABPlWX4Pge8ZVKkKSXzxBhdCA0aiY9DXRjpzRU32MM5S6ZyguGXWDx90vaui47XrLlHzi3cCqwKq1m0xBchczFjAByajnK4dws21UFiMjOUKhUaHGUh3UZmlREZoEmN5qYtoAsebasxJLMerMxJJ9TS6lzraJzp5XJiLNhUEKoUeQir7gPZ035dzktLu3No3C/35VUYaxndVGmYgT0nnWh4vxMDKls+BVygbaUiU6FpXuTuJcSUZLdlYTQKo5naAOZNLTAm1rcMvuBuF8h1bqfl1p/slwfKvfXR4mnIDyU/i9T+XrUbtNxNbeggtyH6+lUliajb5ZYqOK9orqSqqu05j77fKs9h7pYSd5NOYq4WzEnUg6+2lN4dYUelXhHSiHTQ5NE0UVcpQUUUUAFFFFABRRRQAUUUUAFFFFABRRRQAU3dtZvKP3z0NOUUEiQg6D5VXcU4MLmogMA2hnKSwiSAdG0Go6CZAqzoqU2t0Sm0YS7gbtoEMSgKkkHMASDESNGMGam3u1F9sP3D5cpUeIr4soIywduW9a1lBBBEg7jlUA8DtawCoYQQrMARIIBE6iQD7UzVGX6kPhnlEqMFZu4k/euWVVEEuWImCBoYJ01B1Gk7AVy4Xwd1WSDObxMAQZ30HiECAR5A860ljDqihUAAHIUxxHAd6sZip1hh0IhgeqkaEUa03XYqs0tWqxvs72xtIb17EEi65GiqSMqiFVdes71EHbdBg7lkWznc3JJIy/eFiT1kTtUI9lG2lNgJl95kmPTSNqlr2VX8TcgNEVdBHPXUxqedLeHDdv2+3Br/rZJVfr9yuv8QxOKCWjBC5QE0WdNCQTJECZ2GnUVoOAYH4rYENMmfCNdY8R8KjXn/enrGBRBCqBt66bSd6axVzuyGEwxAbXSYgHy6dPSpk1VRVCFlWR1MmUVwGu1QytU6LTgmAD53YwqD5sf8AafmKk8E4R394TrbTVieY5L7n6TTdq4q2AkEs2p15nb6QKv8ADWRhrEnRoLOZ19h12FUTTZaifx/tCthNAC52H9x0FeeYjEM7FnMsdz++VLxuLa65Zjvt5DkKYpjdlW7CiiiggKKKKACiiigAooooAKKKKACiiigAooooAKKKKACiiigAooooAKKKKACiiioYBRRRQAUxjh92/wDS35UUVKDugwJ+7Ht+VPGu0VA7N+o0KKO/QRppp7CrDtVpYP8AUtFFZ48lTHUUUVoQsKKKKkAooooAKKKKACiiigAooooAKKKKAP/Z"/>
          <p:cNvSpPr>
            <a:spLocks noChangeAspect="1" noChangeArrowheads="1"/>
          </p:cNvSpPr>
          <p:nvPr/>
        </p:nvSpPr>
        <p:spPr bwMode="auto">
          <a:xfrm>
            <a:off x="63500" y="-719138"/>
            <a:ext cx="1981200" cy="1485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54" name="Picture 14" descr="http://imagine-change.com/yahoo_site_admin/assets/images/the-metamorphosis.282120459_s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2" y="4541837"/>
            <a:ext cx="4800600" cy="2895600"/>
          </a:xfrm>
          <a:prstGeom prst="rect">
            <a:avLst/>
          </a:prstGeom>
          <a:noFill/>
        </p:spPr>
      </p:pic>
      <p:pic>
        <p:nvPicPr>
          <p:cNvPr id="10256" name="Picture 16" descr="http://images4.fanpop.com/image/photos/23800000/The-Rangers-mighty-morphin-power-rangers-23879056-480-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8912" y="4541837"/>
            <a:ext cx="4659313" cy="289560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9840912" y="18748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uiExpand="1" build="p"/>
      <p:bldP spid="1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2" y="2789237"/>
            <a:ext cx="3809524" cy="285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5112" y="2789237"/>
            <a:ext cx="3657600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15912" y="6013036"/>
            <a:ext cx="92964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Granite changes to Gneiss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We may be Gneiss people but don’t take us for Granite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6512" y="2027237"/>
            <a:ext cx="1697901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Granite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5712" y="2027237"/>
            <a:ext cx="1749197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Gneiss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112" y="71326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1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18" y="6218237"/>
            <a:ext cx="9069387" cy="9858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Nice (Gneiss) counter tops….. No they’re Granite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026" name="Picture 2" descr="C:\Users\spapp\AppData\Local\Microsoft\Windows\Temporary Internet Files\Content.IE5\AHX2ZOD1\8C3FD5DB-3D50-4DD1-81D9-8F486F0E4A0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2" y="0"/>
            <a:ext cx="5105400" cy="614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oneintl.net/wp-content/uploads/2015/04/Stone-Intl-slab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91397" cy="60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01626"/>
            <a:ext cx="9069387" cy="506411"/>
          </a:xfrm>
        </p:spPr>
        <p:txBody>
          <a:bodyPr/>
          <a:lstStyle/>
          <a:p>
            <a:r>
              <a:rPr lang="en-US" dirty="0" smtClean="0"/>
              <a:t>               Foliated</a:t>
            </a:r>
            <a:r>
              <a:rPr lang="en-US" dirty="0"/>
              <a:t>	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512" y="198437"/>
            <a:ext cx="9374187" cy="6781800"/>
          </a:xfrm>
        </p:spPr>
        <p:txBody>
          <a:bodyPr/>
          <a:lstStyle/>
          <a:p>
            <a:pPr>
              <a:lnSpc>
                <a:spcPct val="73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Types </a:t>
            </a:r>
            <a:r>
              <a:rPr lang="en-US" sz="2400" dirty="0" smtClean="0">
                <a:solidFill>
                  <a:srgbClr val="FF0000"/>
                </a:solidFill>
              </a:rPr>
              <a:t>of Metamorphic Rocks:</a:t>
            </a:r>
          </a:p>
          <a:p>
            <a:pPr>
              <a:lnSpc>
                <a:spcPct val="73000"/>
              </a:lnSpc>
            </a:pPr>
            <a:r>
              <a:rPr lang="en-US" sz="2400" dirty="0" smtClean="0"/>
              <a:t>1) Foliated – rock in layers</a:t>
            </a:r>
          </a:p>
          <a:p>
            <a:pPr>
              <a:lnSpc>
                <a:spcPct val="73000"/>
              </a:lnSpc>
            </a:pPr>
            <a:r>
              <a:rPr lang="en-US" sz="2400" dirty="0" smtClean="0"/>
              <a:t>   *  exfoliate (remove layers)</a:t>
            </a:r>
          </a:p>
          <a:p>
            <a:pPr>
              <a:lnSpc>
                <a:spcPct val="73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 * use chart (shows layers)</a:t>
            </a:r>
          </a:p>
          <a:p>
            <a:pPr>
              <a:lnSpc>
                <a:spcPct val="73000"/>
              </a:lnSpc>
            </a:pPr>
            <a:r>
              <a:rPr lang="en-US" sz="2400" dirty="0" smtClean="0"/>
              <a:t>    (</a:t>
            </a:r>
            <a:r>
              <a:rPr lang="en-US" sz="2400" dirty="0"/>
              <a:t>folding paper makes layers</a:t>
            </a:r>
            <a:r>
              <a:rPr lang="en-US" sz="2400" dirty="0" smtClean="0"/>
              <a:t>)</a:t>
            </a:r>
          </a:p>
          <a:p>
            <a:pPr>
              <a:lnSpc>
                <a:spcPct val="73000"/>
              </a:lnSpc>
            </a:pPr>
            <a:r>
              <a:rPr lang="en-US" sz="2400" dirty="0" smtClean="0"/>
              <a:t>	(Layered </a:t>
            </a:r>
            <a:r>
              <a:rPr lang="en-US" sz="2400" dirty="0"/>
              <a:t>Fall </a:t>
            </a:r>
            <a:r>
              <a:rPr lang="en-US" sz="2400" dirty="0" smtClean="0"/>
              <a:t>foliage) </a:t>
            </a:r>
            <a:endParaRPr lang="en-US" sz="2400" u="sng" dirty="0" smtClean="0"/>
          </a:p>
          <a:p>
            <a:pPr>
              <a:lnSpc>
                <a:spcPct val="73000"/>
              </a:lnSpc>
            </a:pPr>
            <a:r>
              <a:rPr lang="en-US" sz="2400" u="sng" dirty="0" smtClean="0"/>
              <a:t>A) Mineral </a:t>
            </a:r>
            <a:r>
              <a:rPr lang="en-US" sz="2400" u="sng" dirty="0"/>
              <a:t>Alignment</a:t>
            </a:r>
            <a:r>
              <a:rPr lang="en-US" sz="2400" dirty="0"/>
              <a:t> – </a:t>
            </a:r>
          </a:p>
          <a:p>
            <a:pPr>
              <a:lnSpc>
                <a:spcPct val="73000"/>
              </a:lnSpc>
            </a:pPr>
            <a:r>
              <a:rPr lang="en-US" sz="2400" dirty="0"/>
              <a:t>Minerals line up in layers.</a:t>
            </a:r>
          </a:p>
          <a:p>
            <a:pPr>
              <a:lnSpc>
                <a:spcPct val="73000"/>
              </a:lnSpc>
            </a:pPr>
            <a:r>
              <a:rPr lang="en-US" sz="2400" dirty="0"/>
              <a:t>Rock has </a:t>
            </a:r>
            <a:r>
              <a:rPr lang="en-US" sz="2400" dirty="0" smtClean="0"/>
              <a:t>physical </a:t>
            </a:r>
            <a:r>
              <a:rPr lang="en-US" sz="2400" dirty="0"/>
              <a:t>layers</a:t>
            </a:r>
            <a:r>
              <a:rPr lang="en-US" sz="2400" dirty="0" smtClean="0"/>
              <a:t>.</a:t>
            </a:r>
          </a:p>
          <a:p>
            <a:pPr>
              <a:lnSpc>
                <a:spcPct val="73000"/>
              </a:lnSpc>
            </a:pPr>
            <a:r>
              <a:rPr lang="en-US" sz="2400" dirty="0" smtClean="0"/>
              <a:t>Shale </a:t>
            </a:r>
            <a:r>
              <a:rPr lang="en-US" sz="2400" dirty="0" smtClean="0">
                <a:sym typeface="Wingdings" pitchFamily="2" charset="2"/>
              </a:rPr>
              <a:t> slate</a:t>
            </a:r>
          </a:p>
          <a:p>
            <a:pPr>
              <a:lnSpc>
                <a:spcPct val="73000"/>
              </a:lnSpc>
            </a:pPr>
            <a:r>
              <a:rPr lang="en-US" sz="2400" dirty="0" smtClean="0">
                <a:sym typeface="Wingdings" pitchFamily="2" charset="2"/>
              </a:rPr>
              <a:t>Layers are lined up (layer 1, 2,3)</a:t>
            </a:r>
            <a:endParaRPr lang="en-US" sz="2400" dirty="0"/>
          </a:p>
          <a:p>
            <a:pPr>
              <a:lnSpc>
                <a:spcPct val="73000"/>
              </a:lnSpc>
            </a:pPr>
            <a:endParaRPr lang="en-US" sz="2400" dirty="0"/>
          </a:p>
          <a:p>
            <a:pPr>
              <a:lnSpc>
                <a:spcPct val="73000"/>
              </a:lnSpc>
            </a:pPr>
            <a:r>
              <a:rPr lang="en-US" sz="2400" u="sng" dirty="0" smtClean="0"/>
              <a:t>B) Banding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</a:p>
          <a:p>
            <a:pPr>
              <a:lnSpc>
                <a:spcPct val="73000"/>
              </a:lnSpc>
            </a:pPr>
            <a:r>
              <a:rPr lang="en-US" sz="2400" dirty="0"/>
              <a:t>Minerals separate by type.</a:t>
            </a:r>
          </a:p>
          <a:p>
            <a:pPr>
              <a:lnSpc>
                <a:spcPct val="73000"/>
              </a:lnSpc>
            </a:pPr>
            <a:r>
              <a:rPr lang="en-US" sz="2400" dirty="0"/>
              <a:t>Rocks have colored layers</a:t>
            </a:r>
            <a:r>
              <a:rPr lang="en-US" sz="2400" dirty="0" smtClean="0"/>
              <a:t>. (no physical layers)</a:t>
            </a:r>
          </a:p>
          <a:p>
            <a:pPr>
              <a:lnSpc>
                <a:spcPct val="73000"/>
              </a:lnSpc>
            </a:pPr>
            <a:r>
              <a:rPr lang="en-US" sz="2400" dirty="0" smtClean="0"/>
              <a:t>Looks like rubber bands put around a rock</a:t>
            </a:r>
            <a:endParaRPr lang="en-US" sz="2400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9912" y="1341437"/>
            <a:ext cx="4202113" cy="279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8912" y="4237037"/>
            <a:ext cx="45720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688512" y="71326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78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78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78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78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uiExpand="1" build="p"/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 Foliated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5912" y="2977280"/>
            <a:ext cx="9069387" cy="4276725"/>
          </a:xfrm>
        </p:spPr>
        <p:txBody>
          <a:bodyPr/>
          <a:lstStyle/>
          <a:p>
            <a:r>
              <a:rPr lang="en-US" dirty="0" smtClean="0"/>
              <a:t>2) Non Foliated</a:t>
            </a:r>
          </a:p>
          <a:p>
            <a:r>
              <a:rPr lang="en-US" dirty="0" smtClean="0"/>
              <a:t>No layers</a:t>
            </a:r>
            <a:r>
              <a:rPr lang="en-US" dirty="0"/>
              <a:t>.</a:t>
            </a:r>
          </a:p>
          <a:p>
            <a:r>
              <a:rPr lang="en-US" dirty="0"/>
              <a:t>Break into angular pieces</a:t>
            </a:r>
          </a:p>
          <a:p>
            <a:endParaRPr lang="en-US" dirty="0"/>
          </a:p>
          <a:p>
            <a:r>
              <a:rPr lang="en-US" dirty="0"/>
              <a:t>Named based on </a:t>
            </a:r>
            <a:r>
              <a:rPr lang="en-US" dirty="0" smtClean="0"/>
              <a:t>size (fine, coarse,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And what rock they came from.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1512" y="1112837"/>
            <a:ext cx="295222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44512" y="69040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uiExpand="1" build="p"/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Metamorphism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rocks Metamorphose?</a:t>
            </a:r>
          </a:p>
          <a:p>
            <a:r>
              <a:rPr lang="en-US" dirty="0" smtClean="0"/>
              <a:t>1) Contact </a:t>
            </a:r>
            <a:r>
              <a:rPr lang="en-US" dirty="0"/>
              <a:t>Metamorphism – heat is directly applied to the rock to change it (Lava or magma)</a:t>
            </a:r>
          </a:p>
          <a:p>
            <a:endParaRPr lang="en-US" dirty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5712" y="4008437"/>
            <a:ext cx="52482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155112" y="69802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uiExpand="1" build="p"/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Metamorphism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2) Regional </a:t>
            </a:r>
            <a:r>
              <a:rPr lang="en-US" dirty="0"/>
              <a:t>Metamorphism – An entire area is put under so much </a:t>
            </a:r>
            <a:r>
              <a:rPr lang="en-US" u="sng" dirty="0"/>
              <a:t>Pressure</a:t>
            </a:r>
            <a:r>
              <a:rPr lang="en-US" dirty="0"/>
              <a:t> it changes the rock.</a:t>
            </a:r>
          </a:p>
          <a:p>
            <a:r>
              <a:rPr lang="en-US" dirty="0"/>
              <a:t> ex - rock under a mountain range.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608" y="3775827"/>
            <a:ext cx="4840704" cy="358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1311" y="3779837"/>
            <a:ext cx="449580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688512" y="19510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shadevalley.com/wp-content/uploads/2011/12/Crazy-Horse-Memorial-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080625" cy="7569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313" y="274637"/>
            <a:ext cx="9993312" cy="6167438"/>
          </a:xfrm>
        </p:spPr>
        <p:txBody>
          <a:bodyPr/>
          <a:lstStyle/>
          <a:p>
            <a:r>
              <a:rPr lang="en-US" dirty="0" smtClean="0"/>
              <a:t>Metamorphic rock facts: </a:t>
            </a:r>
          </a:p>
          <a:p>
            <a:r>
              <a:rPr lang="en-US" dirty="0" smtClean="0"/>
              <a:t>The </a:t>
            </a:r>
            <a:r>
              <a:rPr lang="en-US" dirty="0"/>
              <a:t>rock is made harder </a:t>
            </a:r>
            <a:r>
              <a:rPr lang="en-US" dirty="0" smtClean="0"/>
              <a:t>by </a:t>
            </a:r>
            <a:r>
              <a:rPr lang="en-US" dirty="0"/>
              <a:t>the heat and </a:t>
            </a:r>
            <a:r>
              <a:rPr lang="en-US" dirty="0" smtClean="0"/>
              <a:t>pressure due to recrystallization.  </a:t>
            </a:r>
          </a:p>
          <a:p>
            <a:r>
              <a:rPr lang="en-US" dirty="0" smtClean="0"/>
              <a:t>                                                        (snowball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iceball</a:t>
            </a:r>
            <a:r>
              <a:rPr lang="en-US" dirty="0" smtClean="0">
                <a:sym typeface="Wingdings" pitchFamily="2" charset="2"/>
              </a:rPr>
              <a:t>)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Great for buildings and monuments.</a:t>
            </a:r>
            <a:endParaRPr lang="en-US" dirty="0"/>
          </a:p>
          <a:p>
            <a:r>
              <a:rPr lang="en-US" dirty="0" smtClean="0"/>
              <a:t>limestone (sedimentary) </a:t>
            </a:r>
            <a:r>
              <a:rPr lang="en-US" dirty="0"/>
              <a:t>=</a:t>
            </a:r>
            <a:r>
              <a:rPr lang="en-US" dirty="0" smtClean="0"/>
              <a:t> </a:t>
            </a:r>
            <a:r>
              <a:rPr lang="en-US" dirty="0"/>
              <a:t>chalk </a:t>
            </a:r>
            <a:endParaRPr lang="en-US" dirty="0" smtClean="0"/>
          </a:p>
          <a:p>
            <a:r>
              <a:rPr lang="en-US" dirty="0" smtClean="0">
                <a:sym typeface="Wingdings" charset="2"/>
              </a:rPr>
              <a:t>Turns to  </a:t>
            </a:r>
          </a:p>
          <a:p>
            <a:r>
              <a:rPr lang="en-US" dirty="0" smtClean="0">
                <a:sym typeface="Wingdings" charset="2"/>
              </a:rPr>
              <a:t>Marble (Metamorphic) = Washington Monument</a:t>
            </a:r>
          </a:p>
          <a:p>
            <a:endParaRPr lang="en-US" dirty="0">
              <a:sym typeface="Wingdings" charset="2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88512" y="17986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02712" y="69802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 descr="http://www.columbia.edu/~vjd1/meta_non-fol_textur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1" y="1871713"/>
            <a:ext cx="6181931" cy="254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  <p:bldP spid="4" grpId="0" build="p"/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8912" y="655637"/>
            <a:ext cx="3952875" cy="5981701"/>
          </a:xfrm>
          <a:prstGeom prst="rect">
            <a:avLst/>
          </a:prstGeom>
          <a:noFill/>
        </p:spPr>
      </p:pic>
      <p:sp>
        <p:nvSpPr>
          <p:cNvPr id="1028" name="AutoShape 4" descr="data:image/jpeg;base64,/9j/4AAQSkZJRgABAQAAAQABAAD/2wCEAAkGBxQQEhUUEBQWFBQVFxYYFxYXFxYVGBgWGRcaGBcUFBwYHiggGhwlHBUXITEhJSkrMC4uFx8zODMsNygtLisBCgoKBQUFDgUFDisZExkrKysrKysrKysrKysrKysrKysrKysrKysrKysrKysrKysrKysrKysrKysrKysrKysrK//AABEIANUA7AMBIgACEQEDEQH/xAAbAAEAAgMBAQAAAAAAAAAAAAAAAQQCAwUGB//EAEUQAAEDAgMECAMEBggHAQAAAAEAAhEDIRIxQQQFUWEGEyIycYGRoUKxwRQjcvBSgrLR4fEHJENTYpKjwhUWM2Nzs9Ki/8QAFAEBAAAAAAAAAAAAAAAAAAAAAP/EABQRAQAAAAAAAAAAAAAAAAAAAAD/2gAMAwEAAhEDEQA/APpilEQEREBFKICIiAiKUEIQpRBjCQsoSEGMJCyhIQYgLMBRCyQQiIgIiIIRSoQEREBQpRBCKVCCERSghSiICIiApREBERAUgIgQTCQpUwgxhIWUJCDGEUwoQFClEEIpUICIiAoUoghERAREQQiIgIpRAREQERSghSiICyasVkAgyUBwym4zUrn1XdnaCDcSQQbiKLCCCEHQRaazywtFzJibWsTJ9Fhs+0l1Sow/Bg00c2foUFkrFZFYoIRSoQEREEIpRBCIiAiIghFKIMVKIgIilBClEQEREBFKICkFQoKCntW0tJ7AL3cWuLWj8Thn4CV5De+7jSo02Go5zh2cdmODQxrMLS0AhsNbadF6guXB6T9oU/F30QcPaGVahvtNdw4FxMSI0hTu5+07K4upVhBza8dl3M5+0LZTdxWZJ0B9UHqtx9IHV3CnVp4HwbtcHMMCTnDh4QfFd1eK6Nv/AKyzmH/skr2qAiIghFKIIREQFClEEIpUICIiCEUogIiICIpQEREBEUoIUPyPgfksljU7p8D8kHB6wh4HGfoufvpnZpT/AIv9q61RlwuXv+wpjk7/AGoOPhHBY4eGfgs8Ns1hEaIOp0bH9Yp/rfsFe1Xi9xCNopeJ/ZK9oghFKhAREQFClEEIpUICIiCEUoghEUoIUoiAiIgKURAREQFjV7p8FmsK3dKDmBt1yekTJNMcn/7V2gFyN/kYmcgfmEHEaw2sYU4brZi4KHZWQW9xs/rFPx+hXtV4zczvv6f4l7NAREQFClEEIiICIiCEUoghERAREQEUogIiICIpQQpREBa6/dPl81sWvaO6fJBShcXpAO2z8J+a7a4e/wB3bb+Hw1KDlNEKcROUeqgH5qCSgu7pjrqfHEPmvbLxO7B97TJ/Tb8wvbIIRSoQEREBERBCKVCAiIgKFKIIUoiAiKUEKURAREQEUogLVtXd8wtq0bZ3fP6FBUAXC6Qf9QfgH7RXcxLz3SJ33o/AP2nIKOcaHw+aO/P5KwHP1lQXGL/nggubud99T/8AIz9oWXul4LYT97T/APIz9oL3qAiIgKFKIIREQEREBQpRBCIiAilEBEWqttDGd97W+LgPmg2osKNZrxiY4OF7tIItY3CzQFK1V9pZTvUe1gOWJwbPhK1HeFH+9p/52/vQWkVWjvGi9+BlWm58Tha9pdHGAZVpAVfbTYeKsKttwsPNBTXnekTvvR+BvzK9DiEi4vlztNvJea6Rf9U/hbfhmg576lrXjSY+Sq7s3gKwLmYS2YBaZ9TrmrNxraM5VDcbYY6SCcdyCT8Lfog7mwv+8Zf42ftBfQF862Xvs/GznqF9FKCEREBERAREQQilQgIiICIEQeA2X+kyg6BVJouOj228nC0czC67ellM3FWmRyc0/Ir4g/dlZ1hTd4YSPZZ7PsFamZwlpGRFvnl5IPqu/enwZRf9nq0jVEQILoE3mDoJPkvnu9eku1VgA+phxtxENlpIJMBxknKDAIF8lTeypfHhvmXFgPmXEE+a01qLS6XubPFrg+OEBrjCC1une9bZp6mtUptcRjDSQCfLWBmIOkwu9U6ZVIhlas+cyXubHCJleb+0NEQGOAmxYYOXek3Ns81gNsJJJa0kkknCAb5A8hwQdp2+X1ZLpe4fFUe59tAqVfbnnIhvEgRpxOS1nbAQ0YKYNwXAvEzyDoHDI5re2ow98UIiB949hmLF2EGSI87oNNN0dod5pkOHeB4g8efgutsvSHaSCHbXVaBYTVcPrOi4zxExVoicwOsfqDAOGwtoZubrW008QJ6twAgscyo5pMEYr3Gdr2Qeq3P0nfs1YGptLiKjS1xe91SNQ4STEGL/AOIqxvXeD9sc7DXc9gAADXkMbwJgmSTJkgG3gvG9VQM5Qcoa8wORc+fVXKNalTBwU2Yie91bgQIiB95EeWqDqHZnOqNLHufgGEuBdi0DcgTEDJcrbd4P6x0PdYxd0m1tBdZ0NuIJOKJER1VOI+vnKgVKWGMDZ1eGFrjriMPwk+IQVxt1TLE8n8RHl/NRR2l9OTTcW5YsJcBOmWea2toUtTV8urFls6mhEfe/6X7uSDD/AI1WFxUfbXE6x48l9L3D/SLSdQb17Xms3svwgdqMniXTfXmHL5qKND/u/wCmfos6HVUzLOsJ1BLACJvkEH1DaOnrI+7pEk5YnAeoC17P/SCw2dSdPEHsn1yXzWrvCTZrhyxC/K7FH24TZpH64/8AlB9Gqf0gGYFG3HFf5JW6duc4dUxrGyAXVHACYktF7n0Xzapt3AR+t/BS3eRFMsLAQXB0zcEAixjmg97vHp7VYcLW08ctIgkhzSJOEWxHDcQT5rr0uldVlPFXpAZDFOETE3Gi+VHeRNbrcIkNDQ20ABgYPh4BXNr3+agILC2XNdLXiQWswQOxlCD3e29OXggU+rt3viJ5C9lqpdPSD3W53knLg1fPxtTCZcKricz1gk//AIWw7VR/QqC3940+d2IPpuz9LKrmhxpNw5g3lzeIvYc/ZKvSyo6AwMbMATNvE5fyXhKXSZzWtaBZjQwWk4RzxC9gqW2726x2MF7TawAaLHiHHRB7bflDba9N/V7QMDpDqcsaCyey5rsMgkZifBc7/jO82dl1cAi0FlKf/Wqz+lFFzYdSdiLWjFbNrS0Edrg4+q2bR0mp1DiIcMtB/wDSD5rVqE5mTzMyjAOQXU2notXaPhzzE3HEQPbNYDo/WYYeGzp2s+MeGV+aDnscsxUhXHbgqA2cx3g5vtJkrD/gtaYGCbmMbZ9z+YQVuuMqRUlWX7lrTGEDliB9Yy81YHRvaB8LfU3tNpF/JBzwZWwFWG7h2mezSc7mIjxEo7dO0DvUyPFzB8zdBVcPBSXKX7HVH9m4+Am36qj7HV/uqn+RxKCRW/P5KyFQclofs1RudN48WuH0UAkCSLILsc480jgSqzHEaGFnjKDeDzQOP5haWun+H8FLnRx9Cg24jy9lIqlVi/wQVeHtdBYLlm2pmqzTyUh1u6g2vq+axNTl7H960zwsFiXoN/W8lGK+RWkOWTT+bIN+IoHlag4rYHeHugzx3WTfzkteLKw91sDhrHug2T4rS+o/4QCOeIfIFbARFh81uoUwRec9LfVBu2zpKx3Zh54gvcAZ/WhUKe202ku6lp1PM8bkx+brj1KQ+J2mgItlef3INnAGudjIHoDcjmg7o20P7tCiOE9o+YaJVzZtoqRY0KYF4GJrgPAiDoea4FLYWuiZvkTl6tNvMBWG7nkOIe22gucsgXATeyD0lHeRsftDJM2wvmQNATfyELYzbi8mHYrTIaABHHFGfmvLO3Q5skkWtAuRwDgBItksHUHUyC17hrIJbpewv7IPbtqbRALZcCCRYEACeccNb6Le3rsy1gBzLoaRxmDAXhhRqET1xnO9UtPCRJxa5jit9Ha6+Qr1DhuYqOceFgTB8ckHrPtIgGGnOM7nlhJy+iyp7yfMSzCSdKk2+XjyXkzt1Z16tSqDmLiOZMkeFgtTDVEkFwvMkSDzg8hYIPZHfNQC1MTYCajRN/8AE4G35haX7xqusKTZJiz3Ovx7JIHhdcGnvWs3UExN2gGPYei3bP0grYpa0BsgHCAQM7ZHOD6IO9sriYLmC0g9nEPcWCy2qix3fYwhuQLSIM5Wi11zafSevkabYNzLWt5WMATJm/HMoOkpcYLHgnLCGOF7AuLXj5fJBvO66UGabJ07LwDzHa8VUp7qa6wpC2fev4QTxCut6Q0wbBxc0ns4HSeZg4c/8V5Wsb4AA+7Ik2xUm4RwknLTjog0Ho1iN2tb5jXjLp9lup9F2zBDh4OAHvJXR+0PwYsFItw4j92HOzs1rWCXemipt3uBkxkzHdiM+1mIy1QZO6NUYuXSbd5p+nj6KrU6N0pgPqcu7noMl29l27rG4gGkawTNjEOBg8cpVfadtptnrOwS3jhm0QJNj6aIOWejDbWqHjdl+Ylqyq9Gqdu08XzLRb0Eq/s++mzhpVMQm/aiJGtxETrCsu2lxMGpY6lzbepNskHGd0TY7uVv9PEPEEOCru6JuH9o3zY4fUrv0KtMW64S4j+zYb+Wfis31WRibXHgWtnws7gEHnv+U3iIey8nIjwuoPRupq6nxtiMccl3OuF+sqNdyOARHhcrZUa02wg6/Dpe6DztTo85okvbHKSfCAsf+X3H42jW4cLeMQvUUGNJJaACc4c3LiQD7qa2yU83sdfUBhjXjP8AJB5+n0WeRZzDPAuymJyVzZ+jVUCD1eejyf8Aauo1oEBj3NGcEADjEfnNb6dS3fnwaCEHyJtQiBgmDN2j3keC2Prye6zwa0DTO1l0Ps1GpJxvY4kxTwuAMHjkB+4rGo6mxsEMJBtAaXEaF1vYFBXZt5aQQBIEZMNvT5qxT3kXXIDY/SDSSRoQ0CAr2zbG+tLWMaJJ7JayWiBfFGV7SQs9k3Ax57W00hFi04S+YMDOLRpKDnu3gTDWjsjQfMQAr2xb1GVZpYNHS4m8nIgyLcZ910n7jpNDnDbWNaIaTiYwyfh7EmY0zVTa9xtN6O0U6kfpPggR8eI38hoguUt4bPJAOJ5u8ubT7MD4SXkcbAarIt2UwRU9qTgP8pveOK4B2SqHS0STqyR7ED3VqjSdm8sHN7cRtxkX8ig6tepRggPIdaYY3FbK/wDBZOfSLC1gxEi8uAJ9RI8gOS59Xbg7+4xfp9SAc5tLvc+mqzobzIPaNIAf9pok8O5fyKCMTmtIDWkExcuA9jlnYcVls9NziBNBmjcT6gHMt9xKsV9tbUHwOIvlh8pDZP8AAKttAwns4SYmJeHQLxcoNjtmwAjrNmcRo6ofoLk88teKoNpsxhsgknNuP2bgv4HLilZ9SJaLcWzMaG3h7KaNZ+hFjN4OdpHL8yg1jZzEhr5F7RGdiAfl4I/ZXXnLmX56kX0nRW33bEh1uJEX1vHP0U0qUDMgujLFrwBvqEFfZRV2eeqdhabETYgjh56LdSq1QMIINry0OiMhJMx+7RZ/ZTckRLjBBx6F0Xu3IcwfNaSy4jHUmc5EQQJBzzm0GyDCnsUOLi5hm99RJLo1kRkAVspbHbJoiRAl0kzeBIGlx/PZsmwudJcyABacV4B7pENJPNWmbCLYzhd3h2ZHPFoSYFwdSg5/2MCZIBJOrRI+ENgEnXXQLXtmwEkkOdAu0E3N7CAJBk58l1aGwuNqh6skTodYDp4WOi1iiwOu7EORMuIOY4mwmfRBz/sNQWc3JthIDi79HtEYbx680O6nGC6phdJtdwuJ0tI9rrtVnsdGTomBck3M9pogZHiY4ZrY12LOGNGXaBLbmYBynig4zdwvBBFWLwOwG3vxPj6c1FPde0sjqy1wObmupkeYmZ4yAurjcWxrlAefcgjhfXNY1qrj2iwSItHEZkzEaTi0QUG7HVM3bM3kwcpGeXkVpptrmGy6T6W1C71DA4w4NgiS0uLR4agnLiPdYU6on9FoykgzbQA5iAg59XZtpIguxN/EDPCDlcpTFQSHuuDFyCY0OfBdkbawPFORid3ZESDrLfOcjZXW0i+7chbs4iLeSDwe271wkwwdwNz0MYpkTeOPjOu3adoZSLQ2mJa0EOxE/EYsfBEQVt51HFoeC0SS2MM25kn9yqM7JmxIsOX71CIL1PfxpkNNNpw5EEs5EwLTfNdh+0WEtBlmt9MvdSiCKLQ9mKI0zdpqL5rZtGyEnvAAkWwxH+Ujh7oiCrU2UNB7syNDF40mFpe0SdOzpbWPAeiIgsdWKhh2gsZMzcTIIP5Ks7LQBcWiWjWCYn9K5mURBy9o2mXOABbh4HMAxp4T5pRpYsQFrjjMjWZ/PNEQbH1gHhsam88otZZtfALhYyY5QM+f8lKINzK2JrSABMaTGR+q11dodkIEzpMAEZSiIIxkguJ7hMDwB9MluFOXA3BifrnmiIK9OsDYNAsTeT81ZLoOlojzOXyREGVSiMuOvCLW9E+2HFEZQOIgki4PgoRBYBbiGIYrxc+l87TpBtmuvSpNcIwiS57SSS7uEDlEyckRBYobJTfiBbZvVnPMnhwGcjWVqpbma8TIDRYNDYnCbYjMnIZQoRBo23YxREOJcIFh2Re/MjLiq207wbRwt6suloMlw10u0m3ioRB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3500" y="-2811463"/>
            <a:ext cx="6496050" cy="5867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QQEhUUEBQWFBQVFxYYFxYXFxYVGBgWGRcaGBcUFBwYHiggGhwlHBUXITEhJSkrMC4uFx8zODMsNygtLisBCgoKBQUFDgUFDisZExkrKysrKysrKysrKysrKysrKysrKysrKysrKysrKysrKysrKysrKysrKysrKysrKysrK//AABEIANUA7AMBIgACEQEDEQH/xAAbAAEAAgMBAQAAAAAAAAAAAAAAAQQCAwUGB//EAEUQAAEDAgMECAMEBggHAQAAAAEAAhEDIRIxQQQFUWEGEyIycYGRoUKxwRQjcvBSgrLR4fEHJENTYpKjwhUWM2Nzs9Ki/8QAFAEBAAAAAAAAAAAAAAAAAAAAAP/EABQRAQAAAAAAAAAAAAAAAAAAAAD/2gAMAwEAAhEDEQA/APpilEQEREBFKICIiAiKUEIQpRBjCQsoSEGMJCyhIQYgLMBRCyQQiIgIiIIRSoQEREBQpRBCKVCCERSghSiICIiApREBERAUgIgQTCQpUwgxhIWUJCDGEUwoQFClEEIpUICIiAoUoghERAREQQiIgIpRAREQERSghSiICyasVkAgyUBwym4zUrn1XdnaCDcSQQbiKLCCCEHQRaazywtFzJibWsTJ9Fhs+0l1Sow/Bg00c2foUFkrFZFYoIRSoQEREEIpRBCIiAiIghFKIMVKIgIilBClEQEREBFKICkFQoKCntW0tJ7AL3cWuLWj8Thn4CV5De+7jSo02Go5zh2cdmODQxrMLS0AhsNbadF6guXB6T9oU/F30QcPaGVahvtNdw4FxMSI0hTu5+07K4upVhBza8dl3M5+0LZTdxWZJ0B9UHqtx9IHV3CnVp4HwbtcHMMCTnDh4QfFd1eK6Nv/AKyzmH/skr2qAiIghFKIIREQFClEEIpUICIiCEUogIiICIpQEREBEUoIUPyPgfksljU7p8D8kHB6wh4HGfoufvpnZpT/AIv9q61RlwuXv+wpjk7/AGoOPhHBY4eGfgs8Ns1hEaIOp0bH9Yp/rfsFe1Xi9xCNopeJ/ZK9oghFKhAREQFClEEIpUICIiCEUoghEUoIUoiAiIgKURAREQFjV7p8FmsK3dKDmBt1yekTJNMcn/7V2gFyN/kYmcgfmEHEaw2sYU4brZi4KHZWQW9xs/rFPx+hXtV4zczvv6f4l7NAREQFClEEIiICIiCEUoghERAREQEUogIiICIpQQpREBa6/dPl81sWvaO6fJBShcXpAO2z8J+a7a4e/wB3bb+Hw1KDlNEKcROUeqgH5qCSgu7pjrqfHEPmvbLxO7B97TJ/Tb8wvbIIRSoQEREBERBCKVCAiIgKFKIIUoiAiKUEKURAREQEUogLVtXd8wtq0bZ3fP6FBUAXC6Qf9QfgH7RXcxLz3SJ33o/AP2nIKOcaHw+aO/P5KwHP1lQXGL/nggubud99T/8AIz9oWXul4LYT97T/APIz9oL3qAiIgKFKIIREQEREBQpRBCIiAilEBEWqttDGd97W+LgPmg2osKNZrxiY4OF7tIItY3CzQFK1V9pZTvUe1gOWJwbPhK1HeFH+9p/52/vQWkVWjvGi9+BlWm58Tha9pdHGAZVpAVfbTYeKsKttwsPNBTXnekTvvR+BvzK9DiEi4vlztNvJea6Rf9U/hbfhmg576lrXjSY+Sq7s3gKwLmYS2YBaZ9TrmrNxraM5VDcbYY6SCcdyCT8Lfog7mwv+8Zf42ftBfQF862Xvs/GznqF9FKCEREBERAREQQilQgIiICIEQeA2X+kyg6BVJouOj228nC0czC67ellM3FWmRyc0/Ir4g/dlZ1hTd4YSPZZ7PsFamZwlpGRFvnl5IPqu/enwZRf9nq0jVEQILoE3mDoJPkvnu9eku1VgA+phxtxENlpIJMBxknKDAIF8lTeypfHhvmXFgPmXEE+a01qLS6XubPFrg+OEBrjCC1une9bZp6mtUptcRjDSQCfLWBmIOkwu9U6ZVIhlas+cyXubHCJleb+0NEQGOAmxYYOXek3Ns81gNsJJJa0kkknCAb5A8hwQdp2+X1ZLpe4fFUe59tAqVfbnnIhvEgRpxOS1nbAQ0YKYNwXAvEzyDoHDI5re2ow98UIiB949hmLF2EGSI87oNNN0dod5pkOHeB4g8efgutsvSHaSCHbXVaBYTVcPrOi4zxExVoicwOsfqDAOGwtoZubrW008QJ6twAgscyo5pMEYr3Gdr2Qeq3P0nfs1YGptLiKjS1xe91SNQ4STEGL/AOIqxvXeD9sc7DXc9gAADXkMbwJgmSTJkgG3gvG9VQM5Qcoa8wORc+fVXKNalTBwU2Yie91bgQIiB95EeWqDqHZnOqNLHufgGEuBdi0DcgTEDJcrbd4P6x0PdYxd0m1tBdZ0NuIJOKJER1VOI+vnKgVKWGMDZ1eGFrjriMPwk+IQVxt1TLE8n8RHl/NRR2l9OTTcW5YsJcBOmWea2toUtTV8urFls6mhEfe/6X7uSDD/AI1WFxUfbXE6x48l9L3D/SLSdQb17Xms3svwgdqMniXTfXmHL5qKND/u/wCmfos6HVUzLOsJ1BLACJvkEH1DaOnrI+7pEk5YnAeoC17P/SCw2dSdPEHsn1yXzWrvCTZrhyxC/K7FH24TZpH64/8AlB9Gqf0gGYFG3HFf5JW6duc4dUxrGyAXVHACYktF7n0Xzapt3AR+t/BS3eRFMsLAQXB0zcEAixjmg97vHp7VYcLW08ctIgkhzSJOEWxHDcQT5rr0uldVlPFXpAZDFOETE3Gi+VHeRNbrcIkNDQ20ABgYPh4BXNr3+agILC2XNdLXiQWswQOxlCD3e29OXggU+rt3viJ5C9lqpdPSD3W53knLg1fPxtTCZcKricz1gk//AIWw7VR/QqC3940+d2IPpuz9LKrmhxpNw5g3lzeIvYc/ZKvSyo6AwMbMATNvE5fyXhKXSZzWtaBZjQwWk4RzxC9gqW2726x2MF7TawAaLHiHHRB7bflDba9N/V7QMDpDqcsaCyey5rsMgkZifBc7/jO82dl1cAi0FlKf/Wqz+lFFzYdSdiLWjFbNrS0Edrg4+q2bR0mp1DiIcMtB/wDSD5rVqE5mTzMyjAOQXU2notXaPhzzE3HEQPbNYDo/WYYeGzp2s+MeGV+aDnscsxUhXHbgqA2cx3g5vtJkrD/gtaYGCbmMbZ9z+YQVuuMqRUlWX7lrTGEDliB9Yy81YHRvaB8LfU3tNpF/JBzwZWwFWG7h2mezSc7mIjxEo7dO0DvUyPFzB8zdBVcPBSXKX7HVH9m4+Am36qj7HV/uqn+RxKCRW/P5KyFQclofs1RudN48WuH0UAkCSLILsc480jgSqzHEaGFnjKDeDzQOP5haWun+H8FLnRx9Cg24jy9lIqlVi/wQVeHtdBYLlm2pmqzTyUh1u6g2vq+axNTl7H960zwsFiXoN/W8lGK+RWkOWTT+bIN+IoHlag4rYHeHugzx3WTfzkteLKw91sDhrHug2T4rS+o/4QCOeIfIFbARFh81uoUwRec9LfVBu2zpKx3Zh54gvcAZ/WhUKe202ku6lp1PM8bkx+brj1KQ+J2mgItlef3INnAGudjIHoDcjmg7o20P7tCiOE9o+YaJVzZtoqRY0KYF4GJrgPAiDoea4FLYWuiZvkTl6tNvMBWG7nkOIe22gucsgXATeyD0lHeRsftDJM2wvmQNATfyELYzbi8mHYrTIaABHHFGfmvLO3Q5skkWtAuRwDgBItksHUHUyC17hrIJbpewv7IPbtqbRALZcCCRYEACeccNb6Le3rsy1gBzLoaRxmDAXhhRqET1xnO9UtPCRJxa5jit9Ha6+Qr1DhuYqOceFgTB8ckHrPtIgGGnOM7nlhJy+iyp7yfMSzCSdKk2+XjyXkzt1Z16tSqDmLiOZMkeFgtTDVEkFwvMkSDzg8hYIPZHfNQC1MTYCajRN/8AE4G35haX7xqusKTZJiz3Ovx7JIHhdcGnvWs3UExN2gGPYei3bP0grYpa0BsgHCAQM7ZHOD6IO9sriYLmC0g9nEPcWCy2qix3fYwhuQLSIM5Wi11zafSevkabYNzLWt5WMATJm/HMoOkpcYLHgnLCGOF7AuLXj5fJBvO66UGabJ07LwDzHa8VUp7qa6wpC2fev4QTxCut6Q0wbBxc0ns4HSeZg4c/8V5Wsb4AA+7Ik2xUm4RwknLTjog0Ho1iN2tb5jXjLp9lup9F2zBDh4OAHvJXR+0PwYsFItw4j92HOzs1rWCXemipt3uBkxkzHdiM+1mIy1QZO6NUYuXSbd5p+nj6KrU6N0pgPqcu7noMl29l27rG4gGkawTNjEOBg8cpVfadtptnrOwS3jhm0QJNj6aIOWejDbWqHjdl+Ylqyq9Gqdu08XzLRb0Eq/s++mzhpVMQm/aiJGtxETrCsu2lxMGpY6lzbepNskHGd0TY7uVv9PEPEEOCru6JuH9o3zY4fUrv0KtMW64S4j+zYb+Wfis31WRibXHgWtnws7gEHnv+U3iIey8nIjwuoPRupq6nxtiMccl3OuF+sqNdyOARHhcrZUa02wg6/Dpe6DztTo85okvbHKSfCAsf+X3H42jW4cLeMQvUUGNJJaACc4c3LiQD7qa2yU83sdfUBhjXjP8AJB5+n0WeRZzDPAuymJyVzZ+jVUCD1eejyf8Aauo1oEBj3NGcEADjEfnNb6dS3fnwaCEHyJtQiBgmDN2j3keC2Prye6zwa0DTO1l0Ps1GpJxvY4kxTwuAMHjkB+4rGo6mxsEMJBtAaXEaF1vYFBXZt5aQQBIEZMNvT5qxT3kXXIDY/SDSSRoQ0CAr2zbG+tLWMaJJ7JayWiBfFGV7SQs9k3Ax57W00hFi04S+YMDOLRpKDnu3gTDWjsjQfMQAr2xb1GVZpYNHS4m8nIgyLcZ910n7jpNDnDbWNaIaTiYwyfh7EmY0zVTa9xtN6O0U6kfpPggR8eI38hoguUt4bPJAOJ5u8ubT7MD4SXkcbAarIt2UwRU9qTgP8pveOK4B2SqHS0STqyR7ED3VqjSdm8sHN7cRtxkX8ig6tepRggPIdaYY3FbK/wDBZOfSLC1gxEi8uAJ9RI8gOS59Xbg7+4xfp9SAc5tLvc+mqzobzIPaNIAf9pok8O5fyKCMTmtIDWkExcuA9jlnYcVls9NziBNBmjcT6gHMt9xKsV9tbUHwOIvlh8pDZP8AAKttAwns4SYmJeHQLxcoNjtmwAjrNmcRo6ofoLk88teKoNpsxhsgknNuP2bgv4HLilZ9SJaLcWzMaG3h7KaNZ+hFjN4OdpHL8yg1jZzEhr5F7RGdiAfl4I/ZXXnLmX56kX0nRW33bEh1uJEX1vHP0U0qUDMgujLFrwBvqEFfZRV2eeqdhabETYgjh56LdSq1QMIINry0OiMhJMx+7RZ/ZTckRLjBBx6F0Xu3IcwfNaSy4jHUmc5EQQJBzzm0GyDCnsUOLi5hm99RJLo1kRkAVspbHbJoiRAl0kzeBIGlx/PZsmwudJcyABacV4B7pENJPNWmbCLYzhd3h2ZHPFoSYFwdSg5/2MCZIBJOrRI+ENgEnXXQLXtmwEkkOdAu0E3N7CAJBk58l1aGwuNqh6skTodYDp4WOi1iiwOu7EORMuIOY4mwmfRBz/sNQWc3JthIDi79HtEYbx680O6nGC6phdJtdwuJ0tI9rrtVnsdGTomBck3M9pogZHiY4ZrY12LOGNGXaBLbmYBynig4zdwvBBFWLwOwG3vxPj6c1FPde0sjqy1wObmupkeYmZ4yAurjcWxrlAefcgjhfXNY1qrj2iwSItHEZkzEaTi0QUG7HVM3bM3kwcpGeXkVpptrmGy6T6W1C71DA4w4NgiS0uLR4agnLiPdYU6on9FoykgzbQA5iAg59XZtpIguxN/EDPCDlcpTFQSHuuDFyCY0OfBdkbawPFORid3ZESDrLfOcjZXW0i+7chbs4iLeSDwe271wkwwdwNz0MYpkTeOPjOu3adoZSLQ2mJa0EOxE/EYsfBEQVt51HFoeC0SS2MM25kn9yqM7JmxIsOX71CIL1PfxpkNNNpw5EEs5EwLTfNdh+0WEtBlmt9MvdSiCKLQ9mKI0zdpqL5rZtGyEnvAAkWwxH+Ujh7oiCrU2UNB7syNDF40mFpe0SdOzpbWPAeiIgsdWKhh2gsZMzcTIIP5Ks7LQBcWiWjWCYn9K5mURBy9o2mXOABbh4HMAxp4T5pRpYsQFrjjMjWZ/PNEQbH1gHhsam88otZZtfALhYyY5QM+f8lKINzK2JrSABMaTGR+q11dodkIEzpMAEZSiIIxkguJ7hMDwB9MluFOXA3BifrnmiIK9OsDYNAsTeT81ZLoOlojzOXyREGVSiMuOvCLW9E+2HFEZQOIgki4PgoRBYBbiGIYrxc+l87TpBtmuvSpNcIwiS57SSS7uEDlEyckRBYobJTfiBbZvVnPMnhwGcjWVqpbma8TIDRYNDYnCbYjMnIZQoRBo23YxREOJcIFh2Re/MjLiq207wbRwt6suloMlw10u0m3ioRB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3500" y="-2811463"/>
            <a:ext cx="6496050" cy="5867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upload.wikimedia.org/wikipedia/commons/thumb/8/8d/Washington_Monument_circa_1860_-_Brady-Handy.jpg/220px-Washington_Monument_circa_1860_-_Brady-Handy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912" y="3017837"/>
            <a:ext cx="3959335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Metamorphic Rocks Scheme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6" name="Picture 4" descr="http://castlelearning.com/review/reference/earth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2" y="1874837"/>
            <a:ext cx="90678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Rock Cycle</a:t>
            </a:r>
          </a:p>
        </p:txBody>
      </p:sp>
      <p:pic>
        <p:nvPicPr>
          <p:cNvPr id="4403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2" y="2484437"/>
            <a:ext cx="9069387" cy="4738687"/>
          </a:xfrm>
        </p:spPr>
      </p:pic>
      <p:sp>
        <p:nvSpPr>
          <p:cNvPr id="4" name="TextBox 3"/>
          <p:cNvSpPr txBox="1"/>
          <p:nvPr/>
        </p:nvSpPr>
        <p:spPr>
          <a:xfrm>
            <a:off x="773112" y="1874837"/>
            <a:ext cx="6141425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What can happen to rocks over time?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07512" y="21034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Rock Cycle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9712" y="1722436"/>
            <a:ext cx="9332913" cy="5715001"/>
          </a:xfrm>
        </p:spPr>
        <p:txBody>
          <a:bodyPr/>
          <a:lstStyle/>
          <a:p>
            <a:pPr>
              <a:lnSpc>
                <a:spcPct val="83000"/>
              </a:lnSpc>
            </a:pPr>
            <a:r>
              <a:rPr lang="en-US" dirty="0" smtClean="0">
                <a:solidFill>
                  <a:srgbClr val="FF0000"/>
                </a:solidFill>
              </a:rPr>
              <a:t>Rock Cycle?</a:t>
            </a:r>
          </a:p>
          <a:p>
            <a:pPr>
              <a:lnSpc>
                <a:spcPct val="83000"/>
              </a:lnSpc>
            </a:pPr>
            <a:r>
              <a:rPr lang="en-US" dirty="0" smtClean="0">
                <a:solidFill>
                  <a:schemeClr val="bg1"/>
                </a:solidFill>
              </a:rPr>
              <a:t>Rock cycle: any </a:t>
            </a:r>
            <a:r>
              <a:rPr lang="en-US" dirty="0">
                <a:solidFill>
                  <a:schemeClr val="bg1"/>
                </a:solidFill>
              </a:rPr>
              <a:t>rock </a:t>
            </a:r>
            <a:r>
              <a:rPr lang="en-US" dirty="0" smtClean="0">
                <a:solidFill>
                  <a:schemeClr val="bg1"/>
                </a:solidFill>
              </a:rPr>
              <a:t>category </a:t>
            </a:r>
            <a:r>
              <a:rPr lang="en-US" dirty="0">
                <a:solidFill>
                  <a:schemeClr val="bg1"/>
                </a:solidFill>
              </a:rPr>
              <a:t>with </a:t>
            </a:r>
            <a:r>
              <a:rPr lang="en-US" dirty="0" smtClean="0">
                <a:solidFill>
                  <a:schemeClr val="bg1"/>
                </a:solidFill>
              </a:rPr>
              <a:t>proper </a:t>
            </a:r>
            <a:r>
              <a:rPr lang="en-US" dirty="0">
                <a:solidFill>
                  <a:schemeClr val="bg1"/>
                </a:solidFill>
              </a:rPr>
              <a:t>conditions can turn into any other </a:t>
            </a:r>
            <a:r>
              <a:rPr lang="en-US">
                <a:solidFill>
                  <a:schemeClr val="bg1"/>
                </a:solidFill>
              </a:rPr>
              <a:t>rock </a:t>
            </a:r>
            <a:r>
              <a:rPr lang="en-US" smtClean="0">
                <a:solidFill>
                  <a:schemeClr val="bg1"/>
                </a:solidFill>
              </a:rPr>
              <a:t>category. 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83000"/>
              </a:lnSpc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(</a:t>
            </a:r>
            <a:r>
              <a:rPr lang="en-US" dirty="0">
                <a:solidFill>
                  <a:schemeClr val="bg1"/>
                </a:solidFill>
              </a:rPr>
              <a:t>including a new version of itself)</a:t>
            </a:r>
          </a:p>
          <a:p>
            <a:pPr>
              <a:lnSpc>
                <a:spcPct val="83000"/>
              </a:lnSpc>
            </a:pPr>
            <a:r>
              <a:rPr lang="en-US" dirty="0" smtClean="0">
                <a:solidFill>
                  <a:schemeClr val="bg1"/>
                </a:solidFill>
              </a:rPr>
              <a:t>Any </a:t>
            </a:r>
            <a:r>
              <a:rPr lang="en-US" dirty="0">
                <a:solidFill>
                  <a:schemeClr val="bg1"/>
                </a:solidFill>
              </a:rPr>
              <a:t>rock </a:t>
            </a:r>
            <a:r>
              <a:rPr lang="en-US" dirty="0" smtClean="0">
                <a:solidFill>
                  <a:schemeClr val="bg1"/>
                </a:solidFill>
              </a:rPr>
              <a:t>can:</a:t>
            </a:r>
          </a:p>
          <a:p>
            <a:pPr>
              <a:lnSpc>
                <a:spcPct val="83000"/>
              </a:lnSpc>
            </a:pPr>
            <a:r>
              <a:rPr lang="en-US" dirty="0" smtClean="0">
                <a:solidFill>
                  <a:schemeClr val="bg1"/>
                </a:solidFill>
              </a:rPr>
              <a:t>break down (weather) </a:t>
            </a:r>
            <a:r>
              <a:rPr lang="en-US" dirty="0">
                <a:solidFill>
                  <a:schemeClr val="bg1"/>
                </a:solidFill>
              </a:rPr>
              <a:t>into sediment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83000"/>
              </a:lnSpc>
            </a:pPr>
            <a:r>
              <a:rPr lang="en-US" dirty="0" smtClean="0">
                <a:solidFill>
                  <a:schemeClr val="bg1"/>
                </a:solidFill>
              </a:rPr>
              <a:t>melt </a:t>
            </a:r>
            <a:r>
              <a:rPr lang="en-US" dirty="0">
                <a:solidFill>
                  <a:schemeClr val="bg1"/>
                </a:solidFill>
              </a:rPr>
              <a:t>into molten </a:t>
            </a:r>
            <a:r>
              <a:rPr lang="en-US" dirty="0" smtClean="0">
                <a:solidFill>
                  <a:schemeClr val="bg1"/>
                </a:solidFill>
              </a:rPr>
              <a:t>rock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3000"/>
              </a:lnSpc>
            </a:pPr>
            <a:r>
              <a:rPr lang="en-US" dirty="0" smtClean="0">
                <a:solidFill>
                  <a:schemeClr val="bg1"/>
                </a:solidFill>
              </a:rPr>
              <a:t>be </a:t>
            </a:r>
            <a:r>
              <a:rPr lang="en-US" dirty="0">
                <a:solidFill>
                  <a:schemeClr val="bg1"/>
                </a:solidFill>
              </a:rPr>
              <a:t>given heat and </a:t>
            </a:r>
            <a:r>
              <a:rPr lang="en-US" dirty="0" smtClean="0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40912" y="18748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/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papp\AppData\Local\Microsoft\Windows\Temporary Internet Files\Content.IE5\IJPDGMOO\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42"/>
            <a:ext cx="10080625" cy="747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7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Rock intrusions – When new molten rock comes in between old layers of rock</a:t>
            </a:r>
          </a:p>
          <a:p>
            <a:endParaRPr lang="en-US" dirty="0"/>
          </a:p>
        </p:txBody>
      </p:sp>
      <p:pic>
        <p:nvPicPr>
          <p:cNvPr id="4" name="Picture 3" descr="me with intrust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5712" y="3322637"/>
            <a:ext cx="4590288" cy="3960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312" y="960437"/>
            <a:ext cx="3048000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Intrusions ®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dirty="0" smtClean="0"/>
              <a:t>A) </a:t>
            </a:r>
            <a:r>
              <a:rPr lang="en-US" dirty="0" err="1" smtClean="0"/>
              <a:t>Batholith</a:t>
            </a:r>
            <a:r>
              <a:rPr lang="en-US" dirty="0" smtClean="0"/>
              <a:t> – Large intrusion of igneous rock</a:t>
            </a:r>
          </a:p>
          <a:p>
            <a:pPr marL="514350" indent="-514350"/>
            <a:r>
              <a:rPr lang="en-US" dirty="0" smtClean="0"/>
              <a:t>					~ Bath o’ </a:t>
            </a:r>
            <a:r>
              <a:rPr lang="en-US" dirty="0" err="1" smtClean="0"/>
              <a:t>lith</a:t>
            </a:r>
            <a:r>
              <a:rPr lang="en-US" dirty="0" smtClean="0"/>
              <a:t> (rock)</a:t>
            </a:r>
          </a:p>
          <a:p>
            <a:pPr marL="514350" indent="-514350"/>
            <a:r>
              <a:rPr lang="en-US" dirty="0" smtClean="0"/>
              <a:t>Forms at the ends </a:t>
            </a:r>
            <a:r>
              <a:rPr lang="en-US" smtClean="0"/>
              <a:t>of magma veins</a:t>
            </a:r>
            <a:r>
              <a:rPr lang="en-US" dirty="0" smtClean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9912" y="4008437"/>
            <a:ext cx="6019800" cy="352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B) Sill – Horizontal intrusion of igneous rock.</a:t>
            </a:r>
          </a:p>
          <a:p>
            <a:r>
              <a:rPr lang="en-US" dirty="0" smtClean="0"/>
              <a:t>             (Think – window sill = horizontal)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2" y="3932237"/>
            <a:ext cx="4191000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2712" y="3932237"/>
            <a:ext cx="4267200" cy="333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) Dike – Vertical intrusion of igneous rock.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912" y="3627437"/>
            <a:ext cx="37814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e with dyk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7512" y="2865437"/>
            <a:ext cx="3666744" cy="4413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70"/>
            <a:ext cx="10039900" cy="742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37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D) </a:t>
            </a:r>
            <a:r>
              <a:rPr lang="en-US" dirty="0" err="1" smtClean="0"/>
              <a:t>Laccolith</a:t>
            </a:r>
            <a:r>
              <a:rPr lang="en-US" dirty="0" smtClean="0"/>
              <a:t> – A horizontal intrusion that bulges the rock above it upwards. (lifting </a:t>
            </a:r>
            <a:r>
              <a:rPr lang="en-US" dirty="0" err="1" smtClean="0"/>
              <a:t>lith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076" name="Picture 4" descr="http://www.indiana.edu/~geol105/images/gaia_chapter_5/dike&amp;si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9912" y="3170237"/>
            <a:ext cx="5867400" cy="4034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122237"/>
            <a:ext cx="9069387" cy="1066801"/>
          </a:xfrm>
        </p:spPr>
        <p:txBody>
          <a:bodyPr/>
          <a:lstStyle/>
          <a:p>
            <a:r>
              <a:rPr lang="en-US" dirty="0" smtClean="0"/>
              <a:t>Long live ROCK!!!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0658" name="Picture 2" descr="http://1.bp.blogspot.com/-10AbsHpEKJo/TYmqS7sqKDI/AAAAAAAAAGM/tpI9Ka5Dios/s1600/ro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6637"/>
            <a:ext cx="9688512" cy="6523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 Lab General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341437"/>
            <a:ext cx="9069387" cy="5100639"/>
          </a:xfrm>
        </p:spPr>
        <p:txBody>
          <a:bodyPr/>
          <a:lstStyle/>
          <a:p>
            <a:r>
              <a:rPr lang="en-US" dirty="0" smtClean="0"/>
              <a:t>Purpose – To learn and identify rock types</a:t>
            </a:r>
          </a:p>
          <a:p>
            <a:r>
              <a:rPr lang="en-US" dirty="0" smtClean="0"/>
              <a:t>Data – 3 rock sheets with pictures and reasons</a:t>
            </a:r>
          </a:p>
          <a:p>
            <a:r>
              <a:rPr lang="en-US" dirty="0" smtClean="0"/>
              <a:t>Conclusion</a:t>
            </a:r>
          </a:p>
          <a:p>
            <a:r>
              <a:rPr lang="en-US" dirty="0" smtClean="0"/>
              <a:t> – Rock?</a:t>
            </a:r>
          </a:p>
          <a:p>
            <a:r>
              <a:rPr lang="en-US" dirty="0" smtClean="0"/>
              <a:t>Igneous rock? (Intrusive, Extrusive)</a:t>
            </a:r>
          </a:p>
          <a:p>
            <a:r>
              <a:rPr lang="en-US" dirty="0" smtClean="0"/>
              <a:t>Sedimentary rock? (</a:t>
            </a:r>
            <a:r>
              <a:rPr lang="en-US" dirty="0" err="1" smtClean="0"/>
              <a:t>Clastic</a:t>
            </a:r>
            <a:r>
              <a:rPr lang="en-US" dirty="0" smtClean="0"/>
              <a:t>, Chemical, Organic)</a:t>
            </a:r>
          </a:p>
          <a:p>
            <a:r>
              <a:rPr lang="en-US" dirty="0" smtClean="0"/>
              <a:t>Metamorphic rock? (Foliated, Non Foliated)</a:t>
            </a:r>
          </a:p>
          <a:p>
            <a:r>
              <a:rPr lang="en-US" dirty="0" smtClean="0"/>
              <a:t>Rock cycle? (explain and diagram)</a:t>
            </a:r>
          </a:p>
          <a:p>
            <a:r>
              <a:rPr lang="en-US" dirty="0" smtClean="0"/>
              <a:t>3 uses of rock?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83712" y="71326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6"/>
            <a:ext cx="9069387" cy="506412"/>
          </a:xfrm>
        </p:spPr>
        <p:txBody>
          <a:bodyPr/>
          <a:lstStyle/>
          <a:p>
            <a:r>
              <a:rPr lang="en-US" dirty="0" smtClean="0"/>
              <a:t>Rock Lab Regents (2X)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731837"/>
            <a:ext cx="9069387" cy="5710239"/>
          </a:xfrm>
        </p:spPr>
        <p:txBody>
          <a:bodyPr/>
          <a:lstStyle/>
          <a:p>
            <a:r>
              <a:rPr lang="en-US" sz="2800" dirty="0" smtClean="0"/>
              <a:t>Purpose – To learn and identify rock types</a:t>
            </a:r>
          </a:p>
          <a:p>
            <a:r>
              <a:rPr lang="en-US" sz="2800" dirty="0" smtClean="0"/>
              <a:t>Data – 3 rock sheets with pictures and reasons</a:t>
            </a:r>
          </a:p>
          <a:p>
            <a:r>
              <a:rPr lang="en-US" sz="2800" dirty="0" smtClean="0"/>
              <a:t>Conclusion</a:t>
            </a:r>
          </a:p>
          <a:p>
            <a:r>
              <a:rPr lang="en-US" sz="2800" dirty="0" smtClean="0"/>
              <a:t> – Rock?</a:t>
            </a:r>
          </a:p>
          <a:p>
            <a:r>
              <a:rPr lang="en-US" sz="2800" dirty="0" smtClean="0"/>
              <a:t>Igneous rock? (Intrusive, Extrusive, crystal rates (glassy, vesicular)</a:t>
            </a:r>
          </a:p>
          <a:p>
            <a:r>
              <a:rPr lang="en-US" sz="2800" dirty="0" smtClean="0"/>
              <a:t>Sedimentary rock? (</a:t>
            </a:r>
            <a:r>
              <a:rPr lang="en-US" sz="2800" dirty="0" err="1" smtClean="0"/>
              <a:t>Clastic</a:t>
            </a:r>
            <a:r>
              <a:rPr lang="en-US" sz="2800" dirty="0" smtClean="0"/>
              <a:t>, Crystalline, Chemical (precipitates / </a:t>
            </a:r>
            <a:r>
              <a:rPr lang="en-US" sz="2800" dirty="0" err="1" smtClean="0"/>
              <a:t>evaporites</a:t>
            </a:r>
            <a:r>
              <a:rPr lang="en-US" sz="2800" dirty="0" smtClean="0"/>
              <a:t>), Organic)</a:t>
            </a:r>
          </a:p>
          <a:p>
            <a:r>
              <a:rPr lang="en-US" sz="2800" dirty="0" smtClean="0"/>
              <a:t>Metamorphic rock? (Foliated, (alignment vs. banding), Non Foliated, Regional vs. Contact)</a:t>
            </a:r>
          </a:p>
          <a:p>
            <a:r>
              <a:rPr lang="en-US" sz="2800" dirty="0" smtClean="0"/>
              <a:t>Rock cycle? (explain and diagram)</a:t>
            </a:r>
          </a:p>
          <a:p>
            <a:r>
              <a:rPr lang="en-US" sz="2800" dirty="0" smtClean="0"/>
              <a:t>3 uses of rock?</a:t>
            </a:r>
          </a:p>
          <a:p>
            <a:r>
              <a:rPr lang="en-US" sz="2800" dirty="0" smtClean="0"/>
              <a:t>Types of rock intrusions?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Igneous Rock Scheme </a:t>
            </a:r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11238" y="1722437"/>
            <a:ext cx="9069387" cy="5119687"/>
          </a:xfrm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077913" y="1927225"/>
            <a:ext cx="82296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2" y="503237"/>
            <a:ext cx="9601200" cy="662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Metamorphic Rocks Scheme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6" name="Picture 4" descr="http://castlelearning.com/review/reference/earth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2" y="1874837"/>
            <a:ext cx="90678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mrsciguy.com/EarthScience/referencetables/minerals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512" y="0"/>
            <a:ext cx="5943600" cy="7488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44" y="2165350"/>
            <a:ext cx="819017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8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2" y="198437"/>
            <a:ext cx="9070975" cy="658811"/>
          </a:xfrm>
          <a:ln/>
        </p:spPr>
        <p:txBody>
          <a:bodyPr tIns="3439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Rock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6912" y="1112837"/>
            <a:ext cx="9070975" cy="6042025"/>
          </a:xfrm>
          <a:ln/>
        </p:spPr>
        <p:txBody>
          <a:bodyPr tIns="0"/>
          <a:lstStyle/>
          <a:p>
            <a:pPr marL="431800" indent="-323850">
              <a:lnSpc>
                <a:spcPct val="102000"/>
              </a:lnSpc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800" dirty="0">
              <a:latin typeface="Book Antiqua" pitchFamily="16" charset="0"/>
            </a:endParaRPr>
          </a:p>
          <a:p>
            <a:pPr marL="431800" indent="-323850">
              <a:lnSpc>
                <a:spcPct val="102000"/>
              </a:lnSpc>
              <a:buClr>
                <a:srgbClr val="FFFF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800" dirty="0">
              <a:latin typeface="Book Antiqua" pitchFamily="16" charset="0"/>
            </a:endParaRPr>
          </a:p>
          <a:p>
            <a:pPr marL="431800" indent="-323850">
              <a:lnSpc>
                <a:spcPct val="102000"/>
              </a:lnSpc>
              <a:buClr>
                <a:srgbClr val="FFFF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Book Antiqua" pitchFamily="16" charset="0"/>
              </a:rPr>
              <a:t>What is Rock?</a:t>
            </a:r>
          </a:p>
          <a:p>
            <a:pPr marL="431800" indent="-323850">
              <a:lnSpc>
                <a:spcPct val="102000"/>
              </a:lnSpc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smtClean="0">
                <a:latin typeface="Book Antiqua" pitchFamily="16" charset="0"/>
              </a:rPr>
              <a:t>Rock = solid made of 1 or more minerals.</a:t>
            </a:r>
          </a:p>
          <a:p>
            <a:pPr marL="431800" indent="-323850">
              <a:lnSpc>
                <a:spcPct val="102000"/>
              </a:lnSpc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smtClean="0">
                <a:latin typeface="Book Antiqua" pitchFamily="16" charset="0"/>
              </a:rPr>
              <a:t>Most rocks are mixtures (can be separated) </a:t>
            </a:r>
            <a:endParaRPr lang="en-US" sz="2800" dirty="0">
              <a:latin typeface="Courier New" pitchFamily="49" charset="0"/>
            </a:endParaRPr>
          </a:p>
          <a:p>
            <a:pPr marL="431800" indent="-323850">
              <a:lnSpc>
                <a:spcPct val="89000"/>
              </a:lnSpc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err="1" smtClean="0">
                <a:solidFill>
                  <a:srgbClr val="FF0000"/>
                </a:solidFill>
                <a:latin typeface="Courier New" pitchFamily="49" charset="0"/>
              </a:rPr>
              <a:t>Polymineralic</a:t>
            </a:r>
            <a:r>
              <a:rPr lang="en-US" sz="2800" dirty="0" smtClean="0">
                <a:solidFill>
                  <a:srgbClr val="FF0000"/>
                </a:solidFill>
                <a:latin typeface="Courier New" pitchFamily="49" charset="0"/>
              </a:rPr>
              <a:t>?</a:t>
            </a:r>
            <a:endParaRPr lang="en-US" sz="2800" dirty="0">
              <a:solidFill>
                <a:srgbClr val="FF0000"/>
              </a:solidFill>
              <a:latin typeface="Courier New" pitchFamily="49" charset="0"/>
            </a:endParaRPr>
          </a:p>
          <a:p>
            <a:pPr marL="431800" indent="-323850">
              <a:lnSpc>
                <a:spcPct val="89000"/>
              </a:lnSpc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err="1">
                <a:latin typeface="Courier New" pitchFamily="49" charset="0"/>
              </a:rPr>
              <a:t>Polymineralic</a:t>
            </a:r>
            <a:r>
              <a:rPr lang="en-US" sz="2800" dirty="0">
                <a:latin typeface="Courier New" pitchFamily="49" charset="0"/>
              </a:rPr>
              <a:t> </a:t>
            </a:r>
            <a:r>
              <a:rPr lang="en-US" sz="2800" dirty="0" smtClean="0">
                <a:latin typeface="Courier New" pitchFamily="49" charset="0"/>
              </a:rPr>
              <a:t>– </a:t>
            </a:r>
            <a:r>
              <a:rPr lang="en-US" sz="2800" dirty="0">
                <a:latin typeface="Courier New" pitchFamily="49" charset="0"/>
              </a:rPr>
              <a:t>Many Minerals </a:t>
            </a:r>
          </a:p>
          <a:p>
            <a:pPr marL="431800" indent="-323850">
              <a:lnSpc>
                <a:spcPct val="89000"/>
              </a:lnSpc>
              <a:buClr>
                <a:srgbClr val="FFFF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err="1" smtClean="0">
                <a:solidFill>
                  <a:srgbClr val="FF0000"/>
                </a:solidFill>
                <a:latin typeface="Courier New" pitchFamily="49" charset="0"/>
              </a:rPr>
              <a:t>Monomineralic</a:t>
            </a:r>
            <a:r>
              <a:rPr lang="en-US" sz="2800" dirty="0" smtClean="0">
                <a:solidFill>
                  <a:srgbClr val="FF0000"/>
                </a:solidFill>
                <a:latin typeface="Courier New" pitchFamily="49" charset="0"/>
              </a:rPr>
              <a:t>?</a:t>
            </a:r>
          </a:p>
          <a:p>
            <a:pPr marL="431800" indent="-323850">
              <a:lnSpc>
                <a:spcPct val="89000"/>
              </a:lnSpc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err="1" smtClean="0">
                <a:latin typeface="Courier New" pitchFamily="49" charset="0"/>
              </a:rPr>
              <a:t>Monomineralic</a:t>
            </a:r>
            <a:r>
              <a:rPr lang="en-US" sz="2800" dirty="0" smtClean="0">
                <a:latin typeface="Courier New" pitchFamily="49" charset="0"/>
              </a:rPr>
              <a:t> </a:t>
            </a:r>
            <a:r>
              <a:rPr lang="en-US" sz="2800" dirty="0">
                <a:latin typeface="Courier New" pitchFamily="49" charset="0"/>
              </a:rPr>
              <a:t>– 1 Mineral </a:t>
            </a:r>
            <a:endParaRPr lang="en-US" sz="2800" dirty="0" smtClean="0">
              <a:latin typeface="Courier New" pitchFamily="49" charset="0"/>
            </a:endParaRPr>
          </a:p>
          <a:p>
            <a:pPr marL="431800" indent="-323850">
              <a:lnSpc>
                <a:spcPct val="89000"/>
              </a:lnSpc>
              <a:buClr>
                <a:srgbClr val="FFFF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Courier New" pitchFamily="49" charset="0"/>
              </a:rPr>
              <a:t>Are most rocks Poly or </a:t>
            </a:r>
            <a:r>
              <a:rPr lang="en-US" sz="2800" dirty="0" err="1" smtClean="0">
                <a:solidFill>
                  <a:srgbClr val="FF0000"/>
                </a:solidFill>
                <a:latin typeface="Courier New" pitchFamily="49" charset="0"/>
              </a:rPr>
              <a:t>Monomineralic</a:t>
            </a:r>
            <a:r>
              <a:rPr lang="en-US" sz="2800" dirty="0" smtClean="0">
                <a:solidFill>
                  <a:srgbClr val="FF0000"/>
                </a:solidFill>
                <a:latin typeface="Courier New" pitchFamily="49" charset="0"/>
              </a:rPr>
              <a:t>?</a:t>
            </a:r>
          </a:p>
          <a:p>
            <a:pPr marL="431800" indent="-323850">
              <a:lnSpc>
                <a:spcPct val="89000"/>
              </a:lnSpc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smtClean="0">
                <a:latin typeface="Courier New" pitchFamily="49" charset="0"/>
              </a:rPr>
              <a:t>Most Rocks are </a:t>
            </a:r>
            <a:r>
              <a:rPr lang="en-US" sz="2800" dirty="0" err="1" smtClean="0">
                <a:latin typeface="Courier New" pitchFamily="49" charset="0"/>
              </a:rPr>
              <a:t>Polymineralic</a:t>
            </a:r>
            <a:r>
              <a:rPr lang="en-US" sz="2800" dirty="0" smtClean="0">
                <a:latin typeface="Courier New" pitchFamily="49" charset="0"/>
              </a:rPr>
              <a:t>.</a:t>
            </a:r>
          </a:p>
          <a:p>
            <a:pPr marL="431800" indent="-323850">
              <a:lnSpc>
                <a:spcPct val="89000"/>
              </a:lnSpc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800" dirty="0">
              <a:latin typeface="Courier New" pitchFamily="49" charset="0"/>
            </a:endParaRPr>
          </a:p>
          <a:p>
            <a:pPr marL="1727200" lvl="1" indent="-573088">
              <a:lnSpc>
                <a:spcPct val="89000"/>
              </a:lnSpc>
              <a:buClr>
                <a:srgbClr val="FFFF00"/>
              </a:buClr>
              <a:buSzPct val="75000"/>
              <a:buFont typeface="Symbol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400" dirty="0">
              <a:latin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2712" y="19510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2" y="192854"/>
            <a:ext cx="1905000" cy="263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" y="94788"/>
            <a:ext cx="207645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1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uiExpand="1" build="p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439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3 Types of Rock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2165350"/>
            <a:ext cx="9070975" cy="42783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What are the three types of rocks?</a:t>
            </a:r>
            <a:endParaRPr lang="en-US" dirty="0">
              <a:solidFill>
                <a:srgbClr val="FF0000"/>
              </a:solidFill>
            </a:endParaRP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3 types of rocks: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Igneous  </a:t>
            </a:r>
            <a:r>
              <a:rPr lang="en-US" dirty="0"/>
              <a:t>(fire)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Sedimentary (</a:t>
            </a:r>
            <a:r>
              <a:rPr lang="en-US" dirty="0" smtClean="0"/>
              <a:t>Sediment</a:t>
            </a:r>
            <a:r>
              <a:rPr lang="en-US" smtClean="0"/>
              <a:t>, cement, settle)</a:t>
            </a:r>
            <a:endParaRPr lang="en-US" dirty="0"/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Metamorphic (Morph)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50312" y="19510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439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Igneous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512" y="2122487"/>
            <a:ext cx="5410200" cy="4629149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Igneous rock?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Igneous rock:</a:t>
            </a:r>
          </a:p>
          <a:p>
            <a:pPr marL="431800" indent="-323850">
              <a:buClr>
                <a:srgbClr val="FFFF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Cooling </a:t>
            </a:r>
            <a:r>
              <a:rPr lang="en-US" dirty="0"/>
              <a:t>or </a:t>
            </a:r>
            <a:r>
              <a:rPr lang="en-US" dirty="0" smtClean="0"/>
              <a:t>Solidification of </a:t>
            </a:r>
            <a:r>
              <a:rPr lang="en-US" dirty="0"/>
              <a:t>Molten </a:t>
            </a:r>
            <a:r>
              <a:rPr lang="en-US" dirty="0" smtClean="0"/>
              <a:t>Rock (melted rock).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      (</a:t>
            </a:r>
            <a:r>
              <a:rPr lang="en-US" dirty="0"/>
              <a:t>Magma or Lava)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err="1" smtClean="0"/>
              <a:t>Ignis</a:t>
            </a:r>
            <a:r>
              <a:rPr lang="en-US" dirty="0" smtClean="0"/>
              <a:t> </a:t>
            </a:r>
            <a:r>
              <a:rPr lang="en-US" dirty="0"/>
              <a:t>- Fire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Ignite – </a:t>
            </a:r>
            <a:r>
              <a:rPr lang="en-US" dirty="0" smtClean="0"/>
              <a:t>Making fire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Can grow </a:t>
            </a:r>
            <a:r>
              <a:rPr lang="en-US" dirty="0"/>
              <a:t>crystals </a:t>
            </a:r>
            <a:r>
              <a:rPr lang="en-US" dirty="0" smtClean="0"/>
              <a:t>*(</a:t>
            </a:r>
            <a:r>
              <a:rPr lang="en-US" dirty="0" err="1"/>
              <a:t>Intergrown</a:t>
            </a:r>
            <a:r>
              <a:rPr lang="en-US" dirty="0"/>
              <a:t> crystals) 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9912" y="1798637"/>
            <a:ext cx="4175126" cy="427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383712" y="7132637"/>
            <a:ext cx="24878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5912" y="2332037"/>
            <a:ext cx="8839200" cy="129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What effects crystal size?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smtClean="0">
                <a:solidFill>
                  <a:schemeClr val="accent3"/>
                </a:solidFill>
              </a:rPr>
              <a:t>The longer a rock has to cool,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 smtClean="0">
                <a:solidFill>
                  <a:schemeClr val="accent3"/>
                </a:solidFill>
              </a:rPr>
              <a:t>the larger the crystals can grow. (like plants &amp; time)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27437"/>
            <a:ext cx="3287713" cy="38276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3912" y="3627437"/>
            <a:ext cx="3124200" cy="381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6712" y="3627437"/>
            <a:ext cx="3216699" cy="381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13638</TotalTime>
  <Words>1297</Words>
  <Application>Microsoft Office PowerPoint</Application>
  <PresentationFormat>Custom</PresentationFormat>
  <Paragraphs>277</Paragraphs>
  <Slides>58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Default Design</vt:lpstr>
      <vt:lpstr>Default Design</vt:lpstr>
      <vt:lpstr>Petrology  </vt:lpstr>
      <vt:lpstr>PowerPoint Presentation</vt:lpstr>
      <vt:lpstr>PowerPoint Presentation</vt:lpstr>
      <vt:lpstr>PowerPoint Presentation</vt:lpstr>
      <vt:lpstr>PowerPoint Presentation</vt:lpstr>
      <vt:lpstr>Rock</vt:lpstr>
      <vt:lpstr>3 Types of Rock</vt:lpstr>
      <vt:lpstr>Igneous </vt:lpstr>
      <vt:lpstr>PowerPoint Presentation</vt:lpstr>
      <vt:lpstr>Cooling Speeds</vt:lpstr>
      <vt:lpstr>PowerPoint Presentation</vt:lpstr>
      <vt:lpstr>Cooling Speeds</vt:lpstr>
      <vt:lpstr>PowerPoint Presentation</vt:lpstr>
      <vt:lpstr>PowerPoint Presentation</vt:lpstr>
      <vt:lpstr>PowerPoint Presentation</vt:lpstr>
      <vt:lpstr>Interesting facts</vt:lpstr>
      <vt:lpstr>Sedimentary Rocks</vt:lpstr>
      <vt:lpstr>PowerPoint Presentation</vt:lpstr>
      <vt:lpstr>PowerPoint Presentation</vt:lpstr>
      <vt:lpstr>Land Derived</vt:lpstr>
      <vt:lpstr>Chemical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Precipitation in Caves.</vt:lpstr>
      <vt:lpstr>Cave precipitates</vt:lpstr>
      <vt:lpstr>Organic</vt:lpstr>
      <vt:lpstr>Fossils in Sedimentary Rocks</vt:lpstr>
      <vt:lpstr>Interesting Facts</vt:lpstr>
      <vt:lpstr>PowerPoint Presentation</vt:lpstr>
      <vt:lpstr>Metamorphic Rock</vt:lpstr>
      <vt:lpstr>PowerPoint Presentation</vt:lpstr>
      <vt:lpstr>PowerPoint Presentation</vt:lpstr>
      <vt:lpstr>               Foliated </vt:lpstr>
      <vt:lpstr>Non Foliated</vt:lpstr>
      <vt:lpstr>Types of Metamorphism</vt:lpstr>
      <vt:lpstr>Types of Metamorphism</vt:lpstr>
      <vt:lpstr>PowerPoint Presentation</vt:lpstr>
      <vt:lpstr>PowerPoint Presentation</vt:lpstr>
      <vt:lpstr>Metamorphic Rocks Scheme</vt:lpstr>
      <vt:lpstr>Rock Cycle</vt:lpstr>
      <vt:lpstr>Rock Cycle</vt:lpstr>
      <vt:lpstr>PowerPoint Presentation</vt:lpstr>
      <vt:lpstr> </vt:lpstr>
      <vt:lpstr>(R)</vt:lpstr>
      <vt:lpstr>(R)</vt:lpstr>
      <vt:lpstr>(R)</vt:lpstr>
      <vt:lpstr>(R)</vt:lpstr>
      <vt:lpstr>Long live ROCK!!!</vt:lpstr>
      <vt:lpstr>Rock Lab General </vt:lpstr>
      <vt:lpstr>Rock Lab Regents (2X) </vt:lpstr>
      <vt:lpstr>Igneous Rock Scheme </vt:lpstr>
      <vt:lpstr>PowerPoint Presentation</vt:lpstr>
      <vt:lpstr>Metamorphic Rocks Scheme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Petrology</dc:title>
  <dc:creator>Steve Papp</dc:creator>
  <cp:lastModifiedBy>Steven Papp</cp:lastModifiedBy>
  <cp:revision>583</cp:revision>
  <cp:lastPrinted>2016-04-12T16:30:42Z</cp:lastPrinted>
  <dcterms:created xsi:type="dcterms:W3CDTF">2011-04-04T02:20:14Z</dcterms:created>
  <dcterms:modified xsi:type="dcterms:W3CDTF">2019-06-11T19:05:20Z</dcterms:modified>
</cp:coreProperties>
</file>