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307" r:id="rId11"/>
    <p:sldId id="266" r:id="rId12"/>
    <p:sldId id="270" r:id="rId13"/>
    <p:sldId id="268" r:id="rId14"/>
    <p:sldId id="267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318" r:id="rId24"/>
    <p:sldId id="278" r:id="rId25"/>
    <p:sldId id="279" r:id="rId26"/>
    <p:sldId id="280" r:id="rId27"/>
    <p:sldId id="281" r:id="rId28"/>
    <p:sldId id="323" r:id="rId29"/>
    <p:sldId id="324" r:id="rId30"/>
    <p:sldId id="282" r:id="rId31"/>
    <p:sldId id="293" r:id="rId32"/>
    <p:sldId id="283" r:id="rId33"/>
    <p:sldId id="284" r:id="rId34"/>
    <p:sldId id="285" r:id="rId35"/>
    <p:sldId id="292" r:id="rId36"/>
    <p:sldId id="286" r:id="rId37"/>
    <p:sldId id="287" r:id="rId38"/>
    <p:sldId id="288" r:id="rId39"/>
    <p:sldId id="289" r:id="rId40"/>
    <p:sldId id="290" r:id="rId41"/>
    <p:sldId id="294" r:id="rId42"/>
    <p:sldId id="291" r:id="rId43"/>
    <p:sldId id="322" r:id="rId44"/>
    <p:sldId id="295" r:id="rId45"/>
    <p:sldId id="296" r:id="rId46"/>
    <p:sldId id="297" r:id="rId47"/>
    <p:sldId id="298" r:id="rId48"/>
    <p:sldId id="299" r:id="rId49"/>
    <p:sldId id="321" r:id="rId50"/>
    <p:sldId id="300" r:id="rId51"/>
    <p:sldId id="301" r:id="rId52"/>
    <p:sldId id="302" r:id="rId53"/>
    <p:sldId id="319" r:id="rId54"/>
    <p:sldId id="325" r:id="rId55"/>
    <p:sldId id="320" r:id="rId56"/>
    <p:sldId id="304" r:id="rId57"/>
    <p:sldId id="305" r:id="rId58"/>
    <p:sldId id="306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9" autoAdjust="0"/>
    <p:restoredTop sz="88777" autoAdjust="0"/>
  </p:normalViewPr>
  <p:slideViewPr>
    <p:cSldViewPr>
      <p:cViewPr varScale="1">
        <p:scale>
          <a:sx n="81" d="100"/>
          <a:sy n="81" d="100"/>
        </p:scale>
        <p:origin x="-10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0" y="1062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14746-FB03-4A73-A13F-9DF107B780B4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86259-A957-4675-BD3B-CF7BA60AF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01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9694" y="0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415790"/>
            <a:ext cx="5046663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9694" y="8831580"/>
            <a:ext cx="298211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FA0D8F8-0D51-42D5-A785-97C3E13D78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043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4297B2-FB15-4423-9461-E39B8645A9F5}" type="slidenum">
              <a:rPr lang="en-US"/>
              <a:pPr/>
              <a:t>1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F846B9-2028-4C51-8616-0300E49BEF6A}" type="slidenum">
              <a:rPr lang="en-US"/>
              <a:pPr/>
              <a:t>11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D8F022-39FD-41FA-9520-844DDD8B248C}" type="slidenum">
              <a:rPr lang="en-US"/>
              <a:pPr/>
              <a:t>12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EC899-178D-46A6-8D6C-4BF564D10435}" type="slidenum">
              <a:rPr lang="en-US"/>
              <a:pPr/>
              <a:t>13</a:t>
            </a:fld>
            <a:endParaRPr lang="en-US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28BA08-22B3-4990-9B36-6E3E02E12D71}" type="slidenum">
              <a:rPr lang="en-US"/>
              <a:pPr/>
              <a:t>14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61A46E-4457-4A4F-A5CD-A5CD7894E07D}" type="slidenum">
              <a:rPr lang="en-US"/>
              <a:pPr/>
              <a:t>15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D1A3B3-876B-4C2E-B3CC-03880C70190F}" type="slidenum">
              <a:rPr lang="en-US"/>
              <a:pPr/>
              <a:t>16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6BD018-F252-453C-9D08-13D096228934}" type="slidenum">
              <a:rPr lang="en-US"/>
              <a:pPr/>
              <a:t>17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28A8BC-40FA-4E52-A1B8-7FCA9AAD3394}" type="slidenum">
              <a:rPr lang="en-US"/>
              <a:pPr/>
              <a:t>18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61C8F9-C8CA-42CC-A884-1727DB7BF20E}" type="slidenum">
              <a:rPr lang="en-US"/>
              <a:pPr/>
              <a:t>19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56EE15-B801-4961-8876-B552A2329001}" type="slidenum">
              <a:rPr lang="en-US"/>
              <a:pPr/>
              <a:t>20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0CDDB1-59AC-4824-8B43-E3E11F7D124D}" type="slidenum">
              <a:rPr lang="en-US"/>
              <a:pPr/>
              <a:t>2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93E6B3-652E-494C-89E7-A740DFC5CCCB}" type="slidenum">
              <a:rPr lang="en-US"/>
              <a:pPr/>
              <a:t>21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EF0BED-AB11-4961-BAA5-37392C09C7C8}" type="slidenum">
              <a:rPr lang="en-US"/>
              <a:pPr/>
              <a:t>22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E02BEB-9FCB-4A62-8A4D-57C38E85FC7C}" type="slidenum">
              <a:rPr lang="en-US"/>
              <a:pPr/>
              <a:t>24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6DACC3-8831-4719-A1B7-43BB4C8B6766}" type="slidenum">
              <a:rPr lang="en-US"/>
              <a:pPr/>
              <a:t>25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A4EDE8-2CC0-46AC-A06E-C2205E9F828F}" type="slidenum">
              <a:rPr lang="en-US"/>
              <a:pPr/>
              <a:t>26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16A240-F509-4492-BAE3-D45DFA46B28C}" type="slidenum">
              <a:rPr lang="en-US"/>
              <a:pPr/>
              <a:t>27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FCCE00-D9A3-41E6-898F-38D09E82F18A}" type="slidenum">
              <a:rPr lang="en-US"/>
              <a:pPr/>
              <a:t>30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BB60A4-540D-4179-8A8E-DD8CE8CAC705}" type="slidenum">
              <a:rPr lang="en-US"/>
              <a:pPr/>
              <a:t>31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667FA3-080A-45FD-B3C2-68FAB320FDD9}" type="slidenum">
              <a:rPr lang="en-US"/>
              <a:pPr/>
              <a:t>32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B6CF6F-27EB-4CCA-9482-2C151EC97FDE}" type="slidenum">
              <a:rPr lang="en-US"/>
              <a:pPr/>
              <a:t>33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7DF1DB-DC61-4CEC-A8F1-32DD3BF1DACF}" type="slidenum">
              <a:rPr lang="en-US"/>
              <a:pPr/>
              <a:t>3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748CAF-6E4A-4B5B-BE95-92A6346EFA57}" type="slidenum">
              <a:rPr lang="en-US"/>
              <a:pPr/>
              <a:t>34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286BFB-CAA1-4AF8-99FD-32392FC1E064}" type="slidenum">
              <a:rPr lang="en-US"/>
              <a:pPr/>
              <a:t>35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076B09-53A6-4CFB-84AA-BB794B561FA2}" type="slidenum">
              <a:rPr lang="en-US"/>
              <a:pPr/>
              <a:t>36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6C8CB3-7767-4FC6-B846-D8784B54ED98}" type="slidenum">
              <a:rPr lang="en-US"/>
              <a:pPr/>
              <a:t>37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F73C1C-7E7A-4F62-B442-EEA14253DE26}" type="slidenum">
              <a:rPr lang="en-US"/>
              <a:pPr/>
              <a:t>38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28E2A6-73CB-4BF2-9DCF-67829BC3CF71}" type="slidenum">
              <a:rPr lang="en-US"/>
              <a:pPr/>
              <a:t>39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77355B-C715-4E13-AF54-466043EC9653}" type="slidenum">
              <a:rPr lang="en-US"/>
              <a:pPr/>
              <a:t>40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541AAB-A65A-4B4B-AC26-62E12FEC632D}" type="slidenum">
              <a:rPr lang="en-US"/>
              <a:pPr/>
              <a:t>41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B5850B-8C5F-465E-BAB2-7BD68191129C}" type="slidenum">
              <a:rPr lang="en-US"/>
              <a:pPr/>
              <a:t>42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A7D0AC-CF25-4AD0-A0FB-AA048C6672DA}" type="slidenum">
              <a:rPr lang="en-US"/>
              <a:pPr/>
              <a:t>44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74367F-56BD-4734-A0B7-3E773FA133E9}" type="slidenum">
              <a:rPr lang="en-US"/>
              <a:pPr/>
              <a:t>4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CD9B24-0729-4993-BDC1-9DC0E82D6EE4}" type="slidenum">
              <a:rPr lang="en-US"/>
              <a:pPr/>
              <a:t>56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332A29-6B1F-4D84-80AE-7797DE6EEAFB}" type="slidenum">
              <a:rPr lang="en-US"/>
              <a:pPr/>
              <a:t>58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801D35-6C93-419B-A1B3-56F55EE4B6E1}" type="slidenum">
              <a:rPr lang="en-US"/>
              <a:pPr/>
              <a:t>5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5BE45-CF61-44B9-B64C-355D7DC1F121}" type="slidenum">
              <a:rPr lang="en-US"/>
              <a:pPr/>
              <a:t>6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71214E-9EFA-47D3-826E-C4A944C45C5F}" type="slidenum">
              <a:rPr lang="en-US"/>
              <a:pPr/>
              <a:t>7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DAEC45-0C7A-46C8-9F32-99F6DB55DAAC}" type="slidenum">
              <a:rPr lang="en-US"/>
              <a:pPr/>
              <a:t>8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69C522-28A6-4115-A1C2-37FF409052CB}" type="slidenum">
              <a:rPr lang="en-US"/>
              <a:pPr/>
              <a:t>9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6F326-2E65-4559-9673-E42E4C8336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10C06-A6F1-4544-AAF0-7DC6486C51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1654C-B3B4-4390-ACA5-F429F37EB8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EDA0FB2-7B3E-4595-A449-3976BE0BCB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B0B4E1A-F39F-454C-A68A-24225B87B8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584732C-69DC-4629-90A9-64CF607CB9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D1F0E5B-BE6C-4BB0-BC7C-30FDF47B87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D415FBD-E147-41E6-B30B-A67A75367F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919EB7-F73C-4C16-8712-32A2B3235D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F1F03-0951-47DC-B0BD-87DA496E00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F450B-0411-48E8-B720-BC0EC3A411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9B921-1523-473C-BA35-A772A67FE1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7C6B8-DB3C-4A62-AE03-3D3E5F6E4B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88028-A605-4B92-AA4E-8102C90936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44865-6614-41EC-9A79-4E4C634EEC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B3203-DA14-4C32-8C8F-5B09BAD79F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EEF3B2B-60D1-4864-B3FE-E012EFE365E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.nationalgeographic.com/video/animals/reptiles-animals/alligators-crocodiles/croc_american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youtube.com/watch?v=PjaM7wBWWoc&amp;feature=relate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8E_I4AgsIok" TargetMode="External"/><Relationship Id="rId3" Type="http://schemas.openxmlformats.org/officeDocument/2006/relationships/image" Target="../media/image16.wmf"/><Relationship Id="rId7" Type="http://schemas.openxmlformats.org/officeDocument/2006/relationships/hyperlink" Target="https://www.youtube.com/watch?v=8eTtciy0fok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jpeg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youtube.com/watch?v=Foc4dn90n3E" TargetMode="External"/><Relationship Id="rId4" Type="http://schemas.openxmlformats.org/officeDocument/2006/relationships/image" Target="../media/image2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youtube.com/watch?v=spB1ElbnyPw" TargetMode="External"/><Relationship Id="rId4" Type="http://schemas.openxmlformats.org/officeDocument/2006/relationships/hyperlink" Target="https://www.youtube.com/watch?v=8Q7Gm3wjMBk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google.com/url?sa=i&amp;rct=j&amp;q=&amp;esrc=s&amp;source=images&amp;cd=&amp;cad=rja&amp;uact=8&amp;ved=0ahUKEwi6hLr10LvMAhXDMz4KHdJ9Df4QjRwIBw&amp;url=http://www.backwaterreptiles.com/iguanas-for-sale.html&amp;psig=AFQjCNE-ws9VyVFOCv2XYnypG_k0Lt7ulg&amp;ust=1462286776979421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video.nationalgeographic.com/video/00000144-0a35-d3cb-a96c-7b3d7d4f0000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file:///\\Acsd.local\dfs\AHSTEACHERSHOME$\khastings\MARINE%20BIOLOGY\Fins%20to%20Flukes\Chapter%2013-%20Marine%20Reptiles\Sea%20Turtle%20Diagram.doc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MNry4PE93Y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kmE7D5ulSA" TargetMode="Externa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hyperlink" Target="http://animaldiversity.ummz.umich.edu/site/accounts/information/Cnidaria.html" TargetMode="External"/><Relationship Id="rId7" Type="http://schemas.openxmlformats.org/officeDocument/2006/relationships/hyperlink" Target="http://www.youtube.com/watch?v=5wqATMP9CMM" TargetMode="External"/><Relationship Id="rId2" Type="http://schemas.openxmlformats.org/officeDocument/2006/relationships/hyperlink" Target="http://animaldiversity.ummz.umich.edu/site/accounts/information/Porifera.html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animaldiversity.ummz.umich.edu/site/accounts/information/Crustacea.html" TargetMode="External"/><Relationship Id="rId5" Type="http://schemas.openxmlformats.org/officeDocument/2006/relationships/hyperlink" Target="http://animaldiversity.ummz.umich.edu/site/accounts/information/Actinopterygii.html" TargetMode="External"/><Relationship Id="rId4" Type="http://schemas.openxmlformats.org/officeDocument/2006/relationships/hyperlink" Target="http://animaldiversity.ummz.umich.edu/site/accounts/information/Mollusca.html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www.turtles.org/glossary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9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video.nationalgeographic.com/video/news/00000144-0a25-d3cb-a96c-7b2d101f0000?source=searchvideo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Ijk84-hxE0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youtube.com/watch?v=HvKGLlMa5ec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dirty="0"/>
              <a:t>Marine Reptiles and Birds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13 - Marine Biology</a:t>
            </a:r>
          </a:p>
          <a:p>
            <a:r>
              <a:rPr lang="en-US" dirty="0"/>
              <a:t>Mrs. </a:t>
            </a:r>
            <a:r>
              <a:rPr lang="en-US" dirty="0" err="1" smtClean="0"/>
              <a:t>Pregnall</a:t>
            </a:r>
            <a:r>
              <a:rPr lang="en-US" dirty="0" smtClean="0"/>
              <a:t> and Mrs. Hastings</a:t>
            </a:r>
            <a:endParaRPr lang="en-US" dirty="0"/>
          </a:p>
          <a:p>
            <a:endParaRPr lang="en-US" dirty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676400"/>
          </a:xfrm>
        </p:spPr>
        <p:txBody>
          <a:bodyPr/>
          <a:lstStyle/>
          <a:p>
            <a:r>
              <a:rPr lang="en-US" sz="2400" dirty="0" smtClean="0"/>
              <a:t>Found only on the Galápagos Islands, marine iguanas often wear distinctive white "wigs" of salt expelled from glands near their noses.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8" name="Content Placeholder 7" descr="marine-iguana_779_600x4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981200"/>
            <a:ext cx="6172200" cy="4629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Another adaptation to life in the sea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Reptiles that live in arid (dry) environments tend to reabsorb as much water back in their body as possible. 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Their waste is dry and concentrated and is called uric acid.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6" name="Content Placeholder 5" descr="uric acid pellet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2362200"/>
            <a:ext cx="4267200" cy="39762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CROCODILES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 large predatory marine reptile</a:t>
            </a:r>
          </a:p>
          <a:p>
            <a:pPr>
              <a:lnSpc>
                <a:spcPct val="90000"/>
              </a:lnSpc>
            </a:pPr>
            <a:r>
              <a:rPr lang="en-US" dirty="0"/>
              <a:t>They hunt with their eyes above the surface.</a:t>
            </a:r>
          </a:p>
          <a:p>
            <a:pPr>
              <a:lnSpc>
                <a:spcPct val="90000"/>
              </a:lnSpc>
            </a:pPr>
            <a:r>
              <a:rPr lang="en-US" dirty="0"/>
              <a:t>The American saltwater crocodile lives only in the Florida Keys and there are fewer than 500 left</a:t>
            </a:r>
            <a:r>
              <a:rPr lang="en-US" dirty="0" smtClean="0"/>
              <a:t>. They are endangered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Crocodiles </a:t>
            </a:r>
            <a:r>
              <a:rPr lang="en-US" dirty="0"/>
              <a:t>guard their nests and provide limited care for their </a:t>
            </a:r>
            <a:r>
              <a:rPr lang="en-US" dirty="0" smtClean="0"/>
              <a:t>young unlike turtles and other marine reptiles.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 sz="2400"/>
          </a:p>
        </p:txBody>
      </p:sp>
      <p:sp>
        <p:nvSpPr>
          <p:cNvPr id="20484" name="Rectangle 4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endParaRPr lang="en-US" sz="240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endParaRPr lang="en-US" sz="2800"/>
          </a:p>
        </p:txBody>
      </p:sp>
      <p:pic>
        <p:nvPicPr>
          <p:cNvPr id="20487" name="Picture 7" descr="IMG_0209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CROCODILES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 sz="2400"/>
          </a:p>
        </p:txBody>
      </p:sp>
      <p:sp>
        <p:nvSpPr>
          <p:cNvPr id="19460" name="Rectangle 4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endParaRPr lang="en-US" sz="2400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endParaRPr lang="en-US" sz="2800"/>
          </a:p>
        </p:txBody>
      </p:sp>
      <p:pic>
        <p:nvPicPr>
          <p:cNvPr id="19462" name="Picture 6" descr="IMG_0219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10" name="Picture 6" descr="IMG_52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Alligators vs. Crocodiles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Alligators have a much broader snout.</a:t>
            </a:r>
          </a:p>
          <a:p>
            <a:r>
              <a:rPr lang="en-US" dirty="0"/>
              <a:t>Alligators cannot tolerate salt water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lvl="8"/>
            <a:r>
              <a:rPr lang="en-US" dirty="0" smtClean="0"/>
              <a:t>THERE’S MORE!!</a:t>
            </a:r>
          </a:p>
          <a:p>
            <a:pPr lvl="8"/>
            <a:r>
              <a:rPr lang="en-US" dirty="0" smtClean="0"/>
              <a:t>LET’S DO THE CHART</a:t>
            </a:r>
            <a:endParaRPr lang="en-US" dirty="0"/>
          </a:p>
        </p:txBody>
      </p:sp>
      <p:sp>
        <p:nvSpPr>
          <p:cNvPr id="4" name="Action Button: Forward or Next 3">
            <a:hlinkClick r:id="rId3" highlightClick="1"/>
          </p:cNvPr>
          <p:cNvSpPr/>
          <p:nvPr/>
        </p:nvSpPr>
        <p:spPr bwMode="auto">
          <a:xfrm>
            <a:off x="1295400" y="3505200"/>
            <a:ext cx="2819400" cy="1524000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Alligator vs. Crocodile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800" dirty="0"/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4495800"/>
            <a:ext cx="120808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Content Placeholder 7" descr="alligators vs crocodiles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1219200" y="1600200"/>
            <a:ext cx="6705600" cy="50038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Alligators we see in the Everglades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n-US" sz="280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800"/>
          </a:p>
        </p:txBody>
      </p:sp>
      <p:pic>
        <p:nvPicPr>
          <p:cNvPr id="29701" name="Picture 5" descr="IMG_52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n-US" sz="2800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800"/>
          </a:p>
        </p:txBody>
      </p:sp>
      <p:pic>
        <p:nvPicPr>
          <p:cNvPr id="30726" name="Picture 6" descr="IMG_52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</p:spPr>
      </p:pic>
      <p:sp>
        <p:nvSpPr>
          <p:cNvPr id="6" name="Action Button: Forward or Next 5">
            <a:hlinkClick r:id="rId4" highlightClick="1"/>
          </p:cNvPr>
          <p:cNvSpPr/>
          <p:nvPr/>
        </p:nvSpPr>
        <p:spPr bwMode="auto">
          <a:xfrm>
            <a:off x="762000" y="4114800"/>
            <a:ext cx="2895600" cy="2286000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PYTHONS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IN THE EVERGLADES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Birds and Reptiles similar to each other?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848600" cy="4419600"/>
          </a:xfrm>
        </p:spPr>
        <p:txBody>
          <a:bodyPr/>
          <a:lstStyle/>
          <a:p>
            <a:r>
              <a:rPr lang="en-US" dirty="0"/>
              <a:t>They both are _____.</a:t>
            </a:r>
          </a:p>
          <a:p>
            <a:r>
              <a:rPr lang="en-US" dirty="0"/>
              <a:t>They both have _____.</a:t>
            </a:r>
          </a:p>
          <a:p>
            <a:r>
              <a:rPr lang="en-US" dirty="0"/>
              <a:t>They both lay _____.</a:t>
            </a:r>
          </a:p>
          <a:p>
            <a:r>
              <a:rPr lang="en-US" dirty="0"/>
              <a:t>All of this evidence suggests that birds evolved from reptiles</a:t>
            </a:r>
            <a:r>
              <a:rPr lang="en-US" dirty="0" smtClean="0"/>
              <a:t>.</a:t>
            </a:r>
          </a:p>
          <a:p>
            <a:r>
              <a:rPr lang="en-US" i="1" dirty="0" smtClean="0"/>
              <a:t>Note: Amphibians evolved from fish and reptiles evolved from amphibians.  There are no true marine amphibians.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Sea Snakes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1447800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Sea snakes inhabit the tropical Pacific ocean and Indian Oceans.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yellow-bellied sea snake is found in California to Ecuador.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All are highly venomous, but are not aggressive.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They prey on small fish.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581400"/>
            <a:ext cx="11049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2743200"/>
            <a:ext cx="10795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343400"/>
            <a:ext cx="11811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Content Placeholder 9" descr="Yellow-bellied-sea-snake-feeding-on-a-fish.jpg"/>
          <p:cNvPicPr>
            <a:picLocks noGrp="1" noChangeAspect="1"/>
          </p:cNvPicPr>
          <p:nvPr>
            <p:ph sz="half" idx="1"/>
          </p:nvPr>
        </p:nvPicPr>
        <p:blipFill>
          <a:blip r:embed="rId6" cstate="print"/>
          <a:stretch>
            <a:fillRect/>
          </a:stretch>
        </p:blipFill>
        <p:spPr>
          <a:xfrm>
            <a:off x="0" y="1752600"/>
            <a:ext cx="5439043" cy="3581400"/>
          </a:xfrm>
        </p:spPr>
      </p:pic>
      <p:sp>
        <p:nvSpPr>
          <p:cNvPr id="2" name="Action Button: Forward or Next 1">
            <a:hlinkClick r:id="rId7" highlightClick="1"/>
          </p:cNvPr>
          <p:cNvSpPr/>
          <p:nvPr/>
        </p:nvSpPr>
        <p:spPr bwMode="auto">
          <a:xfrm>
            <a:off x="3352800" y="5410200"/>
            <a:ext cx="1447800" cy="1143000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SEA SNAKE ISLAND</a:t>
            </a:r>
          </a:p>
        </p:txBody>
      </p:sp>
      <p:sp>
        <p:nvSpPr>
          <p:cNvPr id="3" name="Action Button: Forward or Next 2">
            <a:hlinkClick r:id="rId8" highlightClick="1"/>
          </p:cNvPr>
          <p:cNvSpPr/>
          <p:nvPr/>
        </p:nvSpPr>
        <p:spPr bwMode="auto">
          <a:xfrm>
            <a:off x="6324600" y="5295900"/>
            <a:ext cx="2057400" cy="1257300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Adaptations of Sea Snakes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They have flat, streamlined bodies and a rudderlike tail.</a:t>
            </a:r>
          </a:p>
          <a:p>
            <a:r>
              <a:rPr lang="en-US" sz="2800"/>
              <a:t>They have salt glands to get rid of excess salts.</a:t>
            </a:r>
          </a:p>
          <a:p>
            <a:endParaRPr lang="en-US" sz="2800"/>
          </a:p>
        </p:txBody>
      </p:sp>
      <p:pic>
        <p:nvPicPr>
          <p:cNvPr id="6" name="Content Placeholder 5" descr="ngs05471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1600200"/>
            <a:ext cx="3810000" cy="2476500"/>
          </a:xfrm>
        </p:spPr>
      </p:pic>
      <p:pic>
        <p:nvPicPr>
          <p:cNvPr id="56322" name="Picture 2" descr="http://www.fort.usgs.gov/resources/education/bts/images/from_Tom/flat_tai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4191000"/>
            <a:ext cx="2105025" cy="2394605"/>
          </a:xfrm>
          <a:prstGeom prst="rect">
            <a:avLst/>
          </a:prstGeom>
          <a:noFill/>
        </p:spPr>
      </p:pic>
      <p:sp>
        <p:nvSpPr>
          <p:cNvPr id="2" name="Action Button: Forward or Next 1">
            <a:hlinkClick r:id="rId5" highlightClick="1"/>
          </p:cNvPr>
          <p:cNvSpPr/>
          <p:nvPr/>
        </p:nvSpPr>
        <p:spPr bwMode="auto">
          <a:xfrm>
            <a:off x="6477000" y="4800600"/>
            <a:ext cx="1752600" cy="1524000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EAT A SEA SNAKE?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Diving Adaptations of Sea Snakes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/>
              <a:t>They have a flap of tissue that covers their nostrils when they dive to prevent water from entering lungs.</a:t>
            </a:r>
          </a:p>
          <a:p>
            <a:r>
              <a:rPr lang="en-US" sz="2400" dirty="0"/>
              <a:t>The lungs inflate to 3/4 of the body length to stay under water for 2 hours on one breath.</a:t>
            </a:r>
          </a:p>
        </p:txBody>
      </p:sp>
      <p:pic>
        <p:nvPicPr>
          <p:cNvPr id="6" name="Content Placeholder 5" descr="nostrils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209800"/>
            <a:ext cx="4909457" cy="2863850"/>
          </a:xfrm>
        </p:spPr>
      </p:pic>
      <p:sp>
        <p:nvSpPr>
          <p:cNvPr id="5" name="Action Button: Forward or Next 4">
            <a:hlinkClick r:id="rId4" highlightClick="1"/>
          </p:cNvPr>
          <p:cNvSpPr/>
          <p:nvPr/>
        </p:nvSpPr>
        <p:spPr bwMode="auto">
          <a:xfrm>
            <a:off x="1371600" y="5410200"/>
            <a:ext cx="2590800" cy="990600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SEA SNAKE HUNT</a:t>
            </a:r>
          </a:p>
        </p:txBody>
      </p:sp>
      <p:sp>
        <p:nvSpPr>
          <p:cNvPr id="2" name="Action Button: Forward or Next 1">
            <a:hlinkClick r:id="rId5" highlightClick="1"/>
          </p:cNvPr>
          <p:cNvSpPr/>
          <p:nvPr/>
        </p:nvSpPr>
        <p:spPr bwMode="auto">
          <a:xfrm>
            <a:off x="5181600" y="5562600"/>
            <a:ext cx="2057400" cy="1066800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SEA SNAKE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EATS EEL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dirty="0" smtClean="0"/>
              <a:t>This is a Land Iguana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4114800"/>
          </a:xfrm>
        </p:spPr>
        <p:txBody>
          <a:bodyPr/>
          <a:lstStyle/>
          <a:p>
            <a:r>
              <a:rPr lang="en-US" dirty="0" smtClean="0"/>
              <a:t>How would you change/adapt this animal to be better fit for the Ocean?</a:t>
            </a:r>
          </a:p>
          <a:p>
            <a:r>
              <a:rPr lang="en-US" dirty="0" smtClean="0"/>
              <a:t>Submit 5 ideas with a partner.</a:t>
            </a:r>
            <a:endParaRPr lang="en-US" dirty="0"/>
          </a:p>
        </p:txBody>
      </p:sp>
      <p:pic>
        <p:nvPicPr>
          <p:cNvPr id="1026" name="Picture 2" descr="http://www.backwaterreptiles.com/iguanas-for-sale_files/buy-iguana-for-sale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90800"/>
            <a:ext cx="6248400" cy="413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9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Marine Lizards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1524000"/>
            <a:ext cx="3124200" cy="4572000"/>
          </a:xfrm>
        </p:spPr>
        <p:txBody>
          <a:bodyPr/>
          <a:lstStyle/>
          <a:p>
            <a:r>
              <a:rPr lang="en-US" sz="2400" dirty="0"/>
              <a:t>There is one species of lizards that are marine, the marine iguana.</a:t>
            </a:r>
          </a:p>
          <a:p>
            <a:r>
              <a:rPr lang="en-US" sz="2400" dirty="0"/>
              <a:t>They live on the Galapagos Islands off the coast of Ecuador.</a:t>
            </a:r>
          </a:p>
          <a:p>
            <a:r>
              <a:rPr lang="en-US" sz="2400" dirty="0"/>
              <a:t>They are harmless creatures despite their looks.</a:t>
            </a:r>
          </a:p>
        </p:txBody>
      </p:sp>
      <p:pic>
        <p:nvPicPr>
          <p:cNvPr id="6" name="Content Placeholder 5" descr="galapagos_marine_iguana_swimming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1905000"/>
            <a:ext cx="5182172" cy="3429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Adaptations of Marine Iguana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0" y="2057400"/>
            <a:ext cx="5943600" cy="4114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/>
              <a:t>They are graceful under water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They have a flattened tail for </a:t>
            </a:r>
            <a:r>
              <a:rPr lang="en-US" sz="2800" dirty="0" smtClean="0"/>
              <a:t>swimming.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They eat seaweed and algae.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They bask on lava rocks on land.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rine-Iguana-Galapagos-Island.jpg"/>
          <p:cNvPicPr>
            <a:picLocks noGrp="1" noChangeAspect="1"/>
          </p:cNvPicPr>
          <p:nvPr>
            <p:ph/>
          </p:nvPr>
        </p:nvPicPr>
        <p:blipFill>
          <a:blip r:embed="rId3" cstate="print"/>
          <a:stretch>
            <a:fillRect/>
          </a:stretch>
        </p:blipFill>
        <p:spPr>
          <a:xfrm>
            <a:off x="947377" y="457200"/>
            <a:ext cx="8067707" cy="5257800"/>
          </a:xfrm>
        </p:spPr>
      </p:pic>
      <p:sp>
        <p:nvSpPr>
          <p:cNvPr id="3" name="Action Button: Forward or Next 2">
            <a:hlinkClick r:id="rId4" highlightClick="1"/>
          </p:cNvPr>
          <p:cNvSpPr/>
          <p:nvPr/>
        </p:nvSpPr>
        <p:spPr bwMode="auto">
          <a:xfrm>
            <a:off x="1066800" y="4572000"/>
            <a:ext cx="1905000" cy="1447800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Island of the dragon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rine%20iguana.jpg"/>
          <p:cNvPicPr>
            <a:picLocks noGrp="1" noChangeAspect="1"/>
          </p:cNvPicPr>
          <p:nvPr>
            <p:ph/>
          </p:nvPr>
        </p:nvPicPr>
        <p:blipFill>
          <a:blip r:embed="rId3" cstate="print"/>
          <a:stretch>
            <a:fillRect/>
          </a:stretch>
        </p:blipFill>
        <p:spPr>
          <a:xfrm>
            <a:off x="609599" y="282832"/>
            <a:ext cx="8486553" cy="65751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ANATOMY OF A TURTLE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khastings\AppData\Local\Microsoft\Windows\Temporary Internet Files\Content.IE5\01WZ5REM\Painted_turtle_f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573383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72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381000"/>
            <a:ext cx="7772400" cy="1143000"/>
          </a:xfrm>
        </p:spPr>
        <p:txBody>
          <a:bodyPr/>
          <a:lstStyle/>
          <a:p>
            <a:r>
              <a:rPr lang="en-US" dirty="0" smtClean="0"/>
              <a:t>ANATOMY OF A SEA TURTLE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 descr="C:\Users\khastings\AppData\Local\Microsoft\Windows\Temporary Internet Files\Content.IE5\01WZ5REM\loggerhead-sea-turtle[1]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6934200" cy="461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89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Evolutionary Comparison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sz="2800" dirty="0"/>
              <a:t>Note the scales on the birds feet.  They are very similar to the scales on the bodies of these reptiles.</a:t>
            </a:r>
          </a:p>
          <a:p>
            <a:r>
              <a:rPr lang="en-US" sz="2800" dirty="0"/>
              <a:t>To the left </a:t>
            </a:r>
            <a:r>
              <a:rPr lang="en-US" sz="2800" dirty="0" smtClean="0"/>
              <a:t>are the feet of </a:t>
            </a:r>
            <a:r>
              <a:rPr lang="en-US" sz="2800" dirty="0"/>
              <a:t>Caiman lizards.</a:t>
            </a:r>
          </a:p>
        </p:txBody>
      </p:sp>
      <p:pic>
        <p:nvPicPr>
          <p:cNvPr id="7" name="Content Placeholder 6" descr="bird feet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28599" y="1524000"/>
            <a:ext cx="2332653" cy="2286000"/>
          </a:xfrm>
        </p:spPr>
      </p:pic>
      <p:pic>
        <p:nvPicPr>
          <p:cNvPr id="9" name="Content Placeholder 8" descr="reptilte feet.bmp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2590800" y="2362200"/>
            <a:ext cx="2057400" cy="3177947"/>
          </a:xfrm>
        </p:spPr>
      </p:pic>
      <p:pic>
        <p:nvPicPr>
          <p:cNvPr id="92162" name="Picture 2" descr="http://3.bp.blogspot.com/-BugXihzgzbM/TVkhZbpyzAI/AAAAAAAAAt8/d7SDLGB5cCY/s1600/Dracaena+guianensis+Caiman+lizard+head+sho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919278"/>
            <a:ext cx="2286000" cy="16418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Sea Turtles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sea turtles are the most widely distributed of all marine reptiles.</a:t>
            </a:r>
          </a:p>
          <a:p>
            <a:r>
              <a:rPr lang="en-US" dirty="0"/>
              <a:t>There are </a:t>
            </a:r>
            <a:r>
              <a:rPr lang="en-US" dirty="0" smtClean="0"/>
              <a:t>6 (8) </a:t>
            </a:r>
            <a:r>
              <a:rPr lang="en-US" dirty="0"/>
              <a:t>species of sea turtles and they are all endangered.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Action Button: Forward or Next 4">
            <a:hlinkClick r:id="rId3" highlightClick="1"/>
          </p:cNvPr>
          <p:cNvSpPr/>
          <p:nvPr/>
        </p:nvSpPr>
        <p:spPr bwMode="auto">
          <a:xfrm>
            <a:off x="1676400" y="4343400"/>
            <a:ext cx="3200400" cy="1295400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3074" name="Picture 2" descr="C:\Users\khastings\AppData\Local\Microsoft\Windows\Temporary Internet Files\Content.IE5\0WCO97JO\tribal_turtle_by_naarouto-d520trs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962400"/>
            <a:ext cx="217233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/>
              <a:t>The Green Sea Turtle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subTitle" idx="1"/>
          </p:nvPr>
        </p:nvSpPr>
        <p:spPr>
          <a:xfrm flipH="1" flipV="1">
            <a:off x="7772400" y="5638800"/>
            <a:ext cx="152400" cy="76200"/>
          </a:xfrm>
        </p:spPr>
        <p:txBody>
          <a:bodyPr/>
          <a:lstStyle/>
          <a:p>
            <a:endParaRPr lang="en-US"/>
          </a:p>
        </p:txBody>
      </p:sp>
      <p:pic>
        <p:nvPicPr>
          <p:cNvPr id="2050" name="Picture 2" descr="C:\Users\khastings\AppData\Local\Microsoft\Windows\Temporary Internet Files\Content.IE5\1N37TAW8\11029-illustration-of-a-green-sea-turtle-pv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81400"/>
            <a:ext cx="3800475" cy="281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9" name="Picture 5" descr="IMG_12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6" name="Picture 4" descr="IMG_12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60" name="Picture 4" descr="IMG_12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Green Sea Turtle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Its name comes from the </a:t>
            </a:r>
            <a:r>
              <a:rPr lang="en-US" sz="2800" dirty="0">
                <a:solidFill>
                  <a:srgbClr val="FF0000"/>
                </a:solidFill>
              </a:rPr>
              <a:t>fat</a:t>
            </a:r>
            <a:r>
              <a:rPr lang="en-US" sz="2800" dirty="0"/>
              <a:t> in its body that is green from the algae they eat.</a:t>
            </a:r>
          </a:p>
          <a:p>
            <a:r>
              <a:rPr lang="en-US" sz="2800" dirty="0"/>
              <a:t>They are the most abundant of all sea turtles.  </a:t>
            </a:r>
          </a:p>
          <a:p>
            <a:r>
              <a:rPr lang="en-US" sz="2800" dirty="0"/>
              <a:t>In Hawaii, they call them </a:t>
            </a:r>
            <a:r>
              <a:rPr lang="en-US" sz="2800" dirty="0" err="1"/>
              <a:t>Honu</a:t>
            </a:r>
            <a:r>
              <a:rPr lang="en-US" sz="2800" dirty="0"/>
              <a:t>.</a:t>
            </a:r>
          </a:p>
          <a:p>
            <a:r>
              <a:rPr lang="en-US" sz="2800" dirty="0"/>
              <a:t>They are herbivores as adults and have symbiotic bacteria in their gut to help digest their food.  When they are juveniles they are carnivores.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4" name="Picture 4" descr="IMG_12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8" name="Picture 4" descr="IMG_10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3" name="Picture 5" descr="IMG_10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6" name="Picture 4" descr="IMG_107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Ranges of Birds and Reptiles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Birds have a much wider range of habitats on the planet.  </a:t>
            </a:r>
          </a:p>
          <a:p>
            <a:pPr>
              <a:lnSpc>
                <a:spcPct val="90000"/>
              </a:lnSpc>
            </a:pPr>
            <a:r>
              <a:rPr lang="en-US"/>
              <a:t>Birds can be found from the tropical shores to the polar seas.</a:t>
            </a:r>
          </a:p>
          <a:p>
            <a:pPr>
              <a:lnSpc>
                <a:spcPct val="90000"/>
              </a:lnSpc>
            </a:pPr>
            <a:r>
              <a:rPr lang="en-US"/>
              <a:t>Reptiles are mainly found in tropical to subtropical habitats and some temperate habitats.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80" name="Picture 4" descr="IMG_15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Green Sea Turtle facts cont…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dirty="0"/>
              <a:t>They can be as big as 500 lbs.</a:t>
            </a:r>
          </a:p>
          <a:p>
            <a:r>
              <a:rPr lang="en-US" sz="2800" dirty="0"/>
              <a:t>They often have algae on their backs that fish help clean off…a type of symbiosis called </a:t>
            </a:r>
            <a:r>
              <a:rPr lang="en-US" sz="2800" dirty="0" smtClean="0"/>
              <a:t>_______.</a:t>
            </a:r>
            <a:endParaRPr lang="en-US" sz="2800" dirty="0"/>
          </a:p>
        </p:txBody>
      </p:sp>
      <p:pic>
        <p:nvPicPr>
          <p:cNvPr id="6" name="Content Placeholder 5" descr="green-adult-DavidSchrichte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85800" y="2851150"/>
            <a:ext cx="3810000" cy="2374900"/>
          </a:xfrm>
        </p:spPr>
      </p:pic>
      <p:sp>
        <p:nvSpPr>
          <p:cNvPr id="2" name="TextBox 1"/>
          <p:cNvSpPr txBox="1"/>
          <p:nvPr/>
        </p:nvSpPr>
        <p:spPr>
          <a:xfrm>
            <a:off x="4800600" y="50292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Mutualism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Green Sea Turtle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4" name="Picture 4" descr="IMG_15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Glow in the Dark Turtle?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Action Button: Forward or Next 4">
            <a:hlinkClick r:id="rId2" highlightClick="1"/>
          </p:cNvPr>
          <p:cNvSpPr/>
          <p:nvPr/>
        </p:nvSpPr>
        <p:spPr bwMode="auto">
          <a:xfrm>
            <a:off x="1676400" y="2286000"/>
            <a:ext cx="5410200" cy="3200400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25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Hawksbill Turtles</a:t>
            </a:r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257800" y="1524000"/>
            <a:ext cx="3200400" cy="4572000"/>
          </a:xfrm>
        </p:spPr>
        <p:txBody>
          <a:bodyPr/>
          <a:lstStyle/>
          <a:p>
            <a:r>
              <a:rPr lang="en-US" sz="2800" dirty="0"/>
              <a:t>They are mostly tropical, but have been found in Woods Hole and Long Island Sound.</a:t>
            </a:r>
          </a:p>
          <a:p>
            <a:r>
              <a:rPr lang="en-US" sz="2800" dirty="0"/>
              <a:t>They have a beak like structure.</a:t>
            </a:r>
          </a:p>
        </p:txBody>
      </p:sp>
      <p:pic>
        <p:nvPicPr>
          <p:cNvPr id="6" name="Content Placeholder 5" descr="hawksbill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199" y="1676400"/>
            <a:ext cx="4811437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Hawksbill feeding habits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3B3B3B"/>
                </a:solidFill>
                <a:latin typeface="Verdana" pitchFamily="1" charset="0"/>
              </a:rPr>
              <a:t>Hawksbill turtles feed primarily on </a:t>
            </a:r>
            <a:r>
              <a:rPr lang="en-US" sz="2400" dirty="0">
                <a:solidFill>
                  <a:srgbClr val="FF0000"/>
                </a:solidFill>
                <a:latin typeface="Verdana" pitchFamily="1" charset="0"/>
                <a:hlinkClick r:id="rId2"/>
              </a:rPr>
              <a:t>sponges</a:t>
            </a:r>
            <a:r>
              <a:rPr lang="en-US" sz="2400" dirty="0">
                <a:solidFill>
                  <a:srgbClr val="3B3B3B"/>
                </a:solidFill>
                <a:latin typeface="Verdana" pitchFamily="1" charset="0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1CBD"/>
                </a:solidFill>
                <a:latin typeface="Verdana" pitchFamily="1" charset="0"/>
                <a:hlinkClick r:id="rId3"/>
              </a:rPr>
              <a:t>Sea jellies</a:t>
            </a:r>
            <a:r>
              <a:rPr lang="en-US" sz="2400" dirty="0">
                <a:solidFill>
                  <a:srgbClr val="3B3B3B"/>
                </a:solidFill>
                <a:latin typeface="Verdana" pitchFamily="1" charset="0"/>
              </a:rPr>
              <a:t> are also common prey items.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3B3B3B"/>
                </a:solidFill>
                <a:latin typeface="Verdana" pitchFamily="1" charset="0"/>
              </a:rPr>
              <a:t> These turtles are omnivorous and also eat </a:t>
            </a:r>
            <a:r>
              <a:rPr lang="en-US" sz="2400" dirty="0">
                <a:solidFill>
                  <a:srgbClr val="001CBD"/>
                </a:solidFill>
                <a:latin typeface="Verdana" pitchFamily="1" charset="0"/>
                <a:hlinkClick r:id="rId4"/>
              </a:rPr>
              <a:t>mollusks</a:t>
            </a:r>
            <a:r>
              <a:rPr lang="en-US" sz="2400" dirty="0">
                <a:solidFill>
                  <a:srgbClr val="3B3B3B"/>
                </a:solidFill>
                <a:latin typeface="Verdana" pitchFamily="1" charset="0"/>
              </a:rPr>
              <a:t>, </a:t>
            </a:r>
            <a:r>
              <a:rPr lang="en-US" sz="2400" dirty="0">
                <a:solidFill>
                  <a:srgbClr val="001CBD"/>
                </a:solidFill>
                <a:latin typeface="Verdana" pitchFamily="1" charset="0"/>
                <a:hlinkClick r:id="rId5"/>
              </a:rPr>
              <a:t>fish</a:t>
            </a:r>
            <a:r>
              <a:rPr lang="en-US" sz="2400" dirty="0">
                <a:solidFill>
                  <a:srgbClr val="3B3B3B"/>
                </a:solidFill>
                <a:latin typeface="Verdana" pitchFamily="1" charset="0"/>
              </a:rPr>
              <a:t>, marine algae, </a:t>
            </a:r>
            <a:r>
              <a:rPr lang="en-US" sz="2400" dirty="0">
                <a:solidFill>
                  <a:srgbClr val="001CBD"/>
                </a:solidFill>
                <a:latin typeface="Verdana" pitchFamily="1" charset="0"/>
                <a:hlinkClick r:id="rId6"/>
              </a:rPr>
              <a:t>crustaceans</a:t>
            </a:r>
            <a:r>
              <a:rPr lang="en-US" sz="2400" dirty="0">
                <a:solidFill>
                  <a:srgbClr val="3B3B3B"/>
                </a:solidFill>
                <a:latin typeface="Verdana" pitchFamily="1" charset="0"/>
              </a:rPr>
              <a:t>, and other sea plants and animals.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Action Button: Forward or Next 5">
            <a:hlinkClick r:id="rId7" highlightClick="1"/>
          </p:cNvPr>
          <p:cNvSpPr/>
          <p:nvPr/>
        </p:nvSpPr>
        <p:spPr bwMode="auto">
          <a:xfrm>
            <a:off x="304800" y="1676400"/>
            <a:ext cx="2438400" cy="2895600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4098" name="Picture 2" descr="C:\Users\khastings\AppData\Local\Microsoft\Windows\Temporary Internet Files\Content.IE5\U95QJW3X\Hawksbill_turtle_doeppne-081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343400"/>
            <a:ext cx="3032633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Leatherback Turtle</a:t>
            </a:r>
          </a:p>
        </p:txBody>
      </p:sp>
      <p:pic>
        <p:nvPicPr>
          <p:cNvPr id="5" name="Content Placeholder 4" descr="leatherback-underwa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539931"/>
            <a:ext cx="6934200" cy="49430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Leatherback turtles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The leatherback is the largest living turtle and reptile.</a:t>
            </a:r>
          </a:p>
          <a:p>
            <a:pPr>
              <a:lnSpc>
                <a:spcPct val="90000"/>
              </a:lnSpc>
            </a:pPr>
            <a:r>
              <a:rPr lang="en-US" sz="2400"/>
              <a:t>All other sea turtles have bony hard plates on their shells (</a:t>
            </a:r>
            <a:r>
              <a:rPr lang="en-US" sz="2400" u="sng">
                <a:solidFill>
                  <a:srgbClr val="0021E7"/>
                </a:solidFill>
                <a:hlinkClick r:id="rId2"/>
              </a:rPr>
              <a:t>carapace</a:t>
            </a:r>
            <a:r>
              <a:rPr lang="en-US" sz="2400"/>
              <a:t>). The leatherback's carapace is slightly flexible and has a rubbery texture. </a:t>
            </a:r>
          </a:p>
          <a:p>
            <a:pPr>
              <a:lnSpc>
                <a:spcPct val="90000"/>
              </a:lnSpc>
            </a:pPr>
            <a:r>
              <a:rPr lang="en-US" sz="2400"/>
              <a:t>The front flippers of a leatherback are longer than in the other marine turtles, even when you take the leatherback's size into account. They can reach 270 cm in adult leatherbacks.</a:t>
            </a:r>
          </a:p>
          <a:p>
            <a:pPr>
              <a:lnSpc>
                <a:spcPct val="90000"/>
              </a:lnSpc>
            </a:pPr>
            <a:r>
              <a:rPr lang="en-US" sz="2400"/>
              <a:t>The largest leatherback on record was a male stranded on the West Coast of Wales in 1988. He weighed 916 kg. (1kg=2.4lbs)</a:t>
            </a:r>
          </a:p>
        </p:txBody>
      </p:sp>
      <p:pic>
        <p:nvPicPr>
          <p:cNvPr id="1026" name="Picture 2" descr="C:\Users\khastings\AppData\Local\Microsoft\Windows\Temporary Internet Files\Content.IE5\AAQMY6I9\leatherback-sea-turtl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81000"/>
            <a:ext cx="1536192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hastings\AppData\Local\Microsoft\Windows\Temporary Internet Files\Content.IE5\0WCO97JO\leatherback_sea_turtle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" y="357554"/>
            <a:ext cx="2184400" cy="145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Leatherback facts, cont…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Of considerable interest is that the core body temperature of adults in cold water has been shown to be several degrees Centigrade above the surrounding water.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333333"/>
                </a:solidFill>
                <a:latin typeface="Verdana" pitchFamily="1" charset="0"/>
              </a:rPr>
              <a:t>Leatherbacks lack the crushing chewing plates characteristic of sea turtles that feed on hard-bodied prey. Instead, they have pointed tooth-like cusps and sharp edged jaws that are perfectly adapted for a diet of soft-bodied pelagic (open ocean) prey, such as jellyfish and </a:t>
            </a:r>
            <a:r>
              <a:rPr lang="en-US" sz="2400" dirty="0" err="1">
                <a:solidFill>
                  <a:srgbClr val="333333"/>
                </a:solidFill>
                <a:latin typeface="Verdana" pitchFamily="1" charset="0"/>
              </a:rPr>
              <a:t>salps</a:t>
            </a:r>
            <a:r>
              <a:rPr lang="en-US" sz="2400" dirty="0">
                <a:solidFill>
                  <a:srgbClr val="333333"/>
                </a:solidFill>
                <a:latin typeface="Verdana" pitchFamily="1" charset="0"/>
              </a:rPr>
              <a:t>.</a:t>
            </a:r>
            <a:r>
              <a:rPr lang="en-US" sz="2800" dirty="0">
                <a:solidFill>
                  <a:srgbClr val="333333"/>
                </a:solidFill>
                <a:latin typeface="Verdana" pitchFamily="1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leatherback’s mouth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81" y="1676400"/>
            <a:ext cx="7589373" cy="4817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43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There are 4 main groups of Marine Reptiles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Sea Turtles</a:t>
            </a:r>
          </a:p>
          <a:p>
            <a:r>
              <a:rPr lang="en-US"/>
              <a:t>Sea snakes</a:t>
            </a:r>
          </a:p>
          <a:p>
            <a:r>
              <a:rPr lang="en-US"/>
              <a:t>Marine lizards</a:t>
            </a:r>
          </a:p>
          <a:p>
            <a:r>
              <a:rPr lang="en-US"/>
              <a:t>Saltwater crocodiles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/>
              <a:t>Leatherback prey items - jellies and </a:t>
            </a:r>
            <a:r>
              <a:rPr lang="en-US" dirty="0" err="1"/>
              <a:t>salps</a:t>
            </a:r>
            <a:r>
              <a:rPr lang="en-US" dirty="0"/>
              <a:t> (</a:t>
            </a:r>
            <a:r>
              <a:rPr lang="en-US" dirty="0" smtClean="0"/>
              <a:t>tunicates)</a:t>
            </a:r>
            <a:endParaRPr lang="en-US" dirty="0"/>
          </a:p>
        </p:txBody>
      </p:sp>
      <p:sp>
        <p:nvSpPr>
          <p:cNvPr id="106500" name="Rectangle 4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 sz="2400"/>
          </a:p>
        </p:txBody>
      </p:sp>
      <p:pic>
        <p:nvPicPr>
          <p:cNvPr id="106505" name="Picture 9" descr="IMG_973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32400" y="1981200"/>
            <a:ext cx="2641600" cy="1981200"/>
          </a:xfrm>
        </p:spPr>
      </p:pic>
      <p:pic>
        <p:nvPicPr>
          <p:cNvPr id="106507" name="Picture 11" descr="IMG_1458"/>
          <p:cNvPicPr preferRelativeResize="0">
            <a:picLocks noGrp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05400" y="4191000"/>
            <a:ext cx="2819400" cy="1905000"/>
          </a:xfrm>
          <a:noFill/>
        </p:spPr>
      </p:pic>
      <p:pic>
        <p:nvPicPr>
          <p:cNvPr id="106509" name="Picture 13" descr="IMG_1562"/>
          <p:cNvPicPr preferRelativeResize="0">
            <a:picLocks noGrp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85800" y="1905000"/>
            <a:ext cx="4038600" cy="4191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Loggerhead Turtles</a:t>
            </a:r>
          </a:p>
        </p:txBody>
      </p:sp>
      <p:pic>
        <p:nvPicPr>
          <p:cNvPr id="5" name="Content Placeholder 4" descr="Loggerhead-turtle-emerging-from-the-se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6375" y="1676400"/>
            <a:ext cx="6666392" cy="4410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Loggerhead Facts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333333"/>
                </a:solidFill>
                <a:latin typeface="Verdana" pitchFamily="1" charset="0"/>
              </a:rPr>
              <a:t>Loggerheads were named for their relatively large heads, which support powerful jaws and enable them to feed on hard-shelled prey, such as whelks and conch.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333333"/>
                </a:solidFill>
                <a:latin typeface="Verdana" pitchFamily="1" charset="0"/>
              </a:rPr>
              <a:t>The carapace (top shell) is slightly heart-shaped and reddish-brown in adults and sub-adults, while the plastron (bottom shell) is generally a pale yellowish color.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333333"/>
                </a:solidFill>
                <a:latin typeface="Verdana" pitchFamily="1" charset="0"/>
              </a:rPr>
              <a:t>Carapace length of adults in the southeastern U.S. is approximately 36 in (92 cm); corresponding weight is about 250 </a:t>
            </a:r>
            <a:r>
              <a:rPr lang="en-US" sz="2400" dirty="0" err="1">
                <a:solidFill>
                  <a:srgbClr val="333333"/>
                </a:solidFill>
                <a:latin typeface="Verdana" pitchFamily="1" charset="0"/>
              </a:rPr>
              <a:t>lbs</a:t>
            </a:r>
            <a:r>
              <a:rPr lang="en-US" sz="2400" dirty="0">
                <a:solidFill>
                  <a:srgbClr val="333333"/>
                </a:solidFill>
                <a:latin typeface="Verdana" pitchFamily="1" charset="0"/>
              </a:rPr>
              <a:t> (113 kg).</a:t>
            </a:r>
            <a:endParaRPr lang="en-US" sz="2800" dirty="0">
              <a:solidFill>
                <a:srgbClr val="333333"/>
              </a:solidFill>
              <a:latin typeface="Verdana" pitchFamily="1" charset="0"/>
            </a:endParaRPr>
          </a:p>
        </p:txBody>
      </p:sp>
      <p:sp>
        <p:nvSpPr>
          <p:cNvPr id="4" name="Action Button: Forward or Next 3">
            <a:hlinkClick r:id="rId2" highlightClick="1"/>
          </p:cNvPr>
          <p:cNvSpPr/>
          <p:nvPr/>
        </p:nvSpPr>
        <p:spPr bwMode="auto">
          <a:xfrm>
            <a:off x="381000" y="381000"/>
            <a:ext cx="1447800" cy="1295400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/>
              <a:t>Relocating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Loggerhead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 smtClean="0"/>
              <a:t>Eggs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Due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to OIL SPILL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62000"/>
          </a:xfrm>
        </p:spPr>
        <p:txBody>
          <a:bodyPr/>
          <a:lstStyle/>
          <a:p>
            <a:r>
              <a:rPr lang="en-US" sz="4000" dirty="0" smtClean="0"/>
              <a:t>Nest Relocation Questions!(10pts)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638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Why was there a need to relocate turtle nest near the gulf?</a:t>
            </a:r>
          </a:p>
          <a:p>
            <a:r>
              <a:rPr lang="en-US" sz="2400" dirty="0" smtClean="0"/>
              <a:t>What  2 factors cause baby turtles to have a low survival rate?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Where are they going to release the turtles once hatched?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What type of turtle are they relocating?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What 3 things have to be replicated about the turtle nest to ensure a proper hatching?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What food source will the oil be mistaken for?</a:t>
            </a:r>
          </a:p>
          <a:p>
            <a:r>
              <a:rPr lang="en-US" sz="2400" dirty="0" smtClean="0"/>
              <a:t>What famous location will they bring the turtles until they hatch?</a:t>
            </a:r>
          </a:p>
          <a:p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60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NESTING TRACKS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1371600"/>
            <a:ext cx="737235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82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ction Button: Forward or Next 3">
            <a:hlinkClick r:id="rId2" highlightClick="1"/>
          </p:cNvPr>
          <p:cNvSpPr/>
          <p:nvPr/>
        </p:nvSpPr>
        <p:spPr bwMode="auto">
          <a:xfrm>
            <a:off x="990600" y="762000"/>
            <a:ext cx="6934200" cy="5410200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Lifestyles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of  a Loggerhead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157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7" name="Picture 9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719138"/>
            <a:ext cx="7772400" cy="5267325"/>
          </a:xfrm>
          <a:noFill/>
          <a:ln/>
        </p:spPr>
      </p:pic>
      <p:sp>
        <p:nvSpPr>
          <p:cNvPr id="3" name="Action Button: Forward or Next 2">
            <a:hlinkClick r:id="rId4" highlightClick="1"/>
          </p:cNvPr>
          <p:cNvSpPr/>
          <p:nvPr/>
        </p:nvSpPr>
        <p:spPr bwMode="auto">
          <a:xfrm>
            <a:off x="762000" y="838200"/>
            <a:ext cx="7620000" cy="5029200"/>
          </a:xfrm>
          <a:prstGeom prst="actionButtonForwardNex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Loggerhead Turtle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Release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Kemp’s ridley turtle</a:t>
            </a:r>
          </a:p>
        </p:txBody>
      </p:sp>
      <p:pic>
        <p:nvPicPr>
          <p:cNvPr id="5" name="Content Placeholder 4" descr="Kemps-ridley-turtle-swimm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6375" y="1600200"/>
            <a:ext cx="6764514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Kemp’s ridley facts…</a:t>
            </a:r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500" b="1" dirty="0"/>
              <a:t>The Kemp’s </a:t>
            </a:r>
            <a:r>
              <a:rPr lang="en-US" sz="2500" b="1" dirty="0" err="1"/>
              <a:t>ridley</a:t>
            </a:r>
            <a:r>
              <a:rPr lang="en-US" sz="2500" b="1" dirty="0"/>
              <a:t> turtle is one of the smallest of the sea turtles, with adults reaching about 2 feet in length and weighing up to 100 pounds.</a:t>
            </a:r>
          </a:p>
          <a:p>
            <a:r>
              <a:rPr lang="en-US" sz="2500" b="1" dirty="0"/>
              <a:t>The range of the Kemp’s </a:t>
            </a:r>
            <a:r>
              <a:rPr lang="en-US" sz="2500" b="1" dirty="0" err="1"/>
              <a:t>ridley</a:t>
            </a:r>
            <a:r>
              <a:rPr lang="en-US" sz="2500" b="1" dirty="0"/>
              <a:t> includes the Gulf coasts of Mexico and the U.S., and the Atlantic coast of North America as far north as Nova Scotia and Newfoundland. </a:t>
            </a:r>
          </a:p>
          <a:p>
            <a:r>
              <a:rPr lang="en-US" sz="25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Kemp’s </a:t>
            </a:r>
            <a:r>
              <a:rPr lang="en-US" sz="25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ridley</a:t>
            </a:r>
            <a:r>
              <a:rPr lang="en-US" sz="25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the most seriously endangered of the sea turtles.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4" grpId="0" build="p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772400" cy="1143000"/>
          </a:xfrm>
        </p:spPr>
        <p:txBody>
          <a:bodyPr/>
          <a:lstStyle/>
          <a:p>
            <a:r>
              <a:rPr lang="en-US" sz="3200" dirty="0" smtClean="0"/>
              <a:t>Marine Birds – observe the following birds and fill in the Table provided for you!</a:t>
            </a:r>
            <a:endParaRPr lang="en-US" sz="3200" dirty="0"/>
          </a:p>
        </p:txBody>
      </p:sp>
      <p:pic>
        <p:nvPicPr>
          <p:cNvPr id="4" name="Content Placeholder 3" descr="black_skimmer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981200"/>
            <a:ext cx="6160195" cy="4232417"/>
          </a:xfrm>
        </p:spPr>
      </p:pic>
      <p:sp>
        <p:nvSpPr>
          <p:cNvPr id="5" name="TextBox 4"/>
          <p:cNvSpPr txBox="1"/>
          <p:nvPr/>
        </p:nvSpPr>
        <p:spPr>
          <a:xfrm>
            <a:off x="304800" y="190500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Black </a:t>
            </a:r>
          </a:p>
          <a:p>
            <a:r>
              <a:rPr lang="en-US" dirty="0" smtClean="0"/>
              <a:t>Skimmer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characteristics of Reptiles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Reptiles belong to the Kingdom ___, the Phylum </a:t>
            </a:r>
            <a:r>
              <a:rPr lang="en-US" sz="2800" dirty="0" smtClean="0"/>
              <a:t>___, Subphylum ______and </a:t>
            </a:r>
            <a:r>
              <a:rPr lang="en-US" sz="2800" dirty="0"/>
              <a:t>the class ____.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Reptiles have dry scaly skin that protects them from ___ ____.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All reptiles live in temperate to tropical climates because they are ____, which means their internal temperature and metabolism matches the outside temp.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They can change their behavior to cool off or warm up.  Give examples of this.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Osprey</a:t>
            </a:r>
            <a:endParaRPr lang="en-US" dirty="0"/>
          </a:p>
        </p:txBody>
      </p:sp>
      <p:pic>
        <p:nvPicPr>
          <p:cNvPr id="8" name="Content Placeholder 7" descr="osprey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676400"/>
            <a:ext cx="4267200" cy="4267200"/>
          </a:xfrm>
        </p:spPr>
      </p:pic>
      <p:pic>
        <p:nvPicPr>
          <p:cNvPr id="10" name="Content Placeholder 9" descr="osprey2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048000" y="1143000"/>
            <a:ext cx="6500622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Penguin</a:t>
            </a:r>
            <a:endParaRPr lang="en-US" dirty="0"/>
          </a:p>
        </p:txBody>
      </p:sp>
      <p:pic>
        <p:nvPicPr>
          <p:cNvPr id="5" name="Content Placeholder 4" descr="King-penguin-swimming-underwate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667000"/>
            <a:ext cx="4437209" cy="3338146"/>
          </a:xfrm>
        </p:spPr>
      </p:pic>
      <p:pic>
        <p:nvPicPr>
          <p:cNvPr id="6" name="Content Placeholder 5" descr="pengui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62400" y="1524000"/>
            <a:ext cx="4950207" cy="3581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Oyster catcher</a:t>
            </a:r>
            <a:endParaRPr lang="en-US" dirty="0"/>
          </a:p>
        </p:txBody>
      </p:sp>
      <p:pic>
        <p:nvPicPr>
          <p:cNvPr id="5" name="Content Placeholder 4" descr="imagesCA64L1P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3886200"/>
            <a:ext cx="3795343" cy="2462212"/>
          </a:xfrm>
        </p:spPr>
      </p:pic>
      <p:pic>
        <p:nvPicPr>
          <p:cNvPr id="6" name="Content Placeholder 5" descr="islay_birds_oystercatche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120767" y="1752600"/>
            <a:ext cx="5337433" cy="35547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 Duck</a:t>
            </a:r>
            <a:endParaRPr lang="en-US" dirty="0"/>
          </a:p>
        </p:txBody>
      </p:sp>
      <p:pic>
        <p:nvPicPr>
          <p:cNvPr id="5" name="Content Placeholder 4" descr="susc_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4000" y="2286000"/>
            <a:ext cx="4572000" cy="3429000"/>
          </a:xfrm>
        </p:spPr>
      </p:pic>
      <p:pic>
        <p:nvPicPr>
          <p:cNvPr id="6" name="Content Placeholder 5" descr="07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05400" y="2174557"/>
            <a:ext cx="3429000" cy="4414838"/>
          </a:xfrm>
        </p:spPr>
      </p:pic>
      <p:sp>
        <p:nvSpPr>
          <p:cNvPr id="7" name="TextBox 6"/>
          <p:cNvSpPr txBox="1"/>
          <p:nvPr/>
        </p:nvSpPr>
        <p:spPr>
          <a:xfrm>
            <a:off x="6781800" y="12954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Common eider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600200"/>
            <a:ext cx="2362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Surf scoter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Sandpiper</a:t>
            </a:r>
            <a:endParaRPr lang="en-US" dirty="0"/>
          </a:p>
        </p:txBody>
      </p:sp>
      <p:pic>
        <p:nvPicPr>
          <p:cNvPr id="6" name="Content Placeholder 5" descr="BairdsSand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571897"/>
            <a:ext cx="6934200" cy="51015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Great Blue Heron</a:t>
            </a:r>
            <a:endParaRPr lang="en-US" dirty="0"/>
          </a:p>
        </p:txBody>
      </p:sp>
      <p:pic>
        <p:nvPicPr>
          <p:cNvPr id="7" name="Content Placeholder 6" descr="amag7112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-763" y="2438400"/>
            <a:ext cx="5037595" cy="33528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1800" dirty="0" smtClean="0"/>
              <a:t>Great White Heron (a variation in color of the blue heron – only found in the Keys</a:t>
            </a:r>
            <a:endParaRPr lang="en-US" sz="1800" dirty="0"/>
          </a:p>
        </p:txBody>
      </p:sp>
      <p:pic>
        <p:nvPicPr>
          <p:cNvPr id="8" name="Content Placeholder 7" descr="whiteheron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78830" y="2174875"/>
            <a:ext cx="2974164" cy="395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Albatross</a:t>
            </a:r>
            <a:endParaRPr lang="en-US" dirty="0"/>
          </a:p>
        </p:txBody>
      </p:sp>
      <p:pic>
        <p:nvPicPr>
          <p:cNvPr id="4" name="Content Placeholder 3" descr="AlbatrossRoyal_Sth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600200"/>
            <a:ext cx="6952460" cy="50289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Pelican</a:t>
            </a:r>
            <a:endParaRPr lang="en-US" dirty="0"/>
          </a:p>
        </p:txBody>
      </p:sp>
      <p:pic>
        <p:nvPicPr>
          <p:cNvPr id="4" name="Content Placeholder 3" descr="pelica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81200"/>
            <a:ext cx="4730591" cy="3200400"/>
          </a:xfrm>
        </p:spPr>
      </p:pic>
      <p:pic>
        <p:nvPicPr>
          <p:cNvPr id="6" name="Content Placeholder 5" descr="pelican 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96606" y="1447800"/>
            <a:ext cx="4250532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3048000" cy="1143000"/>
          </a:xfrm>
        </p:spPr>
        <p:txBody>
          <a:bodyPr/>
          <a:lstStyle/>
          <a:p>
            <a:pPr algn="l"/>
            <a:r>
              <a:rPr lang="en-US" dirty="0" smtClean="0"/>
              <a:t>Cormorant</a:t>
            </a:r>
            <a:endParaRPr lang="en-US" dirty="0"/>
          </a:p>
        </p:txBody>
      </p:sp>
      <p:pic>
        <p:nvPicPr>
          <p:cNvPr id="5" name="Content Placeholder 4" descr="cormantBNPS_468x3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792" y="2057400"/>
            <a:ext cx="4971616" cy="3261295"/>
          </a:xfrm>
        </p:spPr>
      </p:pic>
      <p:pic>
        <p:nvPicPr>
          <p:cNvPr id="6" name="Content Placeholder 5" descr="cormoran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562600" y="533400"/>
            <a:ext cx="2971800" cy="2971800"/>
          </a:xfrm>
        </p:spPr>
      </p:pic>
      <p:pic>
        <p:nvPicPr>
          <p:cNvPr id="9" name="Content Placeholder 8" descr="cormorant%20U-W%2004s.jpg"/>
          <p:cNvPicPr>
            <a:picLocks noGrp="1" noChangeAspect="1"/>
          </p:cNvPicPr>
          <p:nvPr>
            <p:ph sz="quarter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5181600" y="4038600"/>
            <a:ext cx="3962400" cy="264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Adaptations of Reptiles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Reptiles have _____ rather than gills.  This means they must return to the surface for ____.</a:t>
            </a:r>
          </a:p>
          <a:p>
            <a:pPr>
              <a:lnSpc>
                <a:spcPct val="90000"/>
              </a:lnSpc>
            </a:pPr>
            <a:r>
              <a:rPr lang="en-US" sz="2800"/>
              <a:t>Reptiles have an amniotic egg that has a large ____ for nourishing the embryo. </a:t>
            </a:r>
          </a:p>
          <a:p>
            <a:pPr>
              <a:lnSpc>
                <a:spcPct val="90000"/>
              </a:lnSpc>
            </a:pPr>
            <a:r>
              <a:rPr lang="en-US" sz="2800"/>
              <a:t>The egg is encased in a ____ case to prevent dessication.</a:t>
            </a:r>
          </a:p>
          <a:p>
            <a:pPr>
              <a:lnSpc>
                <a:spcPct val="90000"/>
              </a:lnSpc>
            </a:pPr>
            <a:r>
              <a:rPr lang="en-US" sz="2800"/>
              <a:t>Fertilization is internal.  Why is this an advantage to terrestrial reptiles?</a:t>
            </a:r>
          </a:p>
          <a:p>
            <a:pPr>
              <a:lnSpc>
                <a:spcPct val="90000"/>
              </a:lnSpc>
            </a:pPr>
            <a:r>
              <a:rPr lang="en-US" sz="2800"/>
              <a:t>Most aquatic reptiles return to land to lay eggs except some ___.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7772400" cy="1143000"/>
          </a:xfrm>
        </p:spPr>
        <p:txBody>
          <a:bodyPr/>
          <a:lstStyle/>
          <a:p>
            <a:r>
              <a:rPr lang="en-US"/>
              <a:t>The heart of reptiles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524000"/>
            <a:ext cx="3810000" cy="4648200"/>
          </a:xfrm>
        </p:spPr>
        <p:txBody>
          <a:bodyPr/>
          <a:lstStyle/>
          <a:p>
            <a:r>
              <a:rPr lang="en-US" sz="2800" dirty="0"/>
              <a:t>Most reptiles have a three chambered heart.  They have two __ and one __.</a:t>
            </a:r>
          </a:p>
          <a:p>
            <a:r>
              <a:rPr lang="en-US" sz="2800" dirty="0"/>
              <a:t>The crocodiles have what closely resembles a four chambered </a:t>
            </a:r>
            <a:r>
              <a:rPr lang="en-US" sz="2800" dirty="0" smtClean="0"/>
              <a:t>heart like that of a bird or mammal.</a:t>
            </a:r>
            <a:endParaRPr lang="en-US" sz="2800" dirty="0"/>
          </a:p>
        </p:txBody>
      </p:sp>
      <p:pic>
        <p:nvPicPr>
          <p:cNvPr id="7" name="Content Placeholder 6" descr="The-three-chambered-frog-heart-mixes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3657600" y="1905000"/>
            <a:ext cx="5237162" cy="38245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Adaptations to life in the sea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4648200" y="1600200"/>
            <a:ext cx="3810000" cy="5257800"/>
          </a:xfrm>
        </p:spPr>
        <p:txBody>
          <a:bodyPr/>
          <a:lstStyle/>
          <a:p>
            <a:r>
              <a:rPr lang="en-US" sz="2800" dirty="0" smtClean="0"/>
              <a:t>Sea turtles, marine lizards, and crocodiles </a:t>
            </a:r>
            <a:r>
              <a:rPr lang="en-US" sz="2800" dirty="0"/>
              <a:t>have salt glands on their tongues for removing excess salt from their environment.</a:t>
            </a:r>
          </a:p>
          <a:p>
            <a:r>
              <a:rPr lang="en-US" sz="2800" dirty="0"/>
              <a:t>Alligators do not have this ability to remove salts</a:t>
            </a:r>
            <a:r>
              <a:rPr lang="en-US" sz="2800" dirty="0" smtClean="0"/>
              <a:t>. They are freshwater!!</a:t>
            </a:r>
            <a:endParaRPr lang="en-US" sz="2800" dirty="0"/>
          </a:p>
        </p:txBody>
      </p:sp>
      <p:pic>
        <p:nvPicPr>
          <p:cNvPr id="7" name="Content Placeholder 6" descr="crocodile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609600" y="1651000"/>
            <a:ext cx="3657600" cy="2438400"/>
          </a:xfrm>
        </p:spPr>
      </p:pic>
      <p:pic>
        <p:nvPicPr>
          <p:cNvPr id="9" name="Content Placeholder 8" descr="croc.tears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1371600" y="4066936"/>
            <a:ext cx="2819400" cy="27910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nk Presentation 6">
    <a:dk1>
      <a:srgbClr val="005A58"/>
    </a:dk1>
    <a:lt1>
      <a:srgbClr val="FFFFFF"/>
    </a:lt1>
    <a:dk2>
      <a:srgbClr val="008080"/>
    </a:dk2>
    <a:lt2>
      <a:srgbClr val="FFFF99"/>
    </a:lt2>
    <a:accent1>
      <a:srgbClr val="006462"/>
    </a:accent1>
    <a:accent2>
      <a:srgbClr val="6D6FC7"/>
    </a:accent2>
    <a:accent3>
      <a:srgbClr val="AAC0C0"/>
    </a:accent3>
    <a:accent4>
      <a:srgbClr val="DADADA"/>
    </a:accent4>
    <a:accent5>
      <a:srgbClr val="AAB8B7"/>
    </a:accent5>
    <a:accent6>
      <a:srgbClr val="6264B4"/>
    </a:accent6>
    <a:hlink>
      <a:srgbClr val="00FFFF"/>
    </a:hlink>
    <a:folHlink>
      <a:srgbClr val="00FF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3578</TotalTime>
  <Words>1553</Words>
  <Application>Microsoft Office PowerPoint</Application>
  <PresentationFormat>On-screen Show (4:3)</PresentationFormat>
  <Paragraphs>207</Paragraphs>
  <Slides>68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Blank Presentation</vt:lpstr>
      <vt:lpstr>Marine Reptiles and Birds</vt:lpstr>
      <vt:lpstr>How are Birds and Reptiles similar to each other?</vt:lpstr>
      <vt:lpstr>An Evolutionary Comparison</vt:lpstr>
      <vt:lpstr>The Ranges of Birds and Reptiles</vt:lpstr>
      <vt:lpstr>There are 4 main groups of Marine Reptiles</vt:lpstr>
      <vt:lpstr>Basic characteristics of Reptiles</vt:lpstr>
      <vt:lpstr>Adaptations of Reptiles</vt:lpstr>
      <vt:lpstr>The heart of reptiles</vt:lpstr>
      <vt:lpstr>Adaptations to life in the sea</vt:lpstr>
      <vt:lpstr>Found only on the Galápagos Islands, marine iguanas often wear distinctive white "wigs" of salt expelled from glands near their noses. </vt:lpstr>
      <vt:lpstr>Another adaptation to life in the sea</vt:lpstr>
      <vt:lpstr>CROCODILES</vt:lpstr>
      <vt:lpstr>PowerPoint Presentation</vt:lpstr>
      <vt:lpstr>CROCODILES</vt:lpstr>
      <vt:lpstr>PowerPoint Presentation</vt:lpstr>
      <vt:lpstr>Alligators vs. Crocodiles</vt:lpstr>
      <vt:lpstr>Alligator vs. Crocodile</vt:lpstr>
      <vt:lpstr>Alligators we see in the Everglades</vt:lpstr>
      <vt:lpstr>PowerPoint Presentation</vt:lpstr>
      <vt:lpstr>Sea Snakes</vt:lpstr>
      <vt:lpstr>Adaptations of Sea Snakes</vt:lpstr>
      <vt:lpstr>Diving Adaptations of Sea Snakes</vt:lpstr>
      <vt:lpstr>This is a Land Iguana</vt:lpstr>
      <vt:lpstr>Marine Lizards</vt:lpstr>
      <vt:lpstr>Adaptations of Marine Iguana</vt:lpstr>
      <vt:lpstr>PowerPoint Presentation</vt:lpstr>
      <vt:lpstr>PowerPoint Presentation</vt:lpstr>
      <vt:lpstr>ANATOMY OF A TURTLE</vt:lpstr>
      <vt:lpstr>ANATOMY OF A SEA TURTLE</vt:lpstr>
      <vt:lpstr>Sea Turtles</vt:lpstr>
      <vt:lpstr>The Green Sea Turtle</vt:lpstr>
      <vt:lpstr>PowerPoint Presentation</vt:lpstr>
      <vt:lpstr>PowerPoint Presentation</vt:lpstr>
      <vt:lpstr>PowerPoint Presentation</vt:lpstr>
      <vt:lpstr>Green Sea Turtle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Green Sea Turtle facts cont…</vt:lpstr>
      <vt:lpstr>Green Sea Turtle</vt:lpstr>
      <vt:lpstr>A Glow in the Dark Turtle?</vt:lpstr>
      <vt:lpstr>Hawksbill Turtles</vt:lpstr>
      <vt:lpstr>Hawksbill feeding habits</vt:lpstr>
      <vt:lpstr>Leatherback Turtle</vt:lpstr>
      <vt:lpstr>Leatherback turtles</vt:lpstr>
      <vt:lpstr>Leatherback facts, cont…</vt:lpstr>
      <vt:lpstr>A leatherback’s mouth</vt:lpstr>
      <vt:lpstr>Leatherback prey items - jellies and salps (tunicates)</vt:lpstr>
      <vt:lpstr>Loggerhead Turtles</vt:lpstr>
      <vt:lpstr>Loggerhead Facts</vt:lpstr>
      <vt:lpstr>Nest Relocation Questions!(10pts)</vt:lpstr>
      <vt:lpstr>NESTING TRACKS</vt:lpstr>
      <vt:lpstr>PowerPoint Presentation</vt:lpstr>
      <vt:lpstr>PowerPoint Presentation</vt:lpstr>
      <vt:lpstr>Kemp’s ridley turtle</vt:lpstr>
      <vt:lpstr>Kemp’s ridley facts…</vt:lpstr>
      <vt:lpstr>Marine Birds – observe the following birds and fill in the Table provided for you!</vt:lpstr>
      <vt:lpstr>Osprey</vt:lpstr>
      <vt:lpstr>Penguin</vt:lpstr>
      <vt:lpstr>Oyster catcher</vt:lpstr>
      <vt:lpstr>Sea Duck</vt:lpstr>
      <vt:lpstr>Sandpiper</vt:lpstr>
      <vt:lpstr>Heron</vt:lpstr>
      <vt:lpstr>Albatross</vt:lpstr>
      <vt:lpstr>Pelican</vt:lpstr>
      <vt:lpstr>Cormorant</vt:lpstr>
    </vt:vector>
  </TitlesOfParts>
  <Company>Vassar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Marine Reptiles and Birds</dc:title>
  <dc:creator>Vassar College</dc:creator>
  <cp:lastModifiedBy>Kaila Hastings</cp:lastModifiedBy>
  <cp:revision>72</cp:revision>
  <cp:lastPrinted>2018-04-30T12:12:12Z</cp:lastPrinted>
  <dcterms:created xsi:type="dcterms:W3CDTF">2007-10-29T16:26:46Z</dcterms:created>
  <dcterms:modified xsi:type="dcterms:W3CDTF">2019-05-10T13:14:50Z</dcterms:modified>
</cp:coreProperties>
</file>