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4" r:id="rId5"/>
    <p:sldId id="272" r:id="rId6"/>
    <p:sldId id="264" r:id="rId7"/>
    <p:sldId id="258" r:id="rId8"/>
    <p:sldId id="265" r:id="rId9"/>
    <p:sldId id="259" r:id="rId10"/>
    <p:sldId id="269" r:id="rId11"/>
    <p:sldId id="260" r:id="rId12"/>
    <p:sldId id="271" r:id="rId13"/>
    <p:sldId id="273" r:id="rId14"/>
    <p:sldId id="261" r:id="rId15"/>
    <p:sldId id="262" r:id="rId16"/>
    <p:sldId id="263" r:id="rId17"/>
    <p:sldId id="266" r:id="rId18"/>
    <p:sldId id="267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615" autoAdjust="0"/>
    <p:restoredTop sz="86364" autoAdjust="0"/>
  </p:normalViewPr>
  <p:slideViewPr>
    <p:cSldViewPr>
      <p:cViewPr varScale="1">
        <p:scale>
          <a:sx n="109" d="100"/>
          <a:sy n="109" d="100"/>
        </p:scale>
        <p:origin x="-6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BEED-77A7-4D3E-8BFD-3939443D5F0B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C7E8099-80EF-4777-ADF4-51FD28D1F4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BEED-77A7-4D3E-8BFD-3939443D5F0B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8099-80EF-4777-ADF4-51FD28D1F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BEED-77A7-4D3E-8BFD-3939443D5F0B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8099-80EF-4777-ADF4-51FD28D1F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BEED-77A7-4D3E-8BFD-3939443D5F0B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8099-80EF-4777-ADF4-51FD28D1F4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BEED-77A7-4D3E-8BFD-3939443D5F0B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C7E8099-80EF-4777-ADF4-51FD28D1F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BEED-77A7-4D3E-8BFD-3939443D5F0B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8099-80EF-4777-ADF4-51FD28D1F4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BEED-77A7-4D3E-8BFD-3939443D5F0B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8099-80EF-4777-ADF4-51FD28D1F4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BEED-77A7-4D3E-8BFD-3939443D5F0B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8099-80EF-4777-ADF4-51FD28D1F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BEED-77A7-4D3E-8BFD-3939443D5F0B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8099-80EF-4777-ADF4-51FD28D1F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BEED-77A7-4D3E-8BFD-3939443D5F0B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8099-80EF-4777-ADF4-51FD28D1F4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BEED-77A7-4D3E-8BFD-3939443D5F0B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C7E8099-80EF-4777-ADF4-51FD28D1F4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302BEED-77A7-4D3E-8BFD-3939443D5F0B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C7E8099-80EF-4777-ADF4-51FD28D1F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0ahUKEwjYsKq30LfRAhVEOyYKHUBlDfcQjRwIBw&amp;url=http://ihessayngsp.newspapersineducationwr.com/economy-in-the-1920s-essay.html&amp;psig=AFQjCNH8FE52hWsBE3Rhj23w3i3sPFcPOw&amp;ust=1484139162895676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hyperlink" Target="http://www.google.com/url?sa=i&amp;rct=j&amp;q=&amp;esrc=s&amp;source=images&amp;cd=&amp;cad=rja&amp;uact=8&amp;ved=0ahUKEwifv8rL0LfRAhUG5iYKHcDbDhAQjRwIBw&amp;url=http://slideplayer.com/slide/9250112/&amp;psig=AFQjCNH8FE52hWsBE3Rhj23w3i3sPFcPOw&amp;ust=1484139162895676" TargetMode="External"/><Relationship Id="rId2" Type="http://schemas.openxmlformats.org/officeDocument/2006/relationships/hyperlink" Target="http://www.google.com/url?sa=i&amp;rct=j&amp;q=1920s+stock+market+boom&amp;source=images&amp;cd=&amp;cad=rja&amp;docid=TXnyi_8-FfJUPM&amp;tbnid=R6vBPbU7Pt0McM:&amp;ved=0CAUQjRw&amp;url=http://www.dipity.com/kanthony15/HIST-129-1920s-Timeline/&amp;ei=kSAuUaORCYHO0wH3mIHABw&amp;bvm=bv.42965579,d.dmQ&amp;psig=AFQjCNF7FMImI31JQXPR_Vc1u8pdSoDDXw&amp;ust=1362063880456746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source=images&amp;cd=&amp;cad=rja&amp;docid=Kb1oMjbfxZazxM&amp;tbnid=gdUgW-nvSV8APM:&amp;ved=0CAgQjRw&amp;url=http://www.thebubblebubble.com/1929-crash/&amp;ei=8vkVU4uPIuXu0AHGiIHIAg&amp;psig=AFQjCNFjC0bn29r2gYhvAYquDDLx50YvZA&amp;ust=1394035570636737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www.google.com/url?sa=i&amp;rct=j&amp;q=&amp;esrc=s&amp;source=images&amp;cd=&amp;cad=rja&amp;uact=8&amp;ved=0ahUKEwjR2OrB0LfRAhWJSiYKHQdDCi0QjRwIBw&amp;url=http://ic.galegroup.com/ic/uhic/ReferenceDetailsPage/ReferenceDetailsWindow?displayGroupName=Reference&amp;zid=6d3bef0712b41d824dc3a746da70ef24&amp;action=2&amp;documentId=GALE|CX3425600011&amp;userGroupName=mlin_c_montytech&amp;jsid=c9674adb2ee4f7742f7c0575588b0c0d&amp;psig=AFQjCNH8FE52hWsBE3Rhj23w3i3sPFcPOw&amp;ust=1484139162895676" TargetMode="External"/><Relationship Id="rId4" Type="http://schemas.openxmlformats.org/officeDocument/2006/relationships/hyperlink" Target="http://www.google.com/url?sa=i&amp;rct=j&amp;q=US+economy+1920s&amp;source=images&amp;cd=&amp;cad=rja&amp;docid=OJJzjnmhhrK1DM&amp;tbnid=1gTIA3a2VLM9AM:&amp;ved=0CAUQjRw&amp;url=http://omgohmygatsby2.blogspot.com/2010/05/1920s.html&amp;ei=0UgvUbHnFbGQ0QH89ICYBQ&amp;bvm=bv.43148975,d.dmQ&amp;psig=AFQjCNGfrWaESLgxmpsUwqcUe7QukA5ZEw&amp;ust=1362139714182783" TargetMode="Externa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google.com/url?sa=i&amp;rct=j&amp;q=&amp;esrc=s&amp;source=images&amp;cd=&amp;cad=rja&amp;uact=8&amp;ved=0ahUKEwiQwqXIz7fRAhUGOSYKHQDkDmMQjRwIBw&amp;url=http://www.bbc.co.uk/schools/gcsebitesize/history/tch_wjec/usa19101929/2riseandfall5.shtml&amp;psig=AFQjCNH8FE52hWsBE3Rhj23w3i3sPFcPOw&amp;ust=1484139162895676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Farmer+problems+1920S&amp;source=images&amp;cd=&amp;cad=rja&amp;docid=j4KcbbVTzR9qoM&amp;tbnid=NAa3ZwmDURna-M:&amp;ved=0CAUQjRw&amp;url=http://www.americanhistoryusa.com/great-farm-depression-1920s/&amp;ei=HUsvUc25JePZ0wHBlICoDg&amp;bvm=bv.43148975,d.dmQ&amp;psig=AFQjCNHh0Qxc1SAnYK8u3dLLab2Miq7pGg&amp;ust=1362140193512856" TargetMode="External"/><Relationship Id="rId7" Type="http://schemas.openxmlformats.org/officeDocument/2006/relationships/image" Target="../media/image34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source=images&amp;cd=&amp;cad=rja&amp;docid=PWXDel98yEFoIM&amp;tbnid=dk9Iei0mj7CdoM:&amp;ved=0CAgQjRwwAA&amp;url=http://www.netmba.com/econ/micro/supply-demand/&amp;ei=jUsvUeuqGY7p0QHv3IDwCA&amp;psig=AFQjCNHx1ufOxedcCLig_nEvh-ekrOAkwA&amp;ust=1362140429458892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hyperlink" Target="http://www.google.com/url?sa=i&amp;rct=j&amp;q=&amp;esrc=s&amp;source=images&amp;cd=&amp;cad=rja&amp;uact=8&amp;ved=0ahUKEwiPvt2Z0LfRAhUNySYKHS8CCNsQjRwIBw&amp;url=http://www.slideshare.net/EllenLesser/weaknesses-in-the-1920s-economy&amp;psig=AFQjCNH8FE52hWsBE3Rhj23w3i3sPFcPOw&amp;ust=148413916289567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source=images&amp;cd=&amp;cad=rja&amp;uact=8&amp;ved=0ahUKEwiJ2IG00bfRAhVCKiYKHdLKC_0QjRwIBw&amp;url=http://www.slideshare.net/EllenLesser/weaknesses-in-the-1920s-economy&amp;psig=AFQjCNH8FE52hWsBE3Rhj23w3i3sPFcPOw&amp;ust=1484139162895676" TargetMode="External"/><Relationship Id="rId5" Type="http://schemas.openxmlformats.org/officeDocument/2006/relationships/image" Target="../media/image36.jpeg"/><Relationship Id="rId4" Type="http://schemas.openxmlformats.org/officeDocument/2006/relationships/hyperlink" Target="http://www.google.com/url?sa=i&amp;rct=j&amp;q=&amp;esrc=s&amp;source=images&amp;cd=&amp;cad=rja&amp;uact=8&amp;ved=0ahUKEwiLodLo0LfRAhXCSiYKHfyKBmIQjRwIBw&amp;url=http://slideplayer.com/slide/9507685/&amp;psig=AFQjCNH8FE52hWsBE3Rhj23w3i3sPFcPOw&amp;ust=1484139162895676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jpeg"/><Relationship Id="rId7" Type="http://schemas.openxmlformats.org/officeDocument/2006/relationships/image" Target="../media/image40.gif"/><Relationship Id="rId2" Type="http://schemas.openxmlformats.org/officeDocument/2006/relationships/hyperlink" Target="http://www.slideshare.net/EllenLesser/weaknesses-in-the-1920s-econom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ocialwelfare.library.vcu.edu/eras/great-depression/economic-security-traditional-sources/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econ.economicshelp.org/2008/10/causes-of-great-depression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4.gif"/><Relationship Id="rId2" Type="http://schemas.openxmlformats.org/officeDocument/2006/relationships/hyperlink" Target="http://www.google.com/url?sa=i&amp;source=images&amp;cd=&amp;cad=rja&amp;docid=LStq9DhVyim0oM&amp;tbnid=NLctoXk29ZmUuM:&amp;ved=0CAgQjRwwAA&amp;url=http://laborleaders.wordpress.com/&amp;ei=vksvUcy0EqbZ0wGCyYEI&amp;psig=AFQjCNEMWhquebhFb0zYs2RP-70P_r0tZg&amp;ust=13621404783342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-rqAdt3-ohcEJM&amp;tbnid=O1rFaZtVitnuvM:&amp;ved=0CAUQjRw&amp;url=http://www.marketoracle.co.uk/Article15397.html&amp;ei=khEWU7rEK7CT0gH854HoDw&amp;bvm=bv.62286460,d.dmQ&amp;psig=AFQjCNFe5oeao1dpBrdAZuYqhV6fpfNQkg&amp;ust=1394041604544722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://www.google.com/url?sa=i&amp;source=images&amp;cd=&amp;cad=rja&amp;docid=1qzZNilgBbYiTM&amp;tbnid=-Sez36fT0cw95M:&amp;ved=0CAgQjRw&amp;url=http://en.wikipedia.org/wiki/Assembly_line&amp;ei=cdYVU863IaXb0wGv6YCoDw&amp;psig=AFQjCNFNfeFVqVW-_z0J6e0EDpdz1Mo6kg&amp;ust=1394026481598820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49t0zHvVjL9hfM&amp;tbnid=WueEmhheDOjLyM:&amp;ved=0CAUQjRw&amp;url=http://americanhistory.unomaha.edu/module_display.php?mod_id=122&amp;review=yes&amp;ei=6RAWU5DVMtTv0QHutYDQCw&amp;bvm=bv.62286460,d.dmQ&amp;psig=AFQjCNG6o9BHQVNzoSlksMAmUte3dcfAOA&amp;ust=1394041261556596" TargetMode="External"/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hyperlink" Target="http://www.google.com/url?sa=i&amp;source=images&amp;cd=&amp;cad=rja&amp;docid=lQV1aRb5VO2jeM&amp;tbnid=rD_pJ7kIRgu7GM:&amp;ved=0CAgQjRwwAA&amp;url=http://www.silentfilm.org/pages/detail/4191&amp;ei=4CMuUenWFImA0AHkmIF4&amp;psig=AFQjCNECYzpJ2DjQRcAS3m7YtQMjYGN8kA&amp;ust=13620647364050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source=images&amp;cd=&amp;cad=rja&amp;docid=d_zxqU0ghzxNSM&amp;tbnid=Uv8_arnXTiSbZM:&amp;ved=0CAgQjRw&amp;url=http://www.merchantcircle.com/business/Catholic.Religion.Today.718-207-8661/picture/gallery&amp;ei=wNYVU7-rN8Gk0AG7sYK4Cg&amp;psig=AFQjCNFPIdCZlO3fB0GpidJy-73EwjnEhQ&amp;ust=1394026560951522" TargetMode="External"/><Relationship Id="rId11" Type="http://schemas.openxmlformats.org/officeDocument/2006/relationships/image" Target="../media/image49.jpeg"/><Relationship Id="rId5" Type="http://schemas.openxmlformats.org/officeDocument/2006/relationships/image" Target="../media/image46.jpeg"/><Relationship Id="rId10" Type="http://schemas.openxmlformats.org/officeDocument/2006/relationships/hyperlink" Target="http://www.google.com/url?sa=i&amp;rct=j&amp;q=&amp;esrc=s&amp;frm=1&amp;source=images&amp;cd=&amp;cad=rja&amp;docid=i89XvJgjgZLEwM&amp;tbnid=0ULVcl6rEbFKKM:&amp;ved=0CAUQjRw&amp;url=http://www.conservapedia.com/Herbert_Hoover&amp;ei=HBEWU8mfHO-F0QGDm4E4&amp;bvm=bv.62286460,d.dmQ&amp;psig=AFQjCNG6o9BHQVNzoSlksMAmUte3dcfAOA&amp;ust=1394041261556596" TargetMode="External"/><Relationship Id="rId4" Type="http://schemas.openxmlformats.org/officeDocument/2006/relationships/hyperlink" Target="http://www.google.com/url?sa=i&amp;source=images&amp;cd=&amp;cad=rja&amp;docid=ngGpmAdTWP9pNM&amp;tbnid=P8Spau-8Hvtm6M:&amp;ved=0CAgQjRwwAA&amp;url=http://library.duke.edu/exhibits/sevenelections/elections/1928/issues.html&amp;ei=CiQuUdavM-iA0AGhhoHQCw&amp;psig=AFQjCNGypBsV24bCTFK9aI-altXHS8nr9Q&amp;ust=1362064778921310" TargetMode="External"/><Relationship Id="rId9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hyperlink" Target="http://www.google.com/url?sa=i&amp;rct=j&amp;q=1920s+stock+market+boom&amp;source=images&amp;cd=&amp;cad=rja&amp;docid=NL_Fp4j--s6CKM&amp;tbnid=G29oNE_aXl5j3M:&amp;ved=0CAUQjRw&amp;url=http://bonddad.blogspot.com/2011_06_26_archive.html&amp;ei=7CIuUZKbJPPI0AH7_oCYDw&amp;psig=AFQjCNF7FMImI31JQXPR_Vc1u8pdSoDDXw&amp;ust=1362063880456746" TargetMode="External"/><Relationship Id="rId7" Type="http://schemas.openxmlformats.org/officeDocument/2006/relationships/hyperlink" Target="http://www.google.com/url?sa=i&amp;rct=j&amp;q=&amp;esrc=s&amp;frm=1&amp;source=images&amp;cd=&amp;cad=rja&amp;docid=rMawvyFqwvD-4M&amp;tbnid=ChW85CUwIQmzyM:&amp;ved=0CAUQjRw&amp;url=http://www.4over4.com/blog/5064/beautiful-vintage-campaign-posters-for-president-day/&amp;ei=nhAWU_LxLoeb1AHwzoGgDQ&amp;bvm=bv.62286460,d.dmQ&amp;psig=AFQjCNG6o9BHQVNzoSlksMAmUte3dcfAOA&amp;ust=1394041261556596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hyperlink" Target="http://www.google.com/url?sa=i&amp;rct=j&amp;q=&amp;esrc=s&amp;frm=1&amp;source=images&amp;cd=&amp;cad=rja&amp;docid=LiN5GrgIFOv62M&amp;tbnid=HvZsVABacT8CxM:&amp;ved=&amp;url=http://en.wikipedia.org/wiki/United_States_presidential_election,_1928&amp;ei=VBAWU9TQEan80gHn-oCIBg&amp;bvm=bv.62286460,d.dmQ&amp;psig=AFQjCNG6o9BHQVNzoSlksMAmUte3dcfAOA&amp;ust=1394041261556596" TargetMode="External"/><Relationship Id="rId10" Type="http://schemas.openxmlformats.org/officeDocument/2006/relationships/image" Target="../media/image54.jpeg"/><Relationship Id="rId4" Type="http://schemas.openxmlformats.org/officeDocument/2006/relationships/image" Target="../media/image51.gif"/><Relationship Id="rId9" Type="http://schemas.openxmlformats.org/officeDocument/2006/relationships/hyperlink" Target="http://www.google.com/url?sa=i&amp;rct=j&amp;q=&amp;esrc=s&amp;frm=1&amp;source=images&amp;cd=&amp;cad=rja&amp;docid=i89XvJgjgZLEwM&amp;tbnid=0ULVcl6rEbFKKM:&amp;ved=0CAUQjRw&amp;url=http://www.affordablepoliticalitems.com/shop/index.php?act=viewProd&amp;productId=1735&amp;ei=HBEWU8mfHO-F0QGDm4E4&amp;bvm=bv.62286460,d.dmQ&amp;psig=AFQjCNG6o9BHQVNzoSlksMAmUte3dcfAOA&amp;ust=1394041261556596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hyperlink" Target="http://www.google.com/url?sa=i&amp;source=images&amp;cd=&amp;cad=rja&amp;docid=_08JHj7uIZvoJM&amp;tbnid=L6fIXr_PF3hOTM:&amp;ved=0CAgQjRw4FA&amp;url=http://www.history.com/topics/1929-stock-market-crash&amp;ei=T_oVU7GqMsOR0AGCj4DoBA&amp;psig=AFQjCNGtJiM4_CDwRs8G1NU2XVIC_IpxEA&amp;ust=1394035663890179" TargetMode="External"/><Relationship Id="rId7" Type="http://schemas.openxmlformats.org/officeDocument/2006/relationships/hyperlink" Target="http://www.google.com/url?sa=i&amp;source=images&amp;cd=&amp;cad=rja&amp;docid=I70ET8t6OhjXkM&amp;tbnid=4wGgroSR23UdSM:&amp;ved=0CAgQjRw4Yw&amp;url=https://www.shtfplan.com/headline-news/crash-indicator-mom-and-pop-move-back-into-stocks-for-fear-of-being-left-on-the-sidelines_04112013&amp;ei=0voVU4K_BMr40wGO3YDYCA&amp;psig=AFQjCNGNOZXmHgCVX9pHha0enUxXt6Gv2Q&amp;ust=1394035794135706" TargetMode="External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hyperlink" Target="http://www.google.com/url?sa=i&amp;source=images&amp;cd=&amp;cad=rja&amp;docid=Kb1oMjbfxZazxM&amp;tbnid=CxxhdZaMhGJ5hM:&amp;ved=0CAgQjRw&amp;url=http://www.thebubblebubble.com/1929-crash/&amp;ei=e_oVU_D_CMS00QH6sYKwAQ&amp;psig=AFQjCNFZJSBIX5WvdCS2DgP9B24YP8D6mQ&amp;ust=1394035707200705" TargetMode="External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ww.google.com/url?sa=i&amp;rct=j&amp;q=&amp;esrc=s&amp;frm=1&amp;source=images&amp;cd=&amp;cad=rja&amp;docid=3CDaAmngxbGrcM&amp;tbnid=ziDPek2uWggX_M:&amp;ved=0CAUQjRw&amp;url=http://www.progressivehistorians.com/2008/05/since-i-wrote-my-essay-on-bill-clintons.html&amp;ei=WRIWU5TsG6aj0QGt3oB4&amp;bvm=bv.62286460,d.dmQ&amp;psig=AFQjCNFAT2i7QF63JwBdqumMtmoCyz38XA&amp;ust=139404176410270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0ahUKEwjk49KW07fRAhXDLSYKHYQ_DucQjRwIBw&amp;url=http://slideplayer.com/slide/1600830/&amp;bvm=bv.143423383,d.eWE&amp;psig=AFQjCNEW3pF08u2vXoCY5JhDdwFfIMrlIA&amp;ust=1484139962994892" TargetMode="External"/><Relationship Id="rId3" Type="http://schemas.openxmlformats.org/officeDocument/2006/relationships/image" Target="../media/image61.jpeg"/><Relationship Id="rId7" Type="http://schemas.openxmlformats.org/officeDocument/2006/relationships/image" Target="../media/image63.jpeg"/><Relationship Id="rId2" Type="http://schemas.openxmlformats.org/officeDocument/2006/relationships/hyperlink" Target="http://www.google.com/url?sa=i&amp;rct=j&amp;q=&amp;esrc=s&amp;source=images&amp;cd=&amp;cad=rja&amp;uact=8&amp;ved=0ahUKEwi-wvm_0rfRAhWBRyYKHTUaC_oQjRwIBw&amp;url=http://slideplayer.com/slide/1601549/&amp;bvm=bv.143423383,d.eWE&amp;psig=AFQjCNEW3pF08u2vXoCY5JhDdwFfIMrlIA&amp;ust=148413996299489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source=images&amp;cd=&amp;cad=rja&amp;uact=8&amp;ved=0ahUKEwjFnqTc0rfRAhVMNiYKHWTPAc0QjRwIBw&amp;url=http://slideplayer.com/slide/9321687/&amp;bvm=bv.143423383,d.eWE&amp;psig=AFQjCNEW3pF08u2vXoCY5JhDdwFfIMrlIA&amp;ust=1484139962994892" TargetMode="External"/><Relationship Id="rId5" Type="http://schemas.openxmlformats.org/officeDocument/2006/relationships/image" Target="../media/image62.jpeg"/><Relationship Id="rId4" Type="http://schemas.openxmlformats.org/officeDocument/2006/relationships/hyperlink" Target="http://www.google.com/url?sa=i&amp;rct=j&amp;q=&amp;esrc=s&amp;source=images&amp;cd=&amp;cad=rja&amp;uact=8&amp;ved=0ahUKEwjHuYDQ0rfRAhXCTCYKHcVhAJIQjRwIBw&amp;url=http://slideplayer.com/slide/9342682/&amp;bvm=bv.143423383,d.eWE&amp;psig=AFQjCNEW3pF08u2vXoCY5JhDdwFfIMrlIA&amp;ust=1484139962994892" TargetMode="External"/><Relationship Id="rId9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google.com/url?sa=i&amp;rct=j&amp;q=&amp;esrc=s&amp;frm=1&amp;source=images&amp;cd=&amp;cad=rja&amp;docid=vXn6FtM63hJLRM&amp;tbnid=bBpqwDoT_E3BhM:&amp;ved=0CAUQjRw&amp;url=http://simplebooklet.com/publish.php?wpKey=6ZDUyZwXnnMQkBMA1PlbV7&amp;ei=aNQVU6viO4b60wHyx4HwBQ&amp;bvm=bv.62286460,d.dmQ&amp;psig=AFQjCNF6Eby6hDDSQJpuckFaQVlb330Mqw&amp;ust=1394025919426426" TargetMode="External"/><Relationship Id="rId7" Type="http://schemas.openxmlformats.org/officeDocument/2006/relationships/hyperlink" Target="http://slideplayer.com/slide/9507685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m/url?sa=i&amp;rct=j&amp;q=&amp;esrc=s&amp;source=images&amp;cd=&amp;cad=rja&amp;uact=8&amp;ved=0ahUKEwj4w8O3z7fRAhUGSSYKHX2MC5sQjRwIBw&amp;url=http://www.slideshare.net/mrsmeador/1920s-unit-review-for-essential-questions&amp;psig=AFQjCNH8FE52hWsBE3Rhj23w3i3sPFcPOw&amp;ust=1484139162895676" TargetMode="Externa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oogle.com/url?sa=i&amp;rct=j&amp;q=&amp;esrc=s&amp;source=images&amp;cd=&amp;cad=rja&amp;uact=8&amp;ved=0ahUKEwjMoe_uz7fRAhVH5CYKHUfqBC0QjRwIBw&amp;url=http://www.bbc.co.uk/schools/gcsebitesize/history/tch_wjec/usa19101929/2riseandfall2.shtml&amp;psig=AFQjCNH8FE52hWsBE3Rhj23w3i3sPFcPOw&amp;ust=1484139162895676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lideplayer.com/slide/9042698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0ahUKEwjO-KCC07fRAhVBRSYKHdSxADQQjRwIBw&amp;url=http://www.slideshare.net/dgwessler/causes-of-the-great-depression-41164245&amp;bvm=bv.143423383,d.eWE&amp;psig=AFQjCNEW3pF08u2vXoCY5JhDdwFfIMrlIA&amp;ust=1484139962994892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source=images&amp;cd=&amp;cad=rja&amp;uact=8&amp;ved=0ahUKEwiz4--e0bfRAhXDTSYKHej5AMgQjRwIBw&amp;url=http://www.slideshare.net/EllenLesser/the-1920s-economy&amp;psig=AFQjCNH8FE52hWsBE3Rhj23w3i3sPFcPOw&amp;ust=148413916289567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source=images&amp;cd=&amp;cad=rja&amp;uact=8&amp;ved=0ahUKEwj94Prr0rfRAhWCQyYKHeoUCSoQjRwIBw&amp;url=http://slideplayer.com/slide/5348319/&amp;bvm=bv.143423383,d.eWE&amp;psig=AFQjCNEW3pF08u2vXoCY5JhDdwFfIMrlIA&amp;ust=1484139962994892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com/url?sa=i&amp;rct=j&amp;q=&amp;esrc=s&amp;source=images&amp;cd=&amp;cad=rja&amp;uact=8&amp;ved=0ahUKEwjnm-ms0rfRAhXDLSYKHYQ_DucQjRwIBw&amp;url=http://slideplayer.com/slide/6118623/&amp;bvm=bv.143423383,d.eWE&amp;psig=AFQjCNEW3pF08u2vXoCY5JhDdwFfIMrlIA&amp;ust=1484139962994892" TargetMode="Externa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www.google.com/url?sa=i&amp;rct=j&amp;q=TARIFFS+1920S&amp;source=images&amp;cd=&amp;cad=rja&amp;docid=iPUFmBonw1xVFM&amp;tbnid=BTSCKsPlUmsXkM:&amp;ved=0CAUQjRw&amp;url=http://www.enotes.com/smoot-hawley-tariff-act-1930-reference/smoot-hawley-tariff-act-1930&amp;ei=Q0kvUYCYGcHN0wHzpICwBA&amp;bvm=bv.43148975,d.dmQ&amp;psig=AFQjCNEE1y4MJ74FW9JQn5gGGjaIhJxU1A&amp;ust=136213979913976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yaU7kZNpq7XL6M&amp;tbnid=WYxJdkOLksfAtM:&amp;ved=0CAUQjRw&amp;url=http://www.fhshistory.com/the-twenties.php&amp;ei=g9QVU4j3KYPB0gGewYC4AQ&amp;bvm=bv.62286460,d.dmQ&amp;psig=AFQjCNF6Eby6hDDSQJpuckFaQVlb330Mqw&amp;ust=1394025919426426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google.com/url?sa=i&amp;rct=j&amp;q=TARIFFS+1920S&amp;source=images&amp;cd=&amp;cad=rja&amp;docid=cY6XjueI8rfyPM&amp;tbnid=TfuBH7qXYikVWM:&amp;ved=0CAUQjRw&amp;url=http://www.economicpopulist.org/content/junk-economics-and-middle-class-where-we-went-wrong&amp;ei=o0kvUYWOFYaH0QGmrYHYAw&amp;bvm=bv.43148975,d.dmQ&amp;psig=AFQjCNEE1y4MJ74FW9JQn5gGGjaIhJxU1A&amp;ust=1362139799139764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1.gif"/><Relationship Id="rId7" Type="http://schemas.openxmlformats.org/officeDocument/2006/relationships/hyperlink" Target="http://www.google.com/url?sa=i&amp;rct=j&amp;q=&amp;esrc=s&amp;frm=1&amp;source=images&amp;cd=&amp;cad=rja&amp;docid=YE9dkp9X-AJbiM&amp;tbnid=yczc7avqT8bwDM:&amp;ved=&amp;url=http://www.thebillionairewarrior.com/2012/07/29/philippine-stock-investing-tutorial-buying-selling-stocks/&amp;ei=5tQVU7j4A8PK0wG0uIDAAQ&amp;psig=AFQjCNGppABJLpt05XOjcKFMhcgYbCYgVw&amp;ust=1394026044741346" TargetMode="External"/><Relationship Id="rId2" Type="http://schemas.openxmlformats.org/officeDocument/2006/relationships/hyperlink" Target="http://www.google.com/url?sa=i&amp;rct=j&amp;q=&amp;esrc=s&amp;frm=1&amp;source=images&amp;cd=&amp;cad=rja&amp;docid=AvSVR295wwk6wM&amp;tbnid=WmU2bDHCjG3QpM:&amp;ved=0CAUQjRw&amp;url=http://lightbulbfinancial.com/buying-on-margin/&amp;ei=0ZgHU6GTCJbKsQTY1YDgBQ&amp;psig=AFQjCNE2o0yYaxpIFxuXvd8nUm6Se1uAdw&amp;ust=139309310268593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YE9dkp9X-AJbiM&amp;tbnid=yczc7avqT8bwDM:&amp;ved=0CAUQjRw&amp;url=http://www.truerisk.com/selling-stocks-investments/&amp;ei=z9QVU5fgHayz0QHAk4CQDg&amp;psig=AFQjCNGppABJLpt05XOjcKFMhcgYbCYgVw&amp;ust=1394026044741346" TargetMode="External"/><Relationship Id="rId5" Type="http://schemas.openxmlformats.org/officeDocument/2006/relationships/image" Target="../media/image22.jpeg"/><Relationship Id="rId10" Type="http://schemas.openxmlformats.org/officeDocument/2006/relationships/image" Target="../media/image24.jpeg"/><Relationship Id="rId4" Type="http://schemas.openxmlformats.org/officeDocument/2006/relationships/hyperlink" Target="http://www.google.com/url?sa=i&amp;source=images&amp;cd=&amp;cad=rja&amp;docid=0Ei_VuOQtDQ5uM&amp;tbnid=iXoZD-HkX3Yv5M&amp;ved=0CAgQjRw&amp;url=http://eeiplatform.com/9233/banks-service-innovation-becoming-relevant-smes-poll/&amp;ei=o9QVU5WjC4vI0AGz2IGQDA&amp;psig=AFQjCNGFxYyr0jk9xGCBWN9NEDot2B4j9g&amp;ust=1394026019219595" TargetMode="External"/><Relationship Id="rId9" Type="http://schemas.openxmlformats.org/officeDocument/2006/relationships/hyperlink" Target="http://www.google.com/url?sa=i&amp;rct=j&amp;q=&amp;esrc=s&amp;frm=1&amp;source=images&amp;cd=&amp;cad=rja&amp;docid=V5vNI0q0KVr4VM&amp;tbnid=DoD7p4_uRZo-UM:&amp;ved=0CAUQjRw&amp;url=http://money.cnn.com/2011/10/07/pf/call_options_profit.fortune/&amp;ei=_tQVU6zsNuTN0QG80oGwDA&amp;psig=AFQjCNGppABJLpt05XOjcKFMhcgYbCYgVw&amp;ust=139402604474134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://www.google.com/url?sa=i&amp;rct=j&amp;q=sTOCK+MARKET+CONCERNS+1920S&amp;source=images&amp;cd=&amp;cad=rja&amp;docid=Z5aVH5hprevGCM&amp;tbnid=vgI7cqFFpn6DSM:&amp;ved=0CAUQjRw&amp;url=http://www.downtownexpress.com/de_76/75yearsafterwall.html&amp;ei=I0ovUc7KOpKy0AGq54GYAw&amp;bvm=bv.43148975,d.dmQ&amp;psig=AFQjCNFTNgMopREMFYhzkFhM9jLOab5sXQ&amp;ust=13621400205155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hyperlink" Target="http://www.google.com/url?sa=i&amp;rct=j&amp;q=sTOCK+MARKET+CONCERNS+1920S&amp;source=images&amp;cd=&amp;cad=rja&amp;docid=Xr3ocA9cjyA3sM&amp;tbnid=diFiZQeQS_9ZKM:&amp;ved=0CAUQjRw&amp;url=http://www.cliffkule.com/2011_04_10_archive.html&amp;ei=fkovUbWMLMjF0QHes4GwCQ&amp;bvm=bv.43148975,d.dmQ&amp;psig=AFQjCNFTNgMopREMFYhzkFhM9jLOab5sXQ&amp;ust=136214002051550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&amp;esrc=s&amp;frm=1&amp;source=images&amp;cd=&amp;cad=rja&amp;docid=CCFKTxij0MWLCM&amp;tbnid=bILsVFCCHdfMgM:&amp;ved=0CAUQjRw&amp;url=http://1funny.com/what-is-a-billion/&amp;ei=ndUVU5LfA-L60AG4ooGQBw&amp;bvm=bv.62286460,d.dmQ&amp;psig=AFQjCNHfVCl9i_7fzygNiKDl5PItef4Sww&amp;ust=1394026258793069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hyperlink" Target="http://www.google.com/url?sa=i&amp;source=images&amp;cd=&amp;cad=rja&amp;docid=0O00urYmOtJpoM&amp;tbnid=JAyHC7yijq-QCM:&amp;ved=0CAgQjRw&amp;url=http://chuwechuwe.wordpress.com/2014/02/26/rich-versus-wealthy/&amp;ei=CdYVU9_bFoKq0QG09YCgAg&amp;psig=AFQjCNF1h2k4T5gSwzpHwFbQEsKNE4IQsA&amp;ust=139402637742108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22-4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ECONOMY OF THE 1920S</a:t>
            </a:r>
            <a:endParaRPr lang="en-US" dirty="0"/>
          </a:p>
        </p:txBody>
      </p:sp>
      <p:pic>
        <p:nvPicPr>
          <p:cNvPr id="8194" name="Picture 2" descr="http://cdn.dipity.com/uploads/events/6217ca896f88214d63e2130440d8e39c_1M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"/>
            <a:ext cx="1066800" cy="839449"/>
          </a:xfrm>
          <a:prstGeom prst="rect">
            <a:avLst/>
          </a:prstGeom>
          <a:noFill/>
        </p:spPr>
      </p:pic>
      <p:pic>
        <p:nvPicPr>
          <p:cNvPr id="4" name="Picture 2" descr="http://4.bp.blogspot.com/_WgztPLc0XE4/S-n62PR406I/AAAAAAAAAAM/vk1eZC_5jYs/s320/model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1675" y="3761508"/>
            <a:ext cx="2933700" cy="2647951"/>
          </a:xfrm>
          <a:prstGeom prst="rect">
            <a:avLst/>
          </a:prstGeom>
          <a:noFill/>
        </p:spPr>
      </p:pic>
      <p:pic>
        <p:nvPicPr>
          <p:cNvPr id="11266" name="Picture 2" descr="http://t0.gstatic.com/images?q=tbn:ANd9GcRskpzK8xGMYEkVwZ4gX2ReQCJNTt38ILvURNXOuuEFZd3W_pLqcw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5100638"/>
            <a:ext cx="1732410" cy="1552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122" name="Picture 2" descr="Image result for 1920s economy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4136"/>
            <a:ext cx="2847975" cy="10429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124" name="Picture 4" descr="Image result for 1920s economy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" y="3462337"/>
            <a:ext cx="220027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1920s economy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32329"/>
            <a:ext cx="2743200" cy="20583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3579"/>
            <a:ext cx="6172200" cy="582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677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Farmers were among the groups that </a:t>
            </a:r>
            <a:r>
              <a:rPr lang="en-US" u="sng" dirty="0" smtClean="0"/>
              <a:t>did not</a:t>
            </a:r>
            <a:r>
              <a:rPr lang="en-US" dirty="0" smtClean="0"/>
              <a:t> participate in the good times.</a:t>
            </a:r>
          </a:p>
          <a:p>
            <a:pPr lvl="1"/>
            <a:r>
              <a:rPr lang="en-US" dirty="0" smtClean="0"/>
              <a:t>About </a:t>
            </a:r>
            <a:r>
              <a:rPr lang="en-US" b="1" dirty="0" smtClean="0">
                <a:solidFill>
                  <a:srgbClr val="0070C0"/>
                </a:solidFill>
              </a:rPr>
              <a:t>1/5</a:t>
            </a:r>
            <a:r>
              <a:rPr lang="en-US" dirty="0" smtClean="0"/>
              <a:t> Americans made their living on the land and many of them lived in serious </a:t>
            </a:r>
            <a:r>
              <a:rPr lang="en-US" b="1" dirty="0" smtClean="0"/>
              <a:t>poverty </a:t>
            </a:r>
            <a:r>
              <a:rPr lang="en-US" b="1" dirty="0" smtClean="0">
                <a:solidFill>
                  <a:srgbClr val="0070C0"/>
                </a:solidFill>
              </a:rPr>
              <a:t>(20%)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lvl="2"/>
            <a:r>
              <a:rPr lang="en-US" dirty="0" smtClean="0"/>
              <a:t>There were </a:t>
            </a:r>
            <a:r>
              <a:rPr lang="en-US" u="sng" dirty="0" smtClean="0"/>
              <a:t>several reasons</a:t>
            </a:r>
            <a:r>
              <a:rPr lang="en-US" dirty="0" smtClean="0"/>
              <a:t> for the agricultural depression.</a:t>
            </a:r>
          </a:p>
          <a:p>
            <a:pPr lvl="3"/>
            <a:r>
              <a:rPr lang="en-US" i="1" dirty="0" smtClean="0">
                <a:solidFill>
                  <a:srgbClr val="FF0000"/>
                </a:solidFill>
              </a:rPr>
              <a:t>Overproduction</a:t>
            </a:r>
          </a:p>
          <a:p>
            <a:pPr lvl="3"/>
            <a:r>
              <a:rPr lang="en-US" i="1" dirty="0" smtClean="0">
                <a:solidFill>
                  <a:srgbClr val="FF0000"/>
                </a:solidFill>
              </a:rPr>
              <a:t>Demand declined</a:t>
            </a:r>
          </a:p>
          <a:p>
            <a:pPr lvl="3"/>
            <a:r>
              <a:rPr lang="en-US" i="1" dirty="0" smtClean="0">
                <a:solidFill>
                  <a:srgbClr val="FF0000"/>
                </a:solidFill>
              </a:rPr>
              <a:t>High debt</a:t>
            </a:r>
          </a:p>
          <a:p>
            <a:pPr lvl="2"/>
            <a:endParaRPr lang="en-US" dirty="0"/>
          </a:p>
        </p:txBody>
      </p:sp>
      <p:pic>
        <p:nvPicPr>
          <p:cNvPr id="4098" name="Picture 2" descr="http://t2.gstatic.com/images?q=tbn:ANd9GcSVe6lYA2LyTR9jXRsWqus-PAyi0M77H2i5s-7j8nZ-_HO-12n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04800"/>
            <a:ext cx="1600201" cy="1028701"/>
          </a:xfrm>
          <a:prstGeom prst="rect">
            <a:avLst/>
          </a:prstGeom>
          <a:noFill/>
        </p:spPr>
      </p:pic>
      <p:sp>
        <p:nvSpPr>
          <p:cNvPr id="4" name="AutoShape 2" descr="data:image/jpeg;base64,/9j/4AAQSkZJRgABAQAAAQABAAD/2wCEAAkGBhQSERUUEhQWFRUWGBkYFxQYFxgaFxgXGBYcHB0WFhgYHCYeGB0jGRwXHy8gIygpLCwtFyAxNTAqNSgrLCoBCQoKBQUFDQUFDSkYEhgpKSkpKSkpKSkpKSkpKSkpKSkpKSkpKSkpKSkpKSkpKSkpKSkpKSkpKSkpKSkpKSkpKf/AABEIAKsBJgMBIgACEQEDEQH/xAAcAAACAgMBAQAAAAAAAAAAAAAEBgMFAQIHAAj/xAA8EAACAQMDAgQEBAUDBAIDAQABAhEDEiEABDEFQQYTIlEyYXGBQpGhsQcUI1LwYsHRM4Lh8RYkNHKiFf/EABQBAQAAAAAAAAAAAAAAAAAAAAD/xAAUEQEAAAAAAAAAAAAAAAAAAAAA/9oADAMBAAIRAxEAPwDpT5z/AJxqOzU5XGsW6DRaeiEoY1hF0QNBB5WsNS0QRrVhoBam3Dcif87ajbar7caKt1qaegA/lF4AEf8Av/k/nrB2KxEY+/786PFPXhT0FfV2Yb4hOvU9gBwPvqx8nWVp6AFNgsRHefvqSjtAvA5+vbjRopazZoB7NZFPU1utrNAM6ais0W9PUYp6CEU9e8vRATWPL0A9ms2amKa9GgiKaxGpo14LoIbdYt0SKesmloBCmsFNFGlrQ09AFV2oJk8iIOMQZ/fQ1TaIvqJiO/2I9vYnVmV1UdYoF5UxbH7j/jQSdN6pSqqPLbHA+cYxo8DXKt74iG0U06VMcnktAPvzJ0zeAPFr7oNTrZqKJDAcr8/mPfQOOsE6k1qV0GBrM6yF1vboNaY17W9Ma9oPDI1IlLWUGNSroNRT1KF15V1MF0EQXXvL1IRrAOgiNPXgmpRrOgg8vXhS1NGsxoIvL1kU9TBdZ8vQQ+XrUpokLrxp6AULrNmiPL1ny9AIya0s0aaWtfL0Aop63CamC6zGgGNLWvlar/EPimhs7fOcAtMIAS7R7AfPudLnTv4pUalWwhhc0LcLTH5kE6B0NLXhR1PbrZV0EKJrYJqdV1mzQDNT1oaWimTXvL0FdVWOxPzGf050v9SpCqWsYH5T344Gm/y9cr8deEdvTSoSrh2e6mUAAaR8J/ugz6ufV30C/wCI/Ae5dy62Ee1xB+mRGs/w1oVqHUBTqCAyspkiB6ZBB95A/PS/1Hoe42yU2851vBIK1D2MRgyCD7/tpk/hxsKm73CM71HSkS73MzAwBahuMGWyR7A6DrilT8JBjmCDH19tbWakpbRU+BVX6KB+2t7dBCF1krqWNeYaDSkuva2TWNBqp1Io1oup0Gg2QalA1hRrbQeOlXxT41TaN5fls7kTAwAD3LHj5c8dtNWqbxHsEajUkKGK8kAyUBIGe8SNApbbxnVqugGPxW+kyAOblYHifw66OhkD/PyOuXeFlV9wiMFUHGYBIg+kfM/LXUBoPa3A1gaG33VaVAA1XCg8T3+mgLGsLXUzBGDB+vt9dUj+NtnEmug/P/YaUOpeIlq1v6NUWXSfXALe4XB40HTI1kaC6TujUpKzcxk+599GaDMaxrOtToPHWh1knWdBoBrMazrBMaBS8XeHRuC0ixiqKtYWkqqszPzFuD94Gedc26f0Pzd2aVK6oBUlbjIApvy0drcniddL8T+IVFyKpYoAzARMFrSBOLoOFPJIHfXHukdWqruvNpuYQsQUAEkyAAPoSY7YnQfRgXWbdc98HfxKqV1J3CqAWIUqIMD7wf010SiwIBGQcg6DKjW0a2GsxoI7det1JGotw0KT8joBt31CnT+MweY0t+LN+rUkdCAZBpsYPqZJX5c/sdJX8QfFn/2aYptCC2SD2ZRcPtg/Y6J6fT87YbYO7IpR5qiT5T06jmnV+ahb1I7qT8tBzXxbXqncRVqFmUC1oHwxiMkjHbTn4K/iPR6fQWjVpMfMmqaikZJwBafYAcHvpI3vTm3G8qXsuXMsJAaObLvf89e8SIB5axwGEewlYH2EfloPo/pHWaO6ph6L3AiY4IHzGjGTXDfC/VWoogDEFVBkH37a7F4f6r59GW+NcN/sf89tAbbrx1udYYaCLXtZbWNB5F1FvOqU6XxHMTGhdh1W5SWEFQSfYx+2kLxD1gsxY8n9P/Wgaa38QFBgJj3n/J1v0/8AiBTdgHW0HuPf5jXL025qthzJPc8fPWtCqUdlm4A4Pv8ATQd52+7V1uUgj3Gl/wARb1KlRdpVDAVcrUBi1hMR7ntHEMRqDwS923qH8X/Ax+s/lqHxB1MKrVWRWNMo9MnMXQJ+RBn8hoKPY+DWpbgFmKqjq6ERkkkAn6dx8xpj8M9aq3Vk3BJtqsFLf2doOJHz0jb/APiJuWBW2ksgQQpJ7GctGseHfFbmqF3D3K7fE34Sf9uccaDsR3AHfXGPHvWalaq9QggJKonsFPJHYnXTN51YUwszLKDhSR9MDVAGG9a2tsyUODVypA49TY/KdByrpvSqlak1W6Ia0Lxn5nXtz0lhAEzEn2/86a91sk21R6FUeUrt51KrkoyZFnBzgZM55idVe53wZ/6ThntZvkqopJLEiLQBMfLE6Co8N+M620qgqzQCZSTae3Gu9dI8Z0K9Jaik5GR7HuOffXFPDXgahuoC7weZEtT8lw0HPpvZbvqNdP6J4bo7Wl5aAtmSzck/bAHy0DN/8kpdyR9tDt4oX+wx2M6rm2if2j8teG3X+0f599Aa/ioH4UJP1/8AGs//ACcRNkfKe35aEWj7KP0/U6Gp1qZcwyXAwQGBM8xHfGgtk8TKY9P6/wDjUO+8QE0KrIuUAPfAnJjvHtoZXERj8s/nqPe7mKdRgASFJII5iDB9xEj76Dnj9QZ3ZieUZW7gw/v3+R+Q9tVHU9xTS4nAMyByzMACwA4MBc/6Z5OpN3vUpGoizZJZRiQGyBPsCdKG/wB75jSew47fX9tA6dBqQihJKgM0kCYuknHeQFH39jrsXhzrCLt6SuwDBB3GuU+C+lO2wvCkm58kgAKsxkkDJnn20/dMpDyk+SxPPGOdA1VvENFGALc9wJH56mqdZpAqLpuMSBxic6VjT98/fWAg+X56BsHVaZMXaput9WYLuUXBW1Qe48xDkf8Ad++oel0waqie4MTPGlrrXiYJua16z6rSAckI4KjIiQQDP10HMOsJ5oQyAZYH2wef0n76K6Z1BlptSFQsrIadgbABySFPEkA/fVJ1reha1RV+EyyRPDcc8e+gq24dyXZyWMAseTjGfkBoGeuisrD082t3M9/voDf7IViLXZrYGDIUtwD8zHHyGqOrvXIgu5HsWPOtNtX8t1cDIIjnOdA1dFIDxzBMD3gwJ+Wutfw6cnz+4Fgn/VmfyEa5TtFNOmVBBMm+pEANPwrHJ7fpronhghKAABHuBn7k/fQP1esqZYxJgfXWWbSdu98gUmoSFGSW4/bQjeKqMCKwg4EPx/xoHrXtJK9ZVjArSR7Pn99e0F71CpFF45Kx/kaQKNKm1f8ArAlIOBMk9hjOTH666Nt8ice8gcjkfppB6x1umdwD5IZVJm1ihaJEg9uxgiZA4zIRdPqxTUFMiVmBxJ+YzoXZ9E/mdw3koAqwC34Z7k/tHy1tRCVfMqBrCpuamTDMCeUIwTmDjHOh+kdZeg7eXgObmHaLp9Pt9dB1fpuzFDbqqduT7nudc88T7vG5jlRTHygvdBH3I+2n+nuJ2iMDIYXSfnmPtxrkfXd6GdlVpDQz8ZYkmJ9gLRHuDoKR3Ldx7GOT89So1kN7Z/XjWz0RH1GsUaV5gCZwPr8tB3PpLioiNyLZPzxrbf1fMVkUgSIBzjMT9Q0H/wB6C6bTbb7SmjxeUl59yOJ45x+el09eKpuEVQWVglMlvTeylgvGbbSScYA0A3iF9vX2lOg1dPOpSVZoWecTxBAAiT8I9sq3TOl0afmmvWprdStBVlZoebgoE+qAAfa46p9/QK3DBIYi8HBtA4Pcd/voCoQB29j+eg610FKPlo9KHFM2hrQDhFAExjkGf9Wpd91Mq3GCAZz+L9PfSP4Q60EpVqRI9RUp75BV4+dsZ039SuKU7FuZ6ZEWgnkEsPSRADfLMaDH/wDskGLZgxPyznn5anTqo7kGCAYzH1+mdVx2i1BThgQVECFClgDZTpiJukiQ05BDdtR1OnNFzKF/qG2kTmABaCcXnIOQAMCIJ0GviL+JNGnVqbaktW5CVvUj1NAk5BiDI47aSdzu6nmGqFqgDMu6lgFHItGIH7ac+p+Ctu6birBSuF80sPg4krjCsfigEgZ7aU+n7RKlWxWAlWSSxtPpPwloGfmNA9bfq7NTU8NCkkzmQJjV3s92X2taxJqASZKkW/f6zGlfy2ooALCIDBbr/SRMQCWntn27E6u/ClQt5hjDUKhYYDAioAoaAM2gcAfQToOVeMaVlRQwtdpJCxFs94+fH3+1BZiY54+2uheN+lX0mqwosIhpW/Eyiry0hlb2AQn6oL7iUOIMY+/7cDQdZ/hqr1un1aTMUp0qoItABfzBJUk8AEE4H4tSt1RUq16dJpFJoIBJgimpIF2SZxicjU38LkjpzmPi3PPyCLpL6JuYfcVnm2vuHJyZUXMVPES0kR8gdA7pvm7z3H3B4nUR6qyg/EB9OOcRzwP20ESzEovp8sG5XkIig23NJHEsB9DzoWtuT5JFSCwvhlKkNYxAvWLl9KxPyOgdvBddqtYNcCqqxx8/T+/5aUP4j7mmNw7ZEwTHvGT+enbwlSCpXanJNqgXEAzDEki70yYOYOuXeNF/qVBVwT2v8wme8hiefbQIO53oaqx5HA+xn/M6lr7inasGTGQAwgzwZ5+06qlEE/L/AJ1MtQAY50BF8j2ye3015Ko8xZ4uH+fnoc1P99RWlmAAkk8dz8hoH7ZrLKT8Kj0qM5+g04DqPlUQ2QJ/DJ/b5nSv08KiKGVpgARj/tMm37gjV8tNbAgqGncCLXBvY49KjA5gkz2H00EzdYDwSfSZyxFvaJ7d++gtvv1abBIBIJA9pzMZiDoR3LXLRLGy+akqEAyAXGcBhiOQI5mMbQtUS5raahGsLAh5uEBjEsWIm4cKIH4tAeN2D2/T6e31/TXtVu13j0nYENWeSGFEfBDd7gImRgf2869oOmPuba1FSIlKrfQxgn5+n9dc73lQNVY8XSY9pIx+emrrPUAdxcDAG3YicEXU2Ix7y2k1RLH6aAhUyONCbkd9TF4j/O2h9y3pP30Dj4b63GzZHcSrm2eysB+l0/npY8RUBS3dZTyGAE/22qAfnIAP3OqsuSkex/LW/VeotX3DVGiXPIHZfSB9YA0EVTOfc6af4f8Ahh6lVKrqVpISwJiHYHAX3zz9NUvSfD1XdNCAKi/FUbCKPdj7/IZ0+U+v0tqlPb0yGRQFuPLEmTjgAk/adAV426wtBWLtOMIDk/Ix6udc963Xtp00IHmXXvAwHgMQfn8C/RP9WiOrbo7iqqrENUWBBnLYv+nGdE+MvD38uFc1AWapVJAzye8/IIvPY6BLW88sYBJAgYnnt9NRmnxo2q2MGOZx+2h8/v7HQadGpFqwX3JH0BmY9zEgfXXS+qdQKig9KWcF7AFZliBcpKyAbeBB+E51zfagKxYm22DPvODBHESNODbxd15VL4QxzVX+m1OFJDggwFtDg4PPzwG/SulKQrqlQP5wpFXgpcZIMMYvzaLVUiORklm6X0gbh1DOaiepixWLCGIIH4QxLDgYjEETpf6PUUADzQ1JBL0mlXrBVI8y0n+mxW08jIWMnTV4U2BpUtzUe0B2Nq3CAsEwcmwkscFmPudBX9XqM9x2s3bUGELZdCDenE3FSYbmU+Q0gUuhU2oPULsalrE3emGKkkBR2wJbuTECMtnh2m7mruRUNi1G9APeCC08YploPy0s9fqt55RnZ/SLQY4M+nHsZE840DL0Pq4q01pkkfAAQYYGCOTwZkfnqy6L1EKdwVZDuBRqnPsglisAo3ri7IiQMwSecpuRTZCvBBB7T+JST9CV+sacqHVBRZaz4o1KdYVwwwXFE2CWBMsxiOJ7aCXwL1lDt9zW3BBe52I8uSKdIKpMKMzeuOfSfbHJdwgFdwplLmtaCoIu9OCARjtGmPpS1q38yNnW8tXyKMhTUlWLIFtIJCqxGRz89LXSNtUq7hadNQ1ViQl/9wBaM4mQI+fynQOlPxXV2e121BCwL31ThLfW1q85wFntN3tGp+hbT0PmFRlnkSGQkpPYMF+I8YAuLRpW8W71qh27ZAFCmscw6AK33mJ9iY1e9F3y/wAtDSZZPMUd0JCtMHIAVTJ4MxOQQtN3vRV2/qW4hwWsn/oNaxVy+HLMRDe8jiNWFRyaYtQhFJPm2KYDF3a4OCD65hSCsAZPxa0o0VenQFCmpRoVsItNz5bBlCBwwJIJGAJEREHWN9ualXbJSBqK7kgBVFJVpKxMET6SWAJeOAIiSCDZ4C3JanXUItO1acMQWVyAwZiGgXAWyJj1T3OkDxVsoqVBeDnNq2gz8lx+unr+HDuuWBBq0z6oY+tbT6gxgFll8ROSczAfjnp991QkmCQZBEmB6VUSMCefbQcFal6j8j+x1i0j/I0Z1NPLrtiMzB/zOoKp7g49tAORpz8KeEWFMbmujoHMUmIKggDLD+6Z/Q6sf4efw5TcgbneOEoAkinw1ULyZ7JdiRkwYjnTd4w8QUqqrSpKFSkSFAAAtjOOwECInnQLD0iD6Wn/APX/AHGQw+n66MqdQhHo1KZdY+OIswqkZAMN5gELlrVjjQVPqyUKilVFVhJYGQsAEeoieTxj89S9Rr7ipTT+msMDFNbxcAwtbsT3Mg9++YDbyUF1FKLs9VgZcLCr50mWQkQGUH5wf7QdC71VdmpxTJVFcO1xdyHEPapKglGQYBBiMwdWuw3T0qRpbmnaF+On67JEhbb0PqzDGTyIIOqjabGm1Eua1zq2LFJYm2QKLr6zAEMGxz7aCOvtEepPBIJJBYAxCwCvNsGZ/uHvn2s7XpjbmQlQllCmVWcRBUhUIuBABMmQFzr2gfetvRp0VVgDXKwSZm0k5b3kZE5j20nqfU3fTvt+gCuplQtQEi8LBgqSDBwZJH5dtJ/VOkVtsbqywrkgNKmSPocY0AlVtDV5g/PUtSvP56Hq1ZxoMUqyqPUDBwSO3z+2r9ujUtqlKtUiozifJJItktFRoE2lbYGMnJ7aqdltTfSDz5bEHEEx3Me8cTqx6gfOd2UAJUckwRLLdhYnJAH/AD2OgJ634uazyqYgKMKoCoP+0fv89Kz9SqLwVExnvIziPhz+2rPfbXyqhBqEknBAZWNM9xPaJjPb76x4k6ItNVdGVqbGVZRi1lJUGcyBaM+/0JCbpm+f+cWvTUsXZ2RWACqJJOZj0gzI4jRXiLqclVOfV5jLxIxYhGOBcSY5Yxq4p+H6idLUwoqob5C2lFtEo0wbjMmedUux8OeeHrVtxTpLcZZjkscmBzOe/voFas+CY4x99YLH0j6al6/uKc20Q1gwGPxOZyxHaew7CO+g9uSzToDqLreof4cgzwQQZDZGCJGT30XR2/kopF70Kq/iVkAYzdSLe8AwwP8AtNNv+omkyx3BMgSe3GsbjrNZttU/rFlJUGk1zGGngkWrFowPYHtoH47w7s0vUUFNnNVwCxNBiAohBLVIlJAEYOBpl2+2pbjZVBRQErUYFLCIZUUCbSAIHc/MZIJPGfDXUSjesFqLkXj8UrBE+6nA/wDWn3pnj2rQo7keRSVVIcjzFRrWIAGbriQRwD9InQb+Bt8aVLe03IRl/qpIwYJAYfKRb+elLqVdalR2pkFRJUXwbeVUA5YrJBj8IB9432fVjVrtWo7SqykFa6BmZChHd0VSpGTnGPrrHi3Y0Nvs09BG6q12YqxM0aSiQoHubly0k5jQVu53INM+pRiDMcfJe557cxq/29Rq+28mnc4cpdAJhDMlyQbYMMSY+E51z+rXJHym7jg8EfIcfmNMlPr1f+RCBYFJlVqgABZHDWBmA5EOAcn1H2jQWfTxU2gO4pVQirUNNVCyzDBhjgFQeJPJxydD7PYrU6hRrUfMSkQtWo6oxKHIe0AC4FgcLPJ9jBewrhun1ULM9RHFtA2haYYD1+oy0FMR3aT31TvTFKl5QX1PTBeoI4ZgAAZkRgT/AKsjOgn8QbpA6U1pFVpJZSuFpNzE3uJiWa8zgQR7DRHh7rnlU3p+TUqs7CGp4Zai5X8JJzJiOCeIyL4029E1C20kU1RGb2FQwbV9ouA+oOgendYemvokM9RTIYgAqZgwQJkg5EY+ugYdp4gr7alRcIQt9R6WR6iLTUlRhqYF0G2JdubY1d7mpSSk7VXounlgUgqM7U2Il0VmNvmXGCgJUX5EADVFS2aHcMb0RCWimbGC8khEJBVrbinHAyDMHVttTq0qNTc+q5qirTDoqK91xVhyF8sqQBAPpB7EhP4Z65/L06dcoyD+ZGZuq1L2tNlMDAAVhAy1zRxpy8W+IICUVV/MqB6ppBnpg0xUKy9S2SR8RGOflpEo9LNF7twCWJVKRrJFiIssKdO4CVWLSuCDAEmB0yolWv0ymaTLSqmncGCiEJkwMErOJjPPfQce3HRE3C1HrK1GsG9MyLhbIUXYJ+uc/PRP8O/4dfzTtW3H/wCNTLCCbTUYAG0wZUCRJnuAO8XXROu0t052O72zCvUPlzxTQ5IKpyh7yJljM8arOq9ZqbXbnZitFWiQtRaYtDAm9g57tLDiIAjOdBP466hUZ1XbuppoAAqWi23AUW9o7fppa3viWQnlkFoNxyLTj3GeD+moKXX0ghxmCMZzHt9dUO3rLOVj9R+ugaOguKdValQCqLlYqeDLRJkZgm7j8OmffU6tTdOXA29tKoZIZUewkL5awFEjAtxIJ50tdBpK1y+n1g/FdAgfEbfVAicEH20z7Zqu7qtXqyXK3BlYMESQy1KZJDlR6gqDupzgaADfdcA29MuvmKZCsCQaUMTKYgCQqssNIkXAyTihWq1noUBTa4JewWkVcM9MuJV7ZZnmCIBVRE6B/nmLKUW+k91lK4lKbhnsdhGAPU0TmAZwdS+GqNu4ptuPWWNwViEpuiKGVFMg3SwIIBkBREXWhedM6a2HFJw7Il1liQY9SWXXC0xkglrskRnGiPEfWf5WoZRKtSqzMy1KYekigwpoXSArZOO4PyGvaB8o9RYUkqIDUYlQ6j3tiB2HM8CNUPj7rEnybMAhriPxWmV+cqw+kav6W3altiPSSHJkyOO7GFM/P9TpS8QMGqL/AFFcMMxcFDMeAYyOBOePzBbKgKMaYfCvg9aw82vIpzgDFwGSZ5jtgd9LoOfzMH9NHL1OrTFNg5HoYC0yVW4rgHAJAx9ZjQG7rplJSGDX0BUIwJYK3FxHMQIgnIPz1Wb0stQpTZWpq7ECVt+L0/fkzyARpt6ZsadPp3miA7qcxML5hFon55J+5nStvNjaJZvUowSA3pzgzk44MyP2ATzTUrX7loAQgNJPANoBWSx7QcZ9tX3S9rTFAFqjPSIM05DlWtZlVRBgqFBzjjkDCqjrd6pKSJAnPylhjvnOrHYb2otB1ploZwDaKZtBEDmSCSSJj8PIzoGlNwKP8u1RqgpVadUVbmLeqoxvPzIY/WEXOlWr1J6V4QgXLaTCkEHuJ76bT4dqN0ykqlWfb+YYkw6liwI+dpBz8xrnu8rKZhR9O32B/wBtBTdQb1gAz31YbOLZIwO3/OqrctLDEfTR61Ypx7jQXHQ9xQL1V3F4SpSKBqahyoMZZT8WDIjIIB5GqmttRTYpRqrUBEfDAf6hiAD2Jzye06ztVC7dy3qYwAMcHvkyPqAZPsJmHqlVXEJSFIgZuZciI9IZZkyTjOMAZkIt7QNCvaFs4kBg6Lx6gVZgRbB5MZ+Wtuo10qOBSUDsDAhvqASACcR2BA7HVVW27KsxHpE59+8D7a1USpaPc8+3t7zOge9t4pqDbGntxSp06tlOqQSVNUyA15gJcFOMCM6VuvMWqklSahi5GJJuWbu85xx89C7fdxTZA3p5tMQeP7hE4+ut61BBSRmqCrWeSVVg3lpbi5ub+cdgOQdBadX6vT/lkpCmqxaCcXtKAs82yBkKIPAzM6G6b4mNCovpWvScBn29QTTvClAbYgFRxgxMfPVLXlgDBwPb5ZPH+RonYbB6ohQPTnsfSxA45In2E599A7fw93w3O8ipQUloHlUyKaAIpYsUn1CQPQCOJM51WeM7aNQ0LeLjWqR/UZqlQsFfILAejkCbcQDqDplPboPMipTq07HhqxsqwRKqy076Zg4NxgkHsYk3/XqVarTdv6oNU1KqimLzaAgUsRBD2BzJIF7Y5BCgqVvMFQ0lIDcpLNBDKQbjziRnMfnpg6B4SWvSQs1s+YxClbyqC0hQxEmT9NZobbZ0XFVn89KcOaVihaj1Z9JtLIoQAXKTEwBMnVWu+Iqh6cI9JVNO0+X6gZYgKCpwMyUnmJxoOhrP9OnukC1gim6qtOkqBMeavIc2qxgSwaRcIxrsugJUqBP+tNJdwrERRBZo8khWtulluIA/FPfVP4j3Br0aTf8A161VI/mLKbCvfYsU4ie5ygIDIZFuNBbEMUr1rGXayqkeY4DMhupoDaWcCRiV9p0BXWOoGmUp0qPmVVuBr7o4Z2Pr8ihUYLaOLoIPsOdNfSutdQ3BoinU26qiKDTaoq1XZV9TqEUgqTIClYGPqOY1xV3VSpVQm0ZrbpgSASCfU2SBAgAfEQABwNH9P3rEinTvZAA5rObgAVAkU0MXAkSgubkSedBYeLqNcVFZ6ZIJKrgBlYYBL0jn/Tc0CMKI1UVfDkURcStepXt9TS3llZZmWLmEgm6YMHjVl15GoCqFNVi8KarIKQdCpvLKFmLvSBd7znA18N0BcNxWqlaDh9uGDhaqCqpQ1xTkkoGm4E9+ToKbxrS26CjT2gXy0DA1YIq1XDQXcE+kG2VECAe+lmmJM866ZW/h9Sd2oUnNF3W6galtXb11xLUK6gMJMYKyswTzrn282L0KrU6ywyG11IggjtP++RnQMvhSsKbqwGR9e09tdJ6t1PaV6LGiFZVvvKBlp02KwSxYLykgBCT9Odcu6RwVVhJ4Lex7/wCe2mfpO6orctaoVS65kqglCfMBBoFVJnGQDk4nkEIWrClevlNTDUGYI5OLRcSDBKkiWgzaYE+pgCtx5VWglSvUd3p1koyLVTygrf8ASKC4KcrcJFwI1Vb6pRUwK1R/UxWrACVLle5KqVFFrkQPTi0jHfUAYncU/LKU0IZKgf4aPpdnUq3GDUtOcNaMg6C46tsm82yuyKPU1JaFMN/TLXAkiCcuSS0n1T317Xtrsa9K8XGKbClTIZgVXJZYhh8UGFOMBsxHtB0bbFtxSAvhqZLWjAZSMASeBMSe+e+k/f8ASX/AVf3KNdB9zHHbTp0LpoWoXJLSsAkRgkSfdgffjsJ1W9Ljaiu7MbgxREzkjNxAPEEDPy0CNukksfmTH3/517zZpgSfTmO0dvvyfoNXfSNqtZ9wGALOpsMfC5dfUM9pz8tLmUZlPIJH3Bg6B86fVDdMpCCYcj2yGJ/KSRqg691RVBUpcWHckED3xjVp4XDnaOh9Kiagb3tIUjnv9Ox9xpX8S0muFQg2PNp7SpII/TQVVWkGGAeZEZniRH/rRO0qf0Hp+oOzKVheVOILE4HHvMnWo27eVIYQWObsi0LwBkSW7gfDg6Ir+I0AUUkIOLrndiWCAXAkxk3dvb5QD303zKewJBWoUptRqlDMFQbWPAa0EZGIY5xrnG42xzP210nwRvQ/T6pS4t61KFlwQsQMRBGQMd/fXPOqVLcQRPY4gfTQU25oAtTt5IMmeTeYx29Mc6Iq0sDIicz8vb8tR1yLlsBACgxcW9UAsZ4EtJgcYGTJ0fVrqy01Ay2T9B7aAvw/0yhXp7jzEcvSo1XFpwxIARQBmQZOQRn2EaXN5Wq1hTdhUdUaySSQSTIF3diAe3AH2uw1ajQqstJgaxWmKw5KlSWVQBmRA5EBzzOKvc79jTp0fSFosxAAAZ3YgktbIMAKOe2giO3aoLm5AyOMdh9Z/bQwoAqy4lf0/wA/20buKpC3BuTJ4mZmPb20NRoMxhVYu3Cgeo3ewA9Xv9DoNOodCdKNKtiyrNsGMoYYEHM8H741XigCSASCM54AkZz+WmRdo/kttqltyM1UC8mwqvqJtJWGWBGD6QdUG6S0WtIJieeRkL8wAfz0Eb1phALQBERzI5J5zqJltaIjH/kf8aji1tF06q+Zcy3gYtyPwmM9oMH56Ajb0i4Icmw/iyYgRJOZgGI+Z41AaRoti7j9D7+8c6M2/U28oCbYYsSPxSAIAGCABMmQJJ51WU1DXGcRABOf1/X66Azb0b6Z/pS3997KKQn4mBBBUzkn5ZnGsdO25eqAKgVywA9AZYkRE/nxwOdR7ahUkeWHMlRjiZkfec/bVt0roANcLVp1WQGDTp/9RiSQAGVSo9XMkCBg8aAzaLUpeZTNZVRiAy32hxPpIZCs8cqWAj2nRXUaVNQm3KlArqjKXaHAAc1BkqGPpBPcDWeudaRqYprRWmoM2oVNR6jKwW9ri7gQJa7sPuDuull9hQIC3edVUvd8INOkFp1HbAEKxGSoAbsDoDKG6pnp3x+WgrU6ZsVXZrFqOpZRGTdgn+w59mjwNt6Qr0GDs1SmjVKl3qCB4ajSDEkemkHcxgEgc6WPBgWuDSrgJRVqRBW0Lei1FjvM3MxORhuMENXSKqUN5tDUVEu8wllEA0gpUvVExTW5nPA+AE8nQJ/i/wAVVa+43DUGHkkKgA4AuVrhcJLBx8Q9xGDmz6Z1KhuOmU6FVrX2rsCARDI0kOoGWhrQYnGdUvXKSNTZ6ShVSs64sgJaFplWABaYMnuTOIxS7PpdQ023BRjSuKl1IFrAAyfYZHIEzjOgYNv4kelSNL/qUe1N1VkBz6lDD0n5iNUvVaj7kNUKLdRVVaJDGnNqMQebPSl3sVnQtNg1ZEqBlUOBUUGGABhhngxP30Z0/f06W8YAk7d3amZn/o1DaSQe9hn3kA6Dbw6/IPZWj6fL89Xi0Gq0Sq1H801EWlTlrLWLLVgTapLWCeTMTk6VmPlXIcNTYqwnJKkgmfbn8hpi6YSatAhjEquORcFNy49JLhSSO2gP3fTtxXbykSqz7aksKIZl81hewVGkxIEyeCCcSAfE2wrbZqKq1R6ppqDEHy4E+SApa4jucZ4kHVnsd07BzTWqrLc9asoLAFVsprVZAxhSp5ESJI7qZsqtM0aVWi/l1D6qyKv9YinPmQzya3oYPBOAuAfVoKjp3UX2tR13Xmis4DP5bp5qkkm1pgIpDBismZXiNY0P03olLcuCN9Zchd3ZHJNSQCswCeS3fBHBJA9oO1dGYFqgLhgfUMAekMRluDnt2GlLxXXD7h/LJtwDGAxGST7599WzbJzt6jqSGY55ny1HwKAP7sfbS1uVs5In+3uPriP87aC96NuqNBaTgkPabgTKsGdln/SQwQ/Q/kk7ypexciLyWjtJMkCfYn9tNnQ+nHcVFUsqhFgI0S14yV9z+1oGtfG/Tl82kpNjlQPJpp5lqzBaQR9gB2++gD2G/CbRmYlLgKCkCS0EOzW9yFge3q+epam/2tcrQFV1pRj+mAFBMS5JliTaScRJ9tVe+6bAVGc1XwqJTUGyD6lYdjcRxMkmSTxu/RqyqFIWbonAIYjFMYukxIAHfQT1PC9EV2BqEUAJQj1c/vB5ORz20BR8NLW3NgRoub1XLTBXJWwH8ERLAe5nsDeueGTtaas9aTywCE2yfTPqjsR9sTzpYrKQx9UweRxjkg8e/B0DXut1R2m2rfy5EVSqAqXsNRIaoVDsSAnpUe5ZvYAI1SsajAZksAWJySfmT/vq+8RIS9OiMLSpU1Ij8bLe5I97mP5aG8TeH/5cUitQVFqA5Agq4iUZZOYZfz0HuvVAaoCH0osKosgC1RPoJEmMgcEfPUG2VVGTz8pg+4kaqtk3f2/IjRj1hg++gY9h0xtxQUPVNNUYmSsySM2kHOFUgREg6rOobZirHyC7FiwqZj1KLVxAY4H1g6FXxBVVAlMRKlBgMxzJKdwc/lqw8M1lcVWrVSAoHoYT6zPqU4F8CIjP1A0Fd0vyWqGlWJpr8ZEHzCyrHlkmCoJ4gHLD20TV2aeerZp01SmK6kcAsFNoIN4AKkkDknA1V1OoFjVKi3zCC0sCxIP4cSBHafv7gvXt5yR3OIMR9eD+2g1r7p0ZiGKqb0ujDFVGbvxEkDOYuBzGoQC1oZQbIW20lmmIETJM4jHtrO+371wgquXKi0XnAUEkBfYZmPloxetuu6Xdlgal5qEAR6s/b24zGZngJ/E6VXNSrURQlFhRhICI7ZKLEXkQQSJ4GYidPCvT6ZYVK8eWoLEE88gCDyJB78qB8jXdX61W3FQvVqFiSTEwgu5tUYX7aCp1nX4WYe8GJgz9+dBd+INugdWv/wCpcxtAABDkGIJFshogcAcg6K6Z0ClUaP5tSTwFVi1pJBYyIUjDHkgSc91tnLmXck5kkyQBnEn5nAOt9rvvLKkZgqwmIwQY+mg6B4bbaUwT5w8qjUD+thDOPSpVlW9lJDGJiIwZJA3UfEVPd1mDXvUYlS9MQi0hBPkUiwuqG2bqjRE/LVD/APK6rJUo2UxSY322fCbLZDCCSR/v7nUnREWotWI8wIDSAYqST8VoUEsbBESALiTxoI9xQpGsiLVNVAOMScEwkTA+GfvBPOj9v1OpS6fuaDQAzwhKtlrkDBWGMQCJgyW+epd90N6QVaSmkQgbcVXfDPcWCqvthICiZ57xBuzQO28p2R6qrUqpUUyqAfhJUzcwWAM8hj76Co6VvTt6hmnebPhyCrBwwOBj4IJ9mOeNdb6p0vbUKK7ncpfTO3ouaKT66lQjCm8NCuyMBMC44wNcWtYVIYleVk4iVmD7c505eMetPWTbEv6adGgiJyJ8hHe4DmSVwYkAY0B3n0aO8UVKaolZnp7mlcwpipkB1SD6VDKc3D19o0teJaR2u4al5dtJlIW5RJhmU1RE5DBhcsEheBo7wbutsatWvvqk0l9X8uGPmbitJILBewLEySAMAd9a+IK9RtxRrbhPNNSk9tOofQC9wAGQAFdwcRlfloIujeH6e7299KstKulUlxUf0MpUkMCSPVIiAJI+k6Xd7VUg2gCCokT6oBBbPuc6eOrdQ3VZFWlQSlTIULSJp2+imVLXMwBlirLCxJEdw1P0DbU0r033VNXRStUhbJYyQKLH4bS9sngLJ+WgqevbRhuKgcQzWufkXRXI+sk/kdbbGhUemEGGBWGMgiSLYge/3yNWf8QLv5q92BaqiuY4W7IjvEHE851W9D3qpVQHKXKSLiswRPqHwgiRPbQWPWOppQFJNs1UVKQtqV5K3mJKlZ9JQkoAZEAnNx0LS6wailqjCpViVdiB5YQjLC2HlWYD4SCBnAGrij4fbel1p0mSQGNZajNtpkFgIUAAF6cKSSJEnS1W6LXpsBawuAK4IukwCo7m6QPn20BNPdU3REe5US8qLiqEtZkSTDGDI/XA17TL4a/h7/MPUbebhKbrAtZjcWPNzHEjErM+rIGvaB4HX6wRlUCGJ/DlZbNsczP660fZbVEN71XqAlbUWJI9vSYH1zpo6lSVFR0VQwgAgCQPYe320rUkD1ZbJIyfoDHH0H2EaCn3dCoipcLbySjMQGPHYHHI9ue2tV3W5qKFmo6hpUxi4cG+O2e+NXfVt4/nJ6ibXgA5GHAyDzgnnR24p/0K7ybhUYA3HhZABEwYHvoKXa1bCXpqptWxLSSodgpZmKjLSAJmASDkxBuy3lOmNvYBWZgwIF18hvU4DD4gJW5oGIxiAfGNYqhRYCjyQAAOPLJxj3UflqjoV2XZOwMNeFkc2ktK/TQXnijxTSqm00WsBPqJAJZRAhRwBBHOJYdzqDp/T/PZENNEUfGxam2ViSoVokm0fnPGYBtlqbMllU20gwgAQTk8R37caO6HsEWmsL8VgaSTItDRk4FxJgaADxDt7qj1BTeijfjvDhoiSqlbmj5GMcjS7sKb1S1JVZwSrKe94cAfIXKWXPcj20yeH9043jAM0FHBWTaQKbkCOMEDVxt+pOK9OmpCo1IMVVVUE+UxnA986BQ8auG3lS1Akx6RbJwDLBe5JYz3B0tu0j/O+nDx5QVd0zAQbSZk9gwH5AAR7AaS/b6xoGjbeHHqU6bUWN4C1Fjm42zBJAEGDPy54mLf+FaxopWNaWrs16cmUBMsykhoEk+0d9NW8f8Al9vQNH0nyqpnnhUjmfYapvGVU06JFMlQaizBPdEJ+knQJG42dRApIIuW4EQcTEmOMjWm12buGtRjaCSQOPeSfppq8K7RHoVXZZZUYqT2PmL/AMn89WnxI4IBgMJtE/APxRPc6Cm6F4Mp1aZ/mLqVUyUDNbcMAWrBMzM/UYPOqE9OpniqF7Mr3Ln2BCGe47ccaa/FG1VIZZDJTYq1zEg+bF0k8wTnnVJ4Y2KVy/mrdaAQcgyQxMkQTn30FAdn2XJ7ezfT5/Lvr256JWWv5DIfNx6QQefmDH/EHQ95B50cnVaoIYOQbfLkR8FsR94GeToDqPh1KRY7xrGtLJSUyzBZJViuEJgAZ9yeM0hoioSUUqLp5JVQZIWTJJx3OYOrLY9XqrUJDyTMkgMfVMwWBIn3Gtm6tVHmIG9JJJELkgEyTEzIGgiTp9MhQrOHtyzj0FpiFCiYiBn5mcaI2vTHYu1JXZEj1rCm6JICmSSJiFn31VecwJAJ59/tpk6DWNWi/mQ/lj0EgSLz6hPJBkyDjOgqxSaYDOweBHqm5u8nPOOM51LU6eKNMEENUIa9R+EcWjupluRIx9RrWlXarXRahJUXALwAApwoEQMDA0Z0ypG5sEBajqrwBJWOJiRPeOe86Cq339VWrikVmo15u/pi6CtOmCJJAmcsYI41Y1KNOqtF2LrSY2OVDHyyFQASQAYuX/8AqJ70+7wQn4V4XsLoJP1J/Yew0+VKKp0FWUQfPukf3WjP6D8tBT9I6Yux6gj7kk0FLMtQCVchTA4IkNAOJET89erVxutvt6c0kNIVg7tHooeYCLjNzMGYqoAlpEAydS+Fv6uzrJU9SqxYA9jgzPPM/npaemBUVRwxAI9wSsjQNHT/AA7Tfa1q9KvZ5ebgtS1TcsKuZdzAJgWqLZJxoHpu5saruNyHqhbUFMgIKpJJF69lCCcAibdSeP8AdPSrPt6bFKAdgKQ+D0G1cfT8zkyc6o+n1ywZWyq5AIGCSOPl8uNAR4q68u6ZXWl5Z/Ebi04AA4AUADAH+2qSg8HPH+2ttzXNtk+nDR/qgidQUfiGgYt1Srbam9IqQtUKzLcxANNrrioIBkHFw4f3yIt/4ic1iywLQiqAQQq0ltS1s8ASD7wcwNWfRqIqblhUlheFgkkW21PT9PSPy0u9QoqOBHP6NH7aB+8K+Gae7VRR3VNtyVZqtOsdx6FVlXD0iLpJBk9jxjXtK/g2qy1GtYr6OxI/EPbXtB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www.americanhistoryusa.com/wp-content/uploads/2012/03/1920s-farm-minnesot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936544"/>
            <a:ext cx="2895600" cy="1565303"/>
          </a:xfrm>
          <a:prstGeom prst="rect">
            <a:avLst/>
          </a:prstGeom>
          <a:noFill/>
        </p:spPr>
      </p:pic>
      <p:pic>
        <p:nvPicPr>
          <p:cNvPr id="4102" name="Picture 6" descr="http://t0.gstatic.com/images?q=tbn:ANd9GcQ19i1Zuymo3BVsIP8JmdpIcB3BQ4xW2_3g5cO7mOGhuHYMOuZnq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3886200"/>
            <a:ext cx="1800225" cy="2543175"/>
          </a:xfrm>
          <a:prstGeom prst="rect">
            <a:avLst/>
          </a:prstGeom>
          <a:noFill/>
        </p:spPr>
      </p:pic>
      <p:sp>
        <p:nvSpPr>
          <p:cNvPr id="4104" name="AutoShape 8" descr="data:image/jpeg;base64,/9j/4AAQSkZJRgABAQAAAQABAAD/2wCEAAkGBhQSERUUExISFRQUGBYWFRQYFRcYFhUVFhcZHBYUGhwXHyYgGR4jGhgVHy8gIygpLCwsGB4xNTYsNSYrLCoBCQoKDgwOGA8PGSkkHyQsKTUsKiwxKSktLCwsLCwpLCopLCwsKiksLCwsKSwsLCwsLCwsLCwsLCwuLCwsLSwvLf/AABEIAK0A1gMBIgACEQEDEQH/xAAbAAACAwEBAQAAAAAAAAAAAAAAAgEDBQYEB//EAEcQAAIBAgMDBwcKBQIFBQAAAAECEQADBBIhBTFBBhMiMlFhcRZUcoGTscEUIzNCkaGy0eHiQ1J0krMk0hWiwvDxNERic4P/xAAYAQEBAQEBAAAAAAAAAAAAAAAAAQIDBf/EACcRAQEAAgAGAQQDAQEAAAAAAAABAhEDEyExUbESMkGR8GGB4cEi/9oADAMBAAIRAxEAPwD6Hiuu/pN+I1VVuK67+k34jVVeVe7YoooqKKK4nkNtg3sVipYkMc6gkkBQ5AAndow3V21dOLw7w8vjUl2KKKK5qKKKKAooooCiiigKKKKAooooCiiigKKKKAooooCiiig8uM23dsEC2QA0kyoOo8aK8O3usngfeKiumOeUnSo3sV139JvxGqqtxXXf0m/EaqrF7gqnGW2a24QgMVYKTMBiCATHfV1c3yo27dsuEtaBbNy/cfmxchEZV6QLAhBJJKy26ONXGbo8PJLYTWsQ5BWLL3LTjXpE2bBBXTdmDH1iuyrF2Dc+cxhgn/Und/8ATa7a2A+kwfDjXTj5XLLr4hDUUnPaEkMABJkVK3NYysO8gR764qailNzWIbxgR76hr2pEMY3wO4H3EUD0UrPAmCe4b6g3dAYOpiI1nX8qB6KVHngR40LckxlYd5Aj30DUVWt+YgNB4xp76Z7kcGPgKBqKRrscCTEwBwqQ+kwfDjQNRSc9oSQwA11FStyTGVh3kCPfQNRSm5rEN4xp76lWme4wfsB9xFBNFFFAUUUUGPt7rJ4H3ioqdvdZPA+8VFag3sV139JvxGqqtxXXf0m/EaqqXugrx7Q2NZv5edtq+WYmdxiVMHVTAlTIMCvZXix+10ssisLhZwxVUts5hMuYwoMDpL9tJvfQeTYH0uM/qW/xWq92E2nbu5sjg5TBkMvErIzASMysMwkEqwB0MeHYH0uM/qm/xWq8OM5Gc4qhr0m2bnN/NnIEuuXdXUXAXM5elmUDIsL1s3TPXy6/x6I6R4IIPeDr2j8pqc337u+ucbkWmU9MBjMvzaliTcstmJuFs5C23t9PNK3nmQSGrbkOGsi214yFuKtxEytbF29auE2yzsUhbZQanRz4HGsfI6SxiFeSpBCsyGODKYYeo0ygSY3k6+MD4RXj2Ps3mLZSU1e48Jb5tBnYtlVMzZQJiJNexUgk9pn7gPhWaGpXA0nt08YP601K6THcZ+4/nRTUUUUC2wABG6mpbaQAOymoFgTPGPukfpTUuTpT3R94PwpqBbgBBB3QZ4aUqYlWZlDKWSM6hgWXMJGYDVZGonfU3UlSO0EfbWBiNhXzcLo9pYa4wUPdy3DcDgkjKeZ1c3DlL5nAn+YWRHRxVdogyVIOpBgz0l6LDuIKwRwINcpe2DiJf6wDYVIN24OeRFwQuZo6iA28QSRLHM+m7N69j7Au2riBrrMqm5cuNJi473LxtgSeC3nzaCSLZkxpfjNdx0dFFFZUUUUUGPt7rJ4H3ioqdvdZPA+8VFag3sV139JvxGqqtxXXf0m/EaqqXugrn+VHJ1sTGVcOTzb2w9wPntFipF22U3kRu01ymdCK6Ciktl3Bi7CSbmMEn/1J1mD9Fa7K2AmkSfGTP21k7A+lxn9S3+K1WxW+L9X49EY/KXYbYnDtaW4VJKmWJKnKeqe4/AV5+Rgy2eZYtzthmS4hJgSSVIH8pXUVu3iQpjfBjxjSsfbmEa24xdkEvbGW7bH8azOo9Jd4+zspM7cfh9v+jZNvWZbwkx9lJzMkyWGukMR9UDh3g1GDxiXUW5bYMjCVI4j4VYhMtO6RHhlHxmuahkkRJ9RIP20r2tAATodTJmIPH1irKW4TpHbr4Qf0oBEjiT4kn30LbgzLeskj7KagUFVqzAElp9Ixvp3tzxYeBI91RZJyid/609BW1qTvMRGhIMyP1pgmkSfGTP21EnN3QftkfCaz9tbWNoLbtgPfuyLScO+43Yi7z27qsm0ZXKy218DB2SxuOQ9wliVt21B6/ZmJEDjFa+wdlHD2EttcZyogmTGpmADuA3DwpdmbK+T2m6Re88tcukdK48b/AAG4DsrUNbud+PwnYIbesy3hJj7KEUy3eZHhlUe8GmpUJlp7dPDKvxmuamooooCiiigx9vdZPA+8VFTt7rJ4H3iorUG9iuu/pN+I1VVuK+kf0m/Ea5zZm27ty/zbKIzPmAt3FNsKNJY9FulpI35hG6r8bd6RvVzXK/b1ywbS20uhS9prl1bVx1yG8i8yCqkB2BbQ8BAksK6WodAd4B3HUTqNQde/Wsy6oxthMecxkCf9SdN38K121sAmN2vZPxrJ2B9LjP6lv8Vqtit8X6vx6Ira6QrErEAnfMwDTBjPVgds/Ci4wAJO4Ak+AFNXNXDbZ2q+zsVFq2OYvRcZWByq5JFwoR1dwJGu+Y1FdoLxJOUBgOIYagqCD99WOoIIIkEQQdxB3gjjXN2sR8guc20nCMwCXD/7dzqLbH+QyIY7t1dLZnJqdfaOgxGICIXaAqgsxLABVAliSeAFeTA7ct3p5tgzKVDL0lZcykqSGAIBA0MRv7Ku2rhjcsXEUW2Loyhbk5Gkbmy6we6uZs7KxVt1uBWKpdtlLFzEc5cMJeVwLrCcnTUhWJ1VjoWrMksHXITxEeuarTFA3Ob0DZc8TJyzAbd21xV7kvcSwzXEFy8zYO2ALjEZBdTnUzR0VaTmaNwBO6vXhuT2ItslxUQZHzrYF3qobrsLAYiNFcd2kdla+M8jq7d0mOjoeM/CndjwWfXFcXs3k7iResXCE6OXOTczqoD3SyqIDBocAEEq2mYaV0u2NtCwFUKbl24YtWl6znif/io4sazceuoPJyq5RHC2xkVWut1EMnQdZoXUgDvFV8kcMWtHE3VY378li2kICciKPqpEEDvnw9WyNllHN282fEOOkw6qJI+bt9iifXWtWrlJj8Z+RU90hSSsQCd8zFOGM6rA7ZBouMACTuAk01c1KWM9XTtn4UI8k9xj/lB+NNSqw17jB8YB9xFA1FFFAUUUUGPt7rJ4H3ioqdvdZPA+8VFag3Me8M5gtDNoN56R3TXM7Ew7m4hyvzSG8Uu5B085YHMwuGdSfq6kDdFb238SbaXnWJXOROonNvNYPJu5Y5x1DWmuqz5WUFc6EBi2WSu8kGOyuuO/jlf396sujrH5Q7ebChX5sNb+sxfKZLKBbRQCWcyTwEKZNbFZu19iDEAg3byKyNbuKjLluW3jMrBlaN3WWGgnWuOOt9VUbBMXcb/VN/itVszWLsBBzmMECPlJ0/8AxtVshRugR2RpW+L9X49EK5BBkiIM68I1psw7RStZBBAAEgjQDiKYIJmBPbArmozDtFVXrKMGVgpV9HU7iCAII8Iq02xMwJ7YE0vMiSSAZM6gaaAfCg5i5tI7NKpdLXMK08y46Vy2R/CaSMyxub1dldHh8Ul1EuKQVaGU7pkH9dKp2psa1iFCXkzKpkalYMRoVIO6sZrTYGBDXMHM/wAz4fQ7+LW9fEV0/wDOU6d0dMG7DUBh2iksOpUMmUqwBBWII4HTfWRj9rMbhsYVVa99e5A5uwDxY/WbsQeusSbFW1+Vluw4sWwXvtlCLuQM56OZidN4OnA169k7GFotduuLmIude4dIHC2g+qg7OPHupwHJCxbZbjA3LynMbrMxLOfrROURwEaVtMgO8A+IBreVx1rH+xBiZkTHbwkfpTTSG0CZMboiNN4/KmCiIgR2RpXNSvBBkiI114U2bvFK9kFSAAJEaCmCCZAA9QoDMO0VCgax26+MD4RUm2JmBPbAmoVInvM/cB8KBqKKKAooooMfb3WTwPvFRU7e6yeB94qK1BvYrrv6TfiNVVbiuu/pN+I1VUvdBVGK2hbtZecuImYwuZguY9gnfvFX1zfKzCXLpVEwxuI6sl66vM84LRILWU511jOQJbWBu13MZu9R7NgfS4z+pb/FarYrF2ECbmMjT/UnhP8ACtd9bABjfr2x8JrfF+r8eiIvKSrAbyCB4kU9VOGCtrJgxCxrBjiZ4U4UzqQR2ZY++a5qalRdW7yI/tA94NQVM7xHZl+M0sMSdYE6Ss6ZR3jjNBbVWJIAkkBVMsSYGWDMz415NrbYSwozN020RFXM9w9iqDPr3CuYwexcZiMQTjA3ycnMLRcFJM5BkQx0dJB+Nbxw3Lbdfv2RUeePONgBeGEPXUQCxnpnDBtRI/TgB1XJ3mOYX5MBzY3j6wbjnnXN2zXvtIQIkQNAAsADs3muS2/ySvvihfw9y3b0BbVkOZSYJCznkECTW5Zn0t0OtsqQoB3/AK09ZGydtG63N3AbV9dWtMupH8yGemveB+uq4PAgeqfiK5WaEZelPCCPXIp6rbNMAwI3xImR3+NMAY369sfCfjUVF5CVIG8ggfZVhql8wVtZMGIWNY8TNOFM6sCOzLH3zQNSosFu8yPDKo94NBUzvEdmX4z8KEJlp7dPDKvxmgaiiigKKKKDH291k8D7xUVO3usngfeKitQb2K67+k34jVVW4rrv6TfiNVVL3QUUVn7W2o1k2gLTOLlxbZaQFthiBJkyTroAO3dFSTY8+wPpcZ/Ut/itVsVi7DcC5jCTA+Un/FarYW4CJB07fCunF+r8eiC8+VSewE/YKaq+fWCQZAEmPCsO5y0tG61m0l27dUlQqqArFZzdInQAjUkVmY3LtBvswAJJAA1JO4DtrBbb1zEMyYNVIBg4lvol0BOUb7ja8NPVUf8ACXvsDjLikSCMMhItDsznfcPjA7q2hdRejooGgG4bgdI7iKdJ/IxVTDYE571xnvOrM11lZ7hVYznoA5EEjsGorWsbSt3Po2V+kqkg6dK2LgI7eiyGRp0qyOU2zXuMtxFU5UZVdb9zD3UZiCCHQEMhjVCN4BrLu8k7hUvzloX3ePlCypC/ITZJAUDL86C2UaRB36DWpeto7Warw2JW4qsjBlbqkbjBgxXJ7M5LlryO9qwlpWQmwrm4oZLLILolQJZyDu3IpJJrNt8kr5ayq8wvMm1lZWGYc3fZ7h1tkgsCCApXiGmBT4zyOyx2zLeJtjnBqslXUw9sjirfVP8A2a8A2pdwvRxUvZ3LilEwOHPKOr6Q0Ncls/ZVy70EtqnNpYFySy/KXS6+cPzluBcOjQQ43SYiO32FhDYwyWrpWQGkZswALEhZyqCACBAAHAaVcpMel6jRt3w0ZSCrLmDAyCJG6N41qyuev7KbDMXwjKoPSbDufmn1ElDvtse7So2By0TFXWt809sqpaSQR0TDbt1Z5dstx7Q2371zKpPYCfsqw1Ub6wTMgb4qVvKTAIJrCnpUeSe4x/yg/GoN5ZiRPZTK0z3GD9gPuIoJooooCiiigx9vdZPA+8VFTt7rJ4H3iorUG9iuu/pN+I1VVuK67+k34jVVS90FUYvBrcChp6Lq4gx0kMj1VfRUGPsD6XGf1Lf4rVbE1j7A+lxn9S3+K1WxXTi/V+PREXIgzugz4RrXiw2xLNu695LarcfrMJ474G4TxiJr2XEzAjtBH2immsS2dhM0qxJjfOvjA+EVNKqQSe0z9wHwqKaoeNJ7dPGD8JqaV0mO4z9x/OgaamaiiaCLcQI3cNaaaS2kADspqCNJ74+6R8Yqmxs+2jM6W0Vn1ZlUBm8SN9W5NZ7o+8H4U1NoW7EHNugz4cacmkuJmBHaCPtpiaKmaRQNY7dfGB8IpqVVie8z9wHwoGooqixtC25KpctswJBAYEggwRHjTSL6KKKKx9vdZPA+8VFTt7rJ4H3iorUG9iuu/pN+I1VVuK67+k34jVVS90FZO2dvjDmOae5ltveuFSoyWkIDN0usdeqOCnunWrI21yf+UGRee3mtvYuZVBz2rhUsonqnokZtdGNMdb6hLnJubly4mKxFvnWzsqFcskASJHYoqPJy559i/wC5fyrbAorfMy/dGnK4zBMl61ZOLxxN7N0ujkUBWOrZYJOU9Ea8ap2QjX2y/Kscma2L1sl7Zz2i2XNoOiZjongy94HUYrAh3tMSRzTFgOBlCsH1NXh2PyfFhp5wuFtizaBVV5uyGzBNOsZyidNEXTeTrmdP8TTx47Yt1ELLisddaQAiskksQN5EACZJO4AmsMbQIVmN/HDm8zXyLloi2qXTaLAx850lY6Rop4iD2W19nm/Za0t17WcQXQAsBxAndI0nfWSeR4yhOe6PNizcUWkUPYV862wB1IJYZtZDtxg1ceJ59GnoPJy559i/7l/KufxWKNu46XMRjwUVnTp2i9wK6oDk3oGZwFZtD3V3ZNc/tDkoLzM12+5UZzb6KBrZchpL/XCFVKqRAjWamPEv39Lp59mbOe6HBxeMR7Tm3cQujQwCtowEMCrKQdN9Vbfs/JLJuvjcYY6qKy5nMSQNOABJPAAmtjYa2wLmW8l647m7dZcolmAUEKCYXKiqNTu31G3+TVrGJFzMGCuiuruCguRm0VgGmBowI0pzLMuvqGmItpuf5n5VjQvOvYFzPbym8iZ2XLEgQG6XapHedO7sB1UscdiwFBJOZdwEnhVicn1S9znOEW1uNeW2QDF50yMxuMSzCCTB1ljJOgrT5xbisqvvDCVIkalSR4EEeIpeJft6hpw2Bx7XkVreIxjPcIVEF+wTrbNw5is5IUDQ6kkd8bmz9lNetJdTHYzLcUMJKgweB038KZeSbBud+UE31yBLvNIAqIjplKDRiRcYlpmYiAIrZ2fgls2ktLOW2oUTvIHExxO+rlxPHpNOTx7c3iBh/leLYnJn+dtAgOTBCMJuQAWaNw7TpVmx7b32j5VjrZNtbyZntnPackBuiOiZGqndI1PDW2hyYW7eLm4QrmybtvKpznDsWtwx1TUwY3jsq3Y2weYMm4bkW1s25VVyWUJKr0esZOp06o0GsuZ0/wANKfJy559i/wC5fyoHJt/PcX/cv5Vt0VjmZfsi6Ynk5c8+xf8Acv5Vzm0ORF+9cbWACQLtx1LsP5gLazr2Eiu+oreHHzwu4mmBsLkzdsFS+MvXAP4f8M6EbmJP/it+iiuWedzu6rH291k8D7xUVO3usngfeKikVvYrrv6TfiNVVqbV2GzPmt3RbBEkFM0tJkzmEeFeLyeu+cr7H99dLwc9s7UUVf5PXfOV9j++jyeu+cr7H99Tk5+F3FFFX+T13zlfY/vo8nrvnK+x/fTk5+DcUUVf5PXfOV9j++jyeu+cr7H99OTn4NxRRV/k9d85X2P76PJ675yvsf305Ofg3FFeTbGDN2xctqQGdGUE7pI3HuO711peT13zlfY/vo8nrvnK+x/fVnCzl3o3HJ4tMRcuhlwxtc2kLD25f5y0xtyp6IhXAnQ6btap2hg8U5JW3cBJuMnzqyhNyUBi4FHR49KNRFdl5O3fOV9j++jyeu+cr7H99dZ85rWM/f7To5LF7BuEMYdi/OFl506xeVrQALQIUGIiONU4vC3LOa9DBwoyHPIZhfZlssAxnMjZdx1PdXZ+T13zlfY/vo8nbvnK+x/fUk4n3h0eDZ+HKWlViWYDpEkmWOrb+Ek16Kv8nrvnK+x/fR5PXfOV9j++uV4Wd+y7iivBjsQ63Bl1AQlkEZiMwGZe8TMbjWt5PXfOV9j++jydu+cL7H99WcLPwbc822GCdHKSEBLMROqhs2URIgkbt4NGJ2i6i6AwMlubbowgTrjs0EET/MK6Dybu+cL2fQjd2dajycu+cL7Ef7qvLy8Jtzo2gwfryA9kHVOq6KW0iTqd4Onqr1YTaUucxARhmtkwAVUkHXjIyt6z2VseTd3zhfYj/dQeTdzzhfYj/dTlZeDbH/4trpkEtkEtqpBYEuOAMaa8RVK7cYnREGg6zmZNsuNw3Qp+0VveTVzX/ULrv+ZGvj0qPJy75wvsR/upysvBtz22Lubm2H1ln7YNFbeI5Iu8ZsQNN3zUf9dFTlZeF2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http://www.netmba.com/images/econ/micro/supply-demand/supplydemand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4038600"/>
            <a:ext cx="2552700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1920s econom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97111"/>
            <a:ext cx="4543188" cy="255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1920s econom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98445"/>
            <a:ext cx="3764972" cy="282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1920s economy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0196"/>
            <a:ext cx="4584752" cy="257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123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1920s econom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9" y="152400"/>
            <a:ext cx="473968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1920s econom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1950"/>
            <a:ext cx="37465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1920s economy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95600"/>
            <a:ext cx="3238500" cy="2771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26" name="Picture 2" descr="http://image.slidesharecdn.com/grossdomesticproductandgnp-110914072544-phpapp01/95/gross-domestic-product-and-gnp-2-728.jpg?cb=13159863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8" y="3276600"/>
            <a:ext cx="4350325" cy="32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258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1920s were years of </a:t>
            </a:r>
            <a:r>
              <a:rPr lang="en-US" u="sng" dirty="0" smtClean="0"/>
              <a:t>mixed</a:t>
            </a:r>
            <a:r>
              <a:rPr lang="en-US" dirty="0" smtClean="0"/>
              <a:t> results for American workers.</a:t>
            </a:r>
          </a:p>
          <a:p>
            <a:pPr lvl="1"/>
            <a:r>
              <a:rPr lang="en-US" dirty="0" smtClean="0"/>
              <a:t>On one hand:</a:t>
            </a:r>
          </a:p>
          <a:p>
            <a:pPr lvl="2"/>
            <a:r>
              <a:rPr lang="en-US" dirty="0" smtClean="0"/>
              <a:t>Wages were </a:t>
            </a:r>
            <a:r>
              <a:rPr lang="en-US" i="1" dirty="0" smtClean="0">
                <a:solidFill>
                  <a:srgbClr val="7030A0"/>
                </a:solidFill>
              </a:rPr>
              <a:t>rising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Companies began offering new benefits, such as pensions and paid vacations, </a:t>
            </a:r>
            <a:r>
              <a:rPr lang="en-US" u="sng" dirty="0" smtClean="0">
                <a:solidFill>
                  <a:srgbClr val="0070C0"/>
                </a:solidFill>
              </a:rPr>
              <a:t>in an attempt to keep their workers from joining unions</a:t>
            </a:r>
            <a:r>
              <a:rPr lang="en-US" dirty="0" smtClean="0"/>
              <a:t>.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On the other hand:</a:t>
            </a:r>
          </a:p>
          <a:p>
            <a:pPr lvl="2"/>
            <a:r>
              <a:rPr lang="en-US" dirty="0" smtClean="0"/>
              <a:t>Unemployment was on the rise.</a:t>
            </a:r>
          </a:p>
          <a:p>
            <a:pPr lvl="2"/>
            <a:r>
              <a:rPr lang="en-US" dirty="0" smtClean="0"/>
              <a:t>Jobs were changing.</a:t>
            </a:r>
          </a:p>
          <a:p>
            <a:pPr lvl="3"/>
            <a:r>
              <a:rPr lang="en-US" i="1" dirty="0" smtClean="0">
                <a:solidFill>
                  <a:srgbClr val="7030A0"/>
                </a:solidFill>
              </a:rPr>
              <a:t>The assembly line was squeezing out skilled labor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http://laborleaders.files.wordpress.com/2011/09/gd-strik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52400"/>
            <a:ext cx="1828800" cy="1331212"/>
          </a:xfrm>
          <a:prstGeom prst="rect">
            <a:avLst/>
          </a:prstGeom>
          <a:noFill/>
        </p:spPr>
      </p:pic>
      <p:pic>
        <p:nvPicPr>
          <p:cNvPr id="4098" name="Picture 2" descr="http://t3.gstatic.com/images?q=tbn:ANd9GcR99wi4ElRKXyH8EGndrN3_XBiTZVZDpOjWygzIkZXHwjLPA6I7i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257800"/>
            <a:ext cx="1078230" cy="1143000"/>
          </a:xfrm>
          <a:prstGeom prst="rect">
            <a:avLst/>
          </a:prstGeom>
          <a:noFill/>
        </p:spPr>
      </p:pic>
      <p:pic>
        <p:nvPicPr>
          <p:cNvPr id="4" name="Picture 2" descr="http://www.marketoracle.co.uk/images/2009/Nov/fiat-inflation-28-1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199" y="3810000"/>
            <a:ext cx="2774747" cy="2676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ELECTION OF 1928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Republicans had held the presidency throughout the 1920s and they claimed responsibility for the decade’s </a:t>
            </a:r>
            <a:r>
              <a:rPr lang="en-US" sz="2400" i="1" dirty="0" smtClean="0">
                <a:solidFill>
                  <a:srgbClr val="7030A0"/>
                </a:solidFill>
              </a:rPr>
              <a:t>prosperity</a:t>
            </a:r>
            <a:r>
              <a:rPr lang="en-US" sz="2400" dirty="0" smtClean="0"/>
              <a:t>.</a:t>
            </a:r>
          </a:p>
          <a:p>
            <a:pPr lvl="1"/>
            <a:r>
              <a:rPr lang="en-US" sz="2200" b="1" dirty="0" smtClean="0"/>
              <a:t>Herbert Hoover-Republican </a:t>
            </a:r>
            <a:r>
              <a:rPr lang="en-US" sz="2200" dirty="0" smtClean="0"/>
              <a:t>(Iowa/Secretary of Commerce)</a:t>
            </a:r>
          </a:p>
          <a:p>
            <a:pPr lvl="1"/>
            <a:r>
              <a:rPr lang="en-US" sz="2200" b="1" i="1" dirty="0" smtClean="0">
                <a:solidFill>
                  <a:srgbClr val="7030A0"/>
                </a:solidFill>
              </a:rPr>
              <a:t>Alfred E. Smith-Democrat</a:t>
            </a:r>
            <a:r>
              <a:rPr lang="en-US" sz="2200" b="1" dirty="0" smtClean="0">
                <a:solidFill>
                  <a:srgbClr val="7030A0"/>
                </a:solidFill>
              </a:rPr>
              <a:t> </a:t>
            </a:r>
            <a:r>
              <a:rPr lang="en-US" sz="2200" dirty="0" smtClean="0"/>
              <a:t>(NY /Governor)</a:t>
            </a:r>
          </a:p>
          <a:p>
            <a:pPr lvl="1">
              <a:buNone/>
            </a:pPr>
            <a:r>
              <a:rPr lang="en-US" sz="2200" dirty="0" smtClean="0"/>
              <a:t>-----------------------------------------------------------------------------------</a:t>
            </a:r>
          </a:p>
          <a:p>
            <a:r>
              <a:rPr lang="en-US" sz="2400" dirty="0" smtClean="0"/>
              <a:t>The campaign highlighted some of the continuing divisions in American society.</a:t>
            </a:r>
          </a:p>
          <a:p>
            <a:pPr lvl="1"/>
            <a:r>
              <a:rPr lang="en-US" sz="2200" dirty="0" smtClean="0"/>
              <a:t>Smith was the first </a:t>
            </a:r>
            <a:r>
              <a:rPr lang="en-US" sz="2200" u="sng" dirty="0" smtClean="0"/>
              <a:t>Catholic</a:t>
            </a:r>
            <a:r>
              <a:rPr lang="en-US" sz="2200" dirty="0" smtClean="0"/>
              <a:t> ever to run for President.</a:t>
            </a:r>
          </a:p>
          <a:p>
            <a:pPr lvl="2"/>
            <a:r>
              <a:rPr lang="en-US" sz="1800" b="1" dirty="0" smtClean="0"/>
              <a:t>Religion</a:t>
            </a:r>
            <a:r>
              <a:rPr lang="en-US" sz="1800" dirty="0" smtClean="0"/>
              <a:t> became one of the issues.</a:t>
            </a:r>
          </a:p>
          <a:p>
            <a:pPr lvl="1">
              <a:buNone/>
            </a:pPr>
            <a:endParaRPr lang="en-US" sz="2200" dirty="0"/>
          </a:p>
        </p:txBody>
      </p:sp>
      <p:sp>
        <p:nvSpPr>
          <p:cNvPr id="2052" name="AutoShape 4" descr="data:image/jpeg;base64,/9j/4AAQSkZJRgABAQAAAQABAAD/2wCEAAkGBhQSERUUExQWFRQVFyAaGRcXGBobHxsfHRcaHBocHhoaHSYfGBklHBsgHy8gIycpLCwsHR4xNTAqNSYrLCkBCQoKDgwOGg8PGiwkHyQtLSwsKiktLCwsKSwsLCwpKS0vLSwsLCwsKSksLC0pLCksLCwsLCwsKSwsLCksLCwsLP/AABEIAOEA4AMBIgACEQEDEQH/xAAcAAACAwEBAQEAAAAAAAAAAAAABgQFBwMCAQj/xABGEAABAwIEAwUFBQYFAgUFAAABAgMRAAQFEiExBkFREyJhcYEHMkKRoRQjUrHBM2JygtHwQ5KisuEkYxVTc6PCFhclNPH/xAAaAQADAQEBAQAAAAAAAAAAAAAAAgMBBAUG/8QAMREAAgIABAUCBAUFAQAAAAAAAAECEQMSITEEQVFh8HGBEyKRoTKxweHxFEJSYtEF/9oADAMBAAIRAxEAPwDcaKKKACiiigAooooAKKKgX2Mob095X4R+p5VjaW4JWT6hXeMNN+8oT0Gp+m1Ld/izruk5UnknT5nc0jcX8SP2iZRb5kbdqpUpB6ZUmQfMipPEt1Epk6mlO8VT+zR6qP6D+tR1408fiA/hA/WayvhL2lgq7O7hOY910CAPBQ5D9759abOMcaLNoS1q69DbUc1L2I8hrPlSNzumMlE9XvtJtkEpVclRBghOdWo/hEVcIcLiArvQRMKkHXXUHUHwrB7uzNlfBtRnsXEEnr7qvlX6AFZNUC1FfG+LGLN0Ie7RJIkEJJSfIzqRUrAeL2rtRSw44SkSdFpgee3pNJ3tqdj7MP8A1D/sFX/sqtsuHIVAlxa1f6so/wBtbSy2F60NhxZxuJdidsxGvlm3qYzxC6PeAUPl+X9KSeLuEl39w0lSuzt2kElQgqUpSoIA5QlI1PXnyQeI8TVYXambN51CG0pBBWVAqiTodOYER1rY29mDrofoZjiFs+8Cnz1HzH9KsWngoSkgjqKxG+4vu7ENG7bQ6h1MhbcoUDAJSR7uYT0E08WmI5UoXmLZciEqIBkicsTBVvprsa34jW4uVPYeaKprPiAHRwQfxDb1HKrhKgRIMiqqSewjTR9ooopjAooooAKKKKACiiigAooooAK5XN0ltOZRgf38644hiKWhrqo7J6/0FLFxcKdVmWZ6DkPKpznlHjGz3jvFGVClFQaaSJKidY8/0FKDuOXjqT9ktCAdnLghE+IbJk+tVHGXEaGcQZQ+lSmGkdplAHeWZyqIJAUExp4zS3xR7SXriUtEstdEnvK/iUNh4D1mppOWrHtIfuDHLpGdm8grkqSvOhROYyUkAyCNxpEacquOIMJ+0WzrQ0Kk909FDVB/zAVhqeHbwNG5DLiW097tPdIjXMJIUesitm4Rxhb2HNvuZlryKmBKllBUNBzUY+ZrJRrVAnegn4rwOm9tkXdqAh1aMy2tkqVssD8C8wI6Hw3qJ7M8KeduofKwiykpbXPdcXpEHbYq9BTBwfhGJoWpbimmmVrKyysZyMysxyhJ7m/4vSmq94gtbckuPNIUd9RmMbSBqdKb5notTNFqzHvaotBxFzIqTkQFRyUEwR5xFbBwzjLd1bNuNqSrugLg+6rKMySORmlV3i7CW1KUllK1EklQYEkkkk5lwd6B7WLZGiGHAPDIn6A1b+nxZKsrJ/GgnuKntbxtD10ltBkMApUeWYq1A6xEHxmtD9m76F4axkUDlSUqjkrMSoH5/UVTf/de1VOa3X/oP61Nw/2j2A0CVM5jr90ACepyTRLhsXLWVgsaF7je+4EpKlGEpBJPgBJ+lYHgNub/ABRJUJDrxcV/CCVkfIRWsYm9Z4k12X2ogE7NuBBPmlQ7w8CKquHPZyuxvEvMupcbIKVpWnKoJPNJEgkEDpzqKWS73KXm2GrHMBbukIQ5shxLm2+U7eRBg0o+1rG0oYTbiCt0hR/dSk6HwJVoPAKpzxnGWbZouPLCE7CdyY2AGpOm1YU++7id/p7zy4SDqEJG3olIk+vWlgrNkx69mV/fOjvEOWyTllwnMNNkEDvRpIVp41pVpfqaMJPjlP8ATl50n22H3OGoAaBurVP+HADqOZKYgOCdcu/Sk7jbjsOvsrtFKSWgT2kEElUSkg/CI1B3M+u1btBemp+grLEEuDTQ8wdx/UVKrMuEMfefbSp1lbLmUKCo7qx1HT+E+kjZ9wzFA5orRY+viKpGfJiOPNFhRRRVBAooooAKKKKACqPi3i1qwZ7RzVR0QgbqP9BzNWWJ4ihhpTi/dSPUnkB1JOlZ6zhS7i4N3d6uf4Te6WU8h0K+ZPy61jkluak3sXX2jte+Tmzag+B29K9AVSLxRFsexIUpaj9y2kSVA6wOQCTIkkAACpeC3TjoWtwJSMxCEpJOidCSo+8c0jQRppvNczg6vkVUlsQOK+E2LxEuBYWgHKpuM0b5YOivAHn0mkTAn8Ht1BZLz7oPdS40SZ8EABObzJrXKTcVcscMdduMoVcPHMECJHXLp92kmSTzPypsNSl8qMk0tWF/9ov2ylxP2KyPvlwgOuJ6Rs0k+Mmol77RGLdKbexb7XKAhMSEiNBHxL+k9arrfCb3F1Bx9RZtplKY3/hT8X8avSaeMJ4dtrJBKEhMDvOK1UfNR/IfKulww8LSer6Lb3ZHNOf4dF1E3/wbFb7V5zsGz8M5dP4E6n+Y1MtvZnaNmHnHHVn4E6f6USqPEmmO9xYyE95M+6hM9orziS2D0AKz4QRVY9elPdKggf8AlNgT4516if8AMfKm+POtPlXYz4cb6vue04FaN+7asJP/AHSFK88ozn6ivqblgHKOwB/dtx+ZWKqlrOaUoiecZj/mVJ26RXlV09sVOeWY/oai8T1fnuUyFyX2FGD2JjfPbpj55/HxrgrCbN2ZYtl6wS2S0eU7wJ1HxcxUJu5eA0Wsfzq/Ka5G9cCu8lKh1UmDH8aMqvrQsSuvn0BwPd37PLReiFO26jsF6pPkVaK9F1CVw7idlrbul1A+EGf/AG1//E1cW95qMqyhJ3QuFNnzMSnzUD5jerO1xTIoI9xREhCz3FTP7NesHSYBUnbaassedb5l0ZJ4UfT0F2x9pCFgs37ATOiu7KenebVqPrVvw9what3Au7RYyKQU5AcydSDKTunbbX0q1xDB7e8Se1bBUNNRC0HpI1H1B8RSLfcOXeGLL1qsuNbqEax0Wn4h+8NvCsrDxdI/K+nJjXOGr1X3Lf2g8fot21sMqP2k6HuqGQEaqkiCY2id55Ulezfg83bvauiWGzrPxq3CfLmfQc6c2rm0xprs3R2dwkaRGZPig/Gjqk/800cNYN9ktW2JBKBBUBGYkkkx1M1zyTw/laplYtT1WxY5a87ajQjY16Nc0PJUSAQSkwYOx6HppUSgx4XiYcEHRYGo6+IqfWc4/jq7RIcbQVqSQpQHJE94/p/wDTzhGKouWUOtmUrE11Qtq2RlV6E2iiimFCiiq/Gb3IiB7ytPTnWN0rNSsXuMW/tbTjIMApIB8eR+YFIWH47c4coNXqCpiYS6nvZegnmPA69JpsfxVIX2adVjfQnLPUJ1J5wPUjSouJKaQ2px9BWkCSXcoT5JRrqdh3Z8aTDk9pK0/NDZR5p7BjyO2t+1t1pzgd1wQYQqA4Qr4Tl1nlFS7ewdCEoC0tISAAlsBRAAgDOsR65RSVw24+h1fYthDawFi1WSUqSpM9xZ0S5l1KTGhHLWpTmO36VFLIZLYMJD0IcTAHdWFLEqGmokHedap8Jv5Yte4udbtfQaX+GkOAhbj6p/7yx9EkD6UqPcCst4hbBJWtKgtaw4Qr3Iy6kSZUobzUm14pxAHv2zLg/7byAfQFap+VMFi72zyHilSFBpaShUZkytB1yk75TQniYXPTXZ9gahPkWzjgSkkkAASSeQFUl/crUZEZhqlKiAGhElxc/HG2ndkaE798Vvd4E5SAB+JzdI8QnRR8Skb0mcQYgqCylWYky8uZzK3yyPgTt4mTUYqlZSTvQ53PEWZxSGDpst06KX1idUonludyTXBN+ZhseatNfLXXzowLBQ4gpT7yjqddv6U42GDtspEAFX4iNT/QeFLJmpFJYYW4TmVOvMn/irf/w1Oh5iphVXkqpbGINxhqo7qoP0+oP5UvYkh1AJUPXYfMSJ8wKcUmhxAIggGiwM+s8eAXCtZ5RBH6HzBIpptbhJRp3m98uxSY3SfhV9DrO81Cx/g9DiZblJGuXkfLmk+WlL+GOvWyldpmLZImRtr+Y+tN6C+o6i8W2pMq7p/ZP6wQJJQ6PhT9UmSNAcrJZXQcTMQQYUk7pUNwf68wQedK9s8mMqtWl7/unkseI+o8qnWFwW1qzaFBCHN4KdMi5I1yyAd4SoSSU07qa7i/hYs+0LhhFuBeMEtqCxmCdBJ2Un8JnfkZqzwHiHEcg7ezU4mB30lKVEdcqjB+lWvHrGewdTzOWPPtExVv8AaUNJAWtKYAHeUBsPGrfFvCSkrdvf2J/DqbadHG2xltehzNq/C6koPpmEK9CaXsdWba6LqDC3WwQk7OlvRbZ/fKCkpO8pI1mKv14/anQvsmeRcR+U1CWzbuOJelHZW8qCgruZyI01yjKDuOZHSpQ+V206Hk7WjLK0tjBUsd5eqhvAjRPiAPmSTzqJw68mwuuxCx2FwSUtk6oUJJyjfIRJ8CCOYqjxDil9/SzbytTBuXAQnzSI9394g+m9ScE4KS04H3XVvP75idNR8zoeZ9KfLkTcnXbzYy8zqK9zVhRVfg13mRlO6fy5f0qwoTtWDVBSrid12jhPIaCr/FLjI0o7afnSFc41E9mguRqTOUekjXz286livkPBcywVYJJKhKFHdSTBPSeSv5gaVeLsAdcW248+j7K0QVpIykCe8dJC1H3eW+g11smOKj2JeUwsNgSVBSDA694pzfyzuOelJeO44rEnUpBU1aIVBUQYBPxLjQHoDoOtU4aM3K1y59BMZxy6nB3Fjf3vdJa/8oSUiU6d/KQZKfiGqQBG2rnh9w5PZ/aHGno0afSlXyXp2iZ5pPy5ImReRK222y3Zq77yDBcCjBMEyRl08jyEitRQwi7t05wDI35hQ0JB5aifKm4mEYNZdvP5MwZOS1PWH4gVrUy8lIdSM2mqVJJgKE6+Y6+RiZcKDaO4kSdEpAgFRMDblOp8Jqhwxalv2+YkrQ06FHTvQpKQSRPMdZ0Om8TMbuyJjUpAQkCdXHNBsDEI58s9c0Vboq3SKDHcU7FKlgyU/ds6jvLOrjpESCJnpKk9KWbdiUgda9cT3me47MQUM9wRzMys+qp9AK+ocAyg7HQ+ulPJ2Kh0wRpKWU5Y1/v8qmOOVCwdrKwgeH/8+lTi0OdSKHBVE11IFfIFBp5Cq+KciuhjnQG5osDmH5ql4pTDZKdJ36bVauNwZqq4gaLjUJ3BrUYyLgKyu2TmHeHdPp+ekVcpuIQFEZuzIQsa6tqJA0AJPNEeI6VUcOoKUrSr8Wny1/Kri3gLE+6ruK8laT6GDTJ0xatF0y0XGi2Vd5BEKImcpSttREiQRE66nNS4/wCzdpxalrAlRk/eOHU+B1GvLMfOrnCrg5wNZBLS5EaiVJPlOdI8xXPHb3MpTXaFpttGd5ad4M5UJPJRjlJgjrrRTnhv5WK4xktRdu+EbBpWVamwr8ILqleUJcJn0qnxi/aVkZQkptm1ZSpwEIT3o7rWpUQVZipZJMHYTLfh2DLcT3E/ZGTsEj75Y6qWdW5HIagfRTxtphy47HOGWGwQFQSCQDE9SrvEHofCKpCc8WSi2xJRjBWkXmEYq4xeG0U7mbUAbdS4UMpEpTmEE6aAz8PjTCt5TGuQhHxJT3kj95B3T4pIAPLXfPeH2G0utNXqF5FD/p3JUkDvSEyIOUq1TtBO0EQ83KrFteVxQKwdc6nHIP70lQSdefWmx1GMq/h9zMJtqxjwjEEyhaVAoVzGxBprpLs2UdmOyCckSMkR6RpTRhV12jSTzGh8xUIPWiklzIXETmiUcjJP5f1pTOCp/wARRUhPwmEpgfij3vWmLG1y75AD9f1rO/aDjRITZtHvvEZz0SToD/Ed/AHrS5XOeVDWoxtlPjuKuYk+bdhQSw2CqSYCsvxHwnQD1PhwlpSClHbNWJ0WRCszsSBGpHLqNBXhiwJSpkpZH2UlbqwoS4Cr3AR4DzkCu6yEy52DjaHkhVu22okZxHeUgHXYHpHLWvTilFZY+d/Xmuhwybk7fnb9O5yfJUEPPtIczjsUMIzIVmTORSgOe419NzTBwWh4pVbrcU0WxkWgJTMpAEpV8PcKNRM6mqBEqd7ym3bi4BQvtAE9gsGE6/i00gctOlSeHbzsroLh1UaPuq7yVOJkKyrjUZCpWu5Smkx45oenn0/MfCdS88/4O+BsJzOOJEIT9034IRznmCdZ8OdQLu9yys/4banz/Er9mCOoGX5UW+Idkj7ItCw4pRQlQQSlQWs97MNBorn+egrOKL4fZnVCfvXsgkR3W5PPlt9K4IrRs6n0EllJK+pJ1P8AfjVowyHLhlB1BWOcba/pVWgmaucKRbuFHaLdS7mJSpGgTlIiTBEnxoYD5EeQ0r59rjlJ5CvNyshtRRqY08elIF1w28sE3L6gpR2SruCeQqSVjjBfYs6glZSFDbSNKsbV1bjRXGUkaA+VJLPCLZgtOOEjeNjrsSIrQMLtMjAQfwxJ8q10YhftuInVqIDeqdJJEUw2zqynvBI/hNIGI8K5nDnW4BJ0SJB10kbD5VwcwBxBzMXC066Jnl0gHX1FbSZlmil8E5ailmVRyqjwK6ulkJuEhKgJCgfeHz3q/deKTI5cutK9Bjw3ahJPiNY8Ode3UaVDveKLdtaULUSpSgAEpkCTAk8hPOrJxNAHQK1UoCC4gOCButAn5/dn/NUPF21KddKElclh8IA99KCQoDkeRgf0qSwP2KyNW3SPRYBP0mvl4nK0w4NFsO9n4lPadmpPqkA+lUeyYi3JWK8RtC2U424CSIEHvDTXTcKSJMHmB1rPbe4UGUlxSOwuVjOlMKWgIJmOYEfTYdbnjj766TbspR2itFK0BV8RBVzGg56QetV5xFQzv5WEqH3C2QkKPPMsJJ7x3HjrJOtdvCwpZvPL59jnx5a0cHrPtEpbUlS0uqCLR5xWUJSDBlMiB4RueelWmAupfZXYPJR27JUpsnZwhRza81HUKPMEncGqp8hkOKbR9otj92hbgIDazBJAmQQrfQT6VxcfCVJbcuUpTbJKmHWkzmXAUEkjciQd+cTrV8WCxFXnnVe5HDnlfnno/Y0XDbpKXUdmjJn7rjegAI0mPxg6aakRPKm/AVwtxHL3h+R/Skrg7HG7wdoUBL6ICxGokaKHgQND6bbuFqrLcIP4gR9P+BXmU4ypndo1oVvEV+loOOq91Ek+mgA8Tt61j1s45cuvSyHHLgHKo6ZMsTlJ00ED5a70++0AqdLNujd1ZJ9DA9JM/wAtLnGhSjsLRhJKm9SUzm7w93TWSNT6UYWJlxNTr/p/iYGiuW/olv8AXYrrNxvs23i01ltzlWiTmeURorQRvl67nfY9m7JxBKQhxN0n71hCFAobQZJkHRO50O5A2nXm0ykrS6LRPZPDsW0KXpn2KiT4Ty8jXpDCyFtylu4twouPF0ypJgZBz5kaRBgc69N+eX139aPGR0kOZilxabd8JFw84kH7zKVQnnEwNPLap2DWPatl1X/T2jSfhgB1aZAcIM6T4nMYGteMNw1txKn3M1vY6K7IqP3iup11BIG2525muiG3cVcAA7GyaOgECY6ciqPRP58mPjqKyR3/AC/f8j0uC4N4z+JN1Bbv/n/BiwnGA9asrnVM5vNttW/+lXrSpxW4kM26RAGRSxHPOvf5CpmFXjKbm6ZY/YJaKhBJ1CUNrI6g9eceNU3Hi4U0Bsm3R9QT+tQj+EzFg4Yji1Xrv2F9V3EnfSrr2dX+Z19JEgN5gN9QYP0NJCrgzTB7PcV7K/QFe67LZ/miP9QA9a1rQnZpmB3K1MJUuMypOgjTMcv+mK6rwltfvoHpP6VLcYSgQkaDaqbEsXKUkJ946CK5+ZQsGOyCi22B3NTGwnaTzNTuVJqHLiyZK0oDpWrMsTBExEdYqNe+0QJRp73IRr5HxpsrYWMd0hKFjMO6s5ZO3kelShhKBsTHSZ+U0nYVxO9fJUyWwB+L6j1pgwTElZOzXGZHdOsUNNGXZYKcifD++lVV8pagsIHfKCUg6ahJI+tT13qVSmdahNKyuA69J6TNYjSrwXCW7hDLsQR3lA6/XzppWaj2TXZjINUgb6azqdOVdzQ2CRzJJbWAfdUlX1I/IxUl1lCC8+sqUG3CpKSruyUIIhO2YlUetRWlDs3wDqAj/fpUbH89wVWrRGdQDhnoGkQPCTPqBTf2+dgjHNNIW8Rw4qcWl0OC6dKVM5YyqzTmJPLodo8da+2TuVedCW2H7VIbybl5RJSYBPntrqKtcNdF60bS57ly17izvI/XTUcxryqtu2i2vs3SGHrdA7EtokvKJ0MjUydIjdRnofQ4fGWJCl9POT/chxnCz4fFal7Pr089jgpCUoLvZLW0gQ+24rL96sEZggbakfCN9NtIxahtFu7cNpZy9slSQVHNr3D056dY6gVPgqcStNuS+wC5cBwgBZ3mCd5MzHSozTILQQFNJRdLzKIH7AAyASNp03PI6aki+3n8+q6rQ40SOHMXWh9Ny84AtxYaW3kKSW40XsJgiZ8DryrYF6KaV0UPqR/zWEvNOvqW8SFotwlGYACQDlSdN+vrWyYJedraMrPvd0E+X9zXFxNKR3YUX8PN3ON7bhTocUP2SVGempn6Gk7AAkfaMQeEkE5f+PHUJHrT1izUIuAOYWkT1IJFIGMg/Y7W3b3eVPzVpPqofKuHE01PY4L54uHVpei1kygw63WsytvS4WUsrKsqW1zKiPEcusRVtheENu6upSlm1zds6DIeVMxJ1KdjvzAG+nbiW0Lr9vYMd1LSQSRyJGqj5J181Gvt5ah55vDmJSwzq6obkj3iTzMmP4j4V0/1TWHXPbzzuRf/AJyxMfNtBpy9I3+vL6A1bLxNwrWeys2TCRttv4TG55bCvV1ia7s/Y7BORhIhSxoI8+Sfqqul44q8cFlady2agOLGxg7eInYfEZO1R8b4pbs0fZbEd6YKx3iVHSE/iWevy8OFanr7NUlorjF7QX+Uu73otGMOt7cqt24U6m3WXFc9VN6E8tvd5COtI3tJuT9oQkbG3a/2mm7h7hBbCVPPmXnm3ElG4SCgqhR+JZKdTty8aVfaNaQu2XyUwET4trUnlpsRXbBVFHz/ABUlLFbTb7vn+3QSxXjNrI0PLwr2oV5jSqHMa3wHjzt0wvtjmW0oJmNSCnQnqdDrX3ELpLSy6vRKRp50qey3FQi4W0dnk6fxJ1H0J+VPlxah0lJSCmSK55KmOtUQk8W2im9XkSRtM/Slu4wq1Uovdq3Cj+L9OVNlxhbaEH7lCwNgUg/pS68GJGaxQPEAihdjWWGG3towmUOInwUPyrkm+Q+rO2dRofKo7PDVss/sUgzsNoq2TZtMJhACdKNAOKmzIOs1I+0LStPZhKgRCgoxz0I8KC6A1mO52qteuoeSAdcgn1rAGdpMATvFVuO42GE761M+0Q3mPSsy4sxYuOEchRGNsGx14QxAvW905v32wPGDmqRxBhTvaLurdR7RhYSpI5BLSNfHxHMVE9nzP/48RoXrmPQBKJ+dfLjGHrG+U8sZmLpRIjmAYjwcAEjqD8txF8uh1cC6xk1V1ons+3uiY8yjEmg+wezvGokAxMbf8K9DXW0uk4i32L33V4zqlWxkcwPPdPrXHFcM7PLf2CpTutA2jnp06p5b18xBkXjQvbXuXLWq0jcwPqY2PMaVCE3B2tz1sTBw8aGWX4Nle8H0fYrQyVrU26Am6blbrjqzlcQIhMbKSU+QiSTrUS9uHC2XW+ybTeK7MtJidNNzt6aagxV9cqGIWyLlsAXVuZIjfL3ssHcHceMil9OHm8t37ufvUrCigaCAkTp5aj+E16y4iLhn+3nLn2qj5t8HOOM8KWlPV+eO7LPAbZVpdKtHu8h9I8iSNI+qfQU8YAyW2ezM91yPPcflFJt7cG4tre7H7RlQSs+o1+cH+Y1oDKfvWoGi4P1TXDmcm2zuxY5YJe30/YtcRtErW62oSlxO3p9POkO6w9Td8wp0gspSUtKiIVBhCo0zRsecdd9Ax5wNrbWRI1SfzA+U/KkL2mXsNdiN3iDPRIIJPnMAevSia6kuHlPNUN3p9dCowm9yJvL9W5JS3PUnT65R6GuVuhVtZDLJur5UA84J3+RnzV4VGguM2lmQUrLsugiDyIV5FCp9I5VeJIdxNaz+ys2vQGNflr/lFcrVaH0GdNZq03rtD5Yr3kVfEV+LG3TZsH7xQBcUn3iVaADnmVsPCOtLCcIQ0QXVKcudMjTWzSp0ClD3ljonnXxDr13elTclxajHgTzn4QlGk8qaLq5ZwlGVAS5dlPeWdkSPp5DU8+lMm1sNPCTqE9Xu1tmfNyfKK2XoOTN2XGWluJKFhSStB0Ik5VachCppC44sCbFBPvMXC0akHurkg6RzG1VKMXvrhLtylRKWgEqKlRovogD3efKm+5/6y3dEf/sW6X0QDotPeInac4UI3gGurDfytHz3FYHwp6O12v6a+2pkb9mU6nY1HUaYbhjtGxVKuyUDEVRM5jjZ3SmnEOJ0UhQUPQ1s+CYul0JI+NIUPUA1kFxhhSnNTvwssfYmlqkEKWgKHKFSB9aSeqNjoaCFCuL1uFSNKU3MaWDrJHUc6+f/AFSRJEz4io0x7GUWyWxAqgxO+BXkTB1lR6VAVj7rmidzuoiABz8zXF5SEJ0MzqVHcmtoyyWLztFb9xH16VwW3FwtSt5HygQK94Gz2q0hIkCD4eZ8Pzq445ayWoUmVKDgEgSdQQfITRzoCpxHHJTlHLSkbFSZJOmtX1q0c0KM6df71qfZYCm4uWURIzgq/hT3j9BHrVFoZuN2BWn2e3tmo1aYU6r+I96D45iK+8dsJ+xIt8yUqOXVXIIgkjooxA8z410xLiBthDj7ugW5lQDuoI1geCoA+tL9vxFa3pP2vMlajCVpV3UDkNNvMg0mJLKkdPC8O8aT3rtv9CNguIPYctMku27nPTXTWIJAWPPUDlytb5sWbqL22Oa2dgLSnbXl5cx0IiqbGsEXZ90kuWzuyh8wRyS4NweflIqVwLiocSuzd1Q6DHgrmB/uHiPGud6nvpZIZ7zKtf8AaPO/9oky6cFleIuGjNtdbxtrqdPAnMPMivOHWn2bElNf4T4MDlBBI+RBFcsKtS7bXNm5+0t1FSJ8JkDwkf6q+41iIRbWN3uUd0+Mcp/lPzpk2tDlnBSbzS02vtTcX+h3whoMsXrB3SsBI5qJ0SB1JgQPGtNwi3OdkKEFKJI6QIA8+vjSzgOBJDn2hwpcechRUkd1IjZA6R8R1PrFOuEDMta+WiR+tWgjyeIxviPt+tJEjF7TtGlDmNR5j+4pAxeyQ4Q+va2TqOukp+p+daZSNj1oG3HGyPu3wBPQiSn0O3mkdapiIjgSqSEK3uV5ziTsFKVZA3zKTKe74pmR179fLF8jDbt/4n3InzUAf9yhU/iHDSp+1s9kAAqj1zH5A/M1VYsy4/du2lrlbanvJI7mZG69PdM93u76SDvXI1eh78JLSSWjpvtGL/Xc64PcN4fZdsIVc3E5RvA5egEE9TA5VXYLhuZt2/uDmSicgVr2jh0za7gKMDxk/DUTDeHXrm5+zqUClruqWklQCQdYJA5yAOtMziU3r6LZru2VrqojYxpv8wD/ABGgvJR1Sej+ab2+W9F79OfoQ+zFrg6yr37oiB+7pB/ygn+YVb4Uwq2tGCoEqZCVkc8rnvD+VUjwCqXOIcXFy+lZj7IwpICds4SoFSUjmpQ9AIkiafjiDN0wHmznbGZKxGuUiFgg7EaK9PGrYLpnl/8AouUt1rbb7N1S9kkZnxVZ/ZblSU/s199voUq1EeRkelcMFw1V27AkITqsj6AcpP8AU8qcsfwMXLCmv8e1kp095B5DqNiI27vWoHDlmpu1OQworJPjAgCqPQ8pakG64BXl0dAH4V7/ADH9KsuFcIJtHGXFJCi4cqAoaCBBB6kyZpU4hxZ1NzBUfd0n8qBiyH0loqIcUO6de6Rr8zEVlOjT3jT71o6Uc+ihl+swfSo//jFwTqyPmK73XAq1CW3UrJEkK3J86qMMuF2qzKcx2AUjMnzE6eoplVGFqhdw4YGUeAJV9EirvC+BnXCFPEpT47nyTOnr8qi4PxpcIJKkpDY37iUgDwyga+GtdeIfaIp1AbtgpuR3lmM3iE9B47+VJ82yN0L7EMetrBBbbhbn4QZM/vq5Hw+lJuJY+9cq+8V3Z0SnQD05+ZqrtrY8/OrNq1ECtUUgs8o7qJ3inDhRhSWFv5SVvHs2h4EwpW2knSfDxqkwrCS84htPxb84Ean5U8MGCA2AG2oaZnmqB3o6ASonmADWrcVilxmnNeWrX+E3ABOxV2gDh+kfOovFuCKcv8iYQtSRlOwOhgGNxOlNPH2Bg2YcTOa2708ykxnnx+PzTVfiCzd2rV43HbMRnHXKZn/5eRNQxJO7R7XBRg4q+69G/wAL+1WQ+FMUDgVY3IhJJSAd0LHIHz1Hp1qlurFyxvAFboIWlQ+IBW48xpTRxPhibm3TfW4hxIBWE7kDf+ZB28J8KW+JOJhdNslWi2woKVyM5YPgdNutJWuh34M26cutTXf/AC91uNtw4lnFkL2Q8ySo8tAdT4QgUrYXaKvQ40FnIxmUwjYKlRlR9IA6TNSuIEqvUJeZ1aYbCFHmv8RjkgSN99eVWbywhdvetiAsBLgG0xqI8pH8op7r1OCMXKum3ura+xeezS/JZW2qZZ92ehmB6EfI+FaXhbGVtM7nU+v/ABSfwxhKS8tSPccVmMeESPnPz8Ke6vhrmeXxMoym3HYKq8etMyM4GqPy5/Lf51aV8IqrVo506Me42ZUl1p62UUO5TMQfBIyqkfiG1UVn29s8+EgPOLZJWdEFtStTHJWpmNKdMdsTb36lKH3BbzonaQcuX0Ur6il6+ZNvbOKUcz12YHWCTJ84P1Fc09D1OHWZKKe+n359luV9tfIawlRaUO1eXlXBGYb6EbjuDnHvGuOIvG0wtpCdFXJK1n93SB5EFP161CGCtjD3HloBWpYSheoUII2I5b164hslZLRtx9RbKBJWlMoScoIBAEpEc5Om9TS6Hpzm02mv7m79I6KukdOfIX749p3U+6kR6HSSOqj3j4SNgK0z2WWmWzUo7LdMCQdEpSn6wfpUfhTgZEqdWlQaUQUNL3UANFO9Z1IRtrr0Da9h5SrOzCV807JWBsFAbHooajxGlWcUtHueTxHFfFVRWmnr5bbb5sqL1rsF9olMraToY1U1OgnnlPcV4FKuQqi4hs15Q/arIZVqcp9wzqI1G8jwIjpTgpaXxl1beR3gDGZB2notB200Ikb7U8LZWcjaSjZ5jSADpnROhb8f5TESin4l3ODb0Mmxm6U45H7SBrI1+kV8wfDXn3EpbZKlpnvTlEeKoitRsuDrWVOs95JOqTqUc8vXTofrvVsy2lAhIA8qRzrQZKzI8bw67tz3kLSDJzZwoab6jbyNdcK4jSoBCxBCRBGxgfQ1puM9iWVdv7h+c8o8ayu4tEBRLacqTt1jxrE8y1BqjniNwXDE6DZPIf1rxb20EGK6JZ85/vSurbXrTmHa31V6RU1to7AST01/s1ysLBbi8raVKV0A+p6DxNOuE4YLeQiHbo6bd1oxsSN1a69OcSMy77AGFYcphGQD790d8k6NI3IJ5GN48NtCWPCWAQF/CBDcjcHdZ8VHUeEdTUHDsMKx3lZ0brWf8YzMf+kP9Z/dEG1ub+DkbGdz8MwE+Kz8I+p5A0S/xQR6sRfaAVu3PY5iEpYK0pmAs97MPE5UwJ8udL3B+N/ZnRJlpyAocoOyo8PykU+cRcGquUpcDpFyjZeoTH4Mo91M7EazqZrMcSwh22/aJICVFPWOYGnIjUHYjyNSy9Ge1w2NhSw8k1XL1189GkaBYkWN4WSf+muBmQDsk7EeXLyKahYZhqLXEFMrSlSHR3CpIJAMlMHlzSaqscxhbrVqwGVJcSlMOLI10y6JEmJA3I22rzaWzl5cqbu1lSwkhAHdAI3ACYn8Ws7UuXqEZvK3VprX22ZYYdftWNxcMuLHYqSdu8Y5aCTOUkVM4ZwhbrBQvuW5XmlXvnKYhKdkTG5k6wBzqow7Bgq0dhAS6yoyQAD4jTfQn5U9ezfDu1aQk+4ypU+JnMkfJX9xTRSvQlxEpqGZ9k/ZaP3Hfh7DQ00IGWRoOg5CrWgUV1pUqPHbsKKKK0wq+JMEF3braOhUO6roRqD5SNaz7FrXOHs6SlbA7JAPigSoehn5GtVpf4u4b+0tgoOV1CgofvASCk+YJg8j4VOcbOnh8bJJXsZVxPb9nZ2lvIST3lEnQaak+HePyqbgtj9ueTcLTFu0AlpKt3CknvEfhB2HWOlcbuxViN0A4hTSWjlWg6EQT3T+8T9NelOTq0MtyYQ22nyCUgflFZlWEv8AZ/b9x8XiZY6S2Sbfq29fYg8W463a2ri3Ce8kpSAYKlKBAA6dZ5RNJ3BPtDdS0n7alRZzBtN1GgVE5V9dPi+fWqG6cexm+CEylpO07IROqj++fzgbCpntJvm0IZsLYd1ogqCde9EJT4q1Kj4kUqjWhC+Zq9xaIdAJ5apUkwR4pUNvyPjUG5tnBGYFzLqlxEJcT/L7q/GIn8JpF4i4lfwxuwabcBWhj71tWoPugTzEEKAIM6U1cP8AHKH3Aw6hVvc5QezX8QKcwyq56awYPyNYrQaM4obQHFOIV2bnxLRISdZ+8bOrSupUkp+kSW8RUB/1DUf91ogpVpvvETpuSegq7etm3QCoJVGyuY8lDUehpZ4kYRZsqfQ683CkghJSqSpQHur0VvOp2nWnzxlpIXK1sVuKYSLpWdu7bUPhQsFEeHWee2tVq+A7kapCFD91Y/WKvcK7R8KIQ0rLE9o05bkyNDmbUpKwY3TIqAjErbNo20SpWXOHnOzKidR2imckzHOjKuT8+wW+a8+5ATwO8D31NIHVTg/51qYxw7bIVDjpdV+BoZRy+NW+40GutS8WV9lKCbZpK3SUo+8eWSYEiEIAGgG5G1duHHnLrtIWGezVlWlDeWTE++lUq8e9pzrcqStvz2sy3yRJtkKR92lAYQRohElxep1I0VERqcsTrUtizbbGRQgHXsUd9aunaZdx+6IQOpGlTLbh9KQZWsg7gHID55IKv5iamIS2yIGVA1MCBMCTp8RgT1qbmtkNlfM4ZHXN/uUdAQVn1HdR6SfEV8vb1izazLUltA67k/UrUfUmqa29olo+8WG3SFHRDikwgq6CSJPnAOwNU7PDinbl5i9dLrhLbzDkQMqFELSlOyd8qkjqDS11GK7GeOftVz9kWp2zYPdKoCV5jGXPPuNnmBrqJMU1Ynwmbi1Q08sKebEJdAiY2zDxG46yRVT7TeDu3QblpP3qB3wPjSPzUn6iRyFcfZpxl2qBbPK+8QPu1H4kgbeKkj5jyNNytGxbUiPjD6e0tJGVxohDiTukhSPmk6kHmDXrG0KaxBS20yUgOQOgEK9N6vOMsA7dIcbH37eo/eH4T+nj51WWOKi5vLZxtJzqHZuN7kHX6azPhUpwtZo7fkezwnFxilB71LfZ8yzsLVSrpt23BW3daLT+E7lR6RBn16itNwHA27RkNNCBJUT1J3P6eQFROFeGU2bZSDmUpRUeiQfhT4CPWryr4UMqt7nl8Vj/ABHljsvv0v02CiiirHGFFFFABRRRQBW4lgqXCVpAS5+L8UbBXXz5Vn3GvDTl00WwtTa07oJORfMSB9D/AGNTqNe2CXRChryPMf30pJR5oZMxTCeAlptElp1y2uiCFnMYV3iMpCTtAkKHWdZrzgvAaLEqu7txK+yGYATAP4iVaqXOw6nmYrQcRw9xgyoSjkobevQ1n3tGbvHmwlCAq3BCjkkrJA+JPQHXSfHapW7plNKsXuHrQ4jfOXNx+ybPaLnYAe4jyAGvgk9aMHuVX2NpeTISHM48ENphPlMD1VUXEbBVr9nY7VwM3TSFuhJ0JUo8jpAGXfeKe7bBGcKtX3UEqWEGVqiSfhAGwGYjSmbMQoYa867jDrdq84y2t1ZPZnSEzmVlPdMqHMc6bbK9UU3ScU7JbdotBSvJGYkEpUADqSCmABuY1pB4WtbtDL91axmSOzPdzKgwpRROkjuzod/CtB4/wZ1eFhKZWtrIpfMrCEkKJ5qOub0rJVdAj237SrVLQUWbhDPupV2MIMaQCkx6VUcRLtrNDVs45cm0cHaJZSlogjPmyFwwsCYMb671G9nfEDVzbnDbkCFJIbP4gZOXwWk94Hw8NfHtlaCfsieSULEnw7MViVSoL0sYOL8Vt3LO2unWHXGc4cSkBvSQcocSokZFTsPDrVPY8bN27ZuWbFSLd1zKcrwgKSOTQGVBIHhMVa44xnwAeFu0r/L2Z/IUs8Ks9tg141uW1FY8CEJUP9p+dCqjeZccc8TXH2Zq6s34t3O6QEAKSqDuoyRsRGkEc5qPguBIfRaXjT6xeEzldWVhxTZIdTJ1TInbQA7VUcHzcWF9a75Uh1sfvCSY8ykfOuHs9w9x91Km3YVarC0tq0CkrMOQobEgRtGo2pqpMyy69qPB4C27hlISXV5FjYZle4roCTIJ6x1Jqkt+NXUpQh/MLi1VLS1A5iBo4y5z7ydAeoE9a1rG7NF0y9blQzFGvVJMlCv8yZ9Kz92yt8UaSCtLWItjIqdM6kaGfxgxMjUeVLGWmprXQ0Wwv0vNIdQZQ4kKB8/15eYrM+KeCnEXyFWYI7Q5xGgaUCJM7JTJkeoq84Gwy7tG1JuFtoZBOVCiCQZ3CgYCT0M78qfMLw1T+oBS3+IiJ8gd6xOpUjXtbIGFWTq0IQtQcdjvKSnKCesch/em1MmA8HsWzi3koHbOe8vp1CegO56mrWzsUtJhI8zzPnUirQjlJylYUUUU4gUUUUAFFFFABRRRQAUUUUAfFJBEHUGqO+4XSTmaOQ/h+H/ir2isaT3NTozPiPhBu4gXLRCkiEuJJBHkoaHXkZpf42wi7et0MslLiQB2hJCVrKdtD3QOZ11PQaVtakgiCJHjVVd8NMr1AKD+7t8jpU8jWw2bqYthHEqcNsQ0ph77RKjlUgpSVE6HPsREDTXSma04sH25dq6pIV2TZTyBWUkuJHnIIB6Gm93hZ1M5VJWOhEf1FVGMcLhwEO2oX1OQE+eZOvrNI11QyZkPFWFC2xRIt9JW2tKU/Coq93w1EgdCKvfbOO9beTn5t00WHC9tbudoljK51UVEjxGcmD471Bx3hBm8d7R112YgAKTCR0AKdOtGZWgomsN58JCPxWkf+zpSV7MrsBq9Qo90tZjtsErSfzFP1ngbaLX7N2jim8pTJUMwSfhzADSNPLSoFv7OrBH+EVfxOLP5KArE1qbQseyC3Od5yDlyBE8iZmPQD6ioHDbL9tiDqrdhx5sKWjujKkjN3e+rQQQPlWqYfhYSA2w1CRsEJgf34mri34ceUe9lQPEyfkP601t8jNEI2A4Tdi4fuH1oR26MuRBzFEe5qRllInrJNWGAcHNtH/p2sznNxWqvElR0T6RT7a8Ntp98lZ8dB8hVq22EiAAAOQEVqg3uZm6CrhXAoDna3C+1VMpR8CekDn501pSAIAgV9oqkYqOwjk3uFFFFMYFFFFABRRRQAUUUUAFFFFABRRRQAUUUUAFFFFABRRRQB4e2pXxLnRRSSGREt96uWvcNFFJE1ltae7XeiiqoQKKKK0AooooAKKKKACiiigAooooA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SERUUExQWFRQVFyAaGRcXGBobHxsfHRcaHBocHhoaHSYfGBklHBsgHy8gIycpLCwsHR4xNTAqNSYrLCkBCQoKDgwOGg8PGiwkHyQtLSwsKiktLCwsKSwsLCwpKS0vLSwsLCwsKSksLC0pLCksLCwsLCwsKSwsLCksLCwsLP/AABEIAOEA4AMBIgACEQEDEQH/xAAcAAACAwEBAQEAAAAAAAAAAAAABgQFBwMCAQj/xABGEAABAwIEAwUFBQYFAgUFAAABAgMRAAQFEiExBkFREyJhcYEHMkKRoRQjUrHBM2JygtHwQ5KisuEkYxVTc6PCFhclNPH/xAAaAQADAQEBAQAAAAAAAAAAAAAAAgMBBAUG/8QAMREAAgIABAUCBAUFAQAAAAAAAAECEQMSITEEQVFh8HGBEyKRoTKxweHxFEJSYtEF/9oADAMBAAIRAxEAPwDcaKKKACiiigAooooAKKKgX2Mob095X4R+p5VjaW4JWT6hXeMNN+8oT0Gp+m1Ld/izruk5UnknT5nc0jcX8SP2iZRb5kbdqpUpB6ZUmQfMipPEt1Epk6mlO8VT+zR6qP6D+tR1408fiA/hA/WayvhL2lgq7O7hOY910CAPBQ5D9759abOMcaLNoS1q69DbUc1L2I8hrPlSNzumMlE9XvtJtkEpVclRBghOdWo/hEVcIcLiArvQRMKkHXXUHUHwrB7uzNlfBtRnsXEEnr7qvlX6AFZNUC1FfG+LGLN0Ie7RJIkEJJSfIzqRUrAeL2rtRSw44SkSdFpgee3pNJ3tqdj7MP8A1D/sFX/sqtsuHIVAlxa1f6so/wBtbSy2F60NhxZxuJdidsxGvlm3qYzxC6PeAUPl+X9KSeLuEl39w0lSuzt2kElQgqUpSoIA5QlI1PXnyQeI8TVYXambN51CG0pBBWVAqiTodOYER1rY29mDrofoZjiFs+8Cnz1HzH9KsWngoSkgjqKxG+4vu7ENG7bQ6h1MhbcoUDAJSR7uYT0E08WmI5UoXmLZciEqIBkicsTBVvprsa34jW4uVPYeaKprPiAHRwQfxDb1HKrhKgRIMiqqSewjTR9ooopjAooooAKKKKACiiigAooooAK5XN0ltOZRgf38644hiKWhrqo7J6/0FLFxcKdVmWZ6DkPKpznlHjGz3jvFGVClFQaaSJKidY8/0FKDuOXjqT9ktCAdnLghE+IbJk+tVHGXEaGcQZQ+lSmGkdplAHeWZyqIJAUExp4zS3xR7SXriUtEstdEnvK/iUNh4D1mppOWrHtIfuDHLpGdm8grkqSvOhROYyUkAyCNxpEacquOIMJ+0WzrQ0Kk909FDVB/zAVhqeHbwNG5DLiW097tPdIjXMJIUesitm4Rxhb2HNvuZlryKmBKllBUNBzUY+ZrJRrVAnegn4rwOm9tkXdqAh1aMy2tkqVssD8C8wI6Hw3qJ7M8KeduofKwiykpbXPdcXpEHbYq9BTBwfhGJoWpbimmmVrKyysZyMysxyhJ7m/4vSmq94gtbckuPNIUd9RmMbSBqdKb5notTNFqzHvaotBxFzIqTkQFRyUEwR5xFbBwzjLd1bNuNqSrugLg+6rKMySORmlV3i7CW1KUllK1EklQYEkkkk5lwd6B7WLZGiGHAPDIn6A1b+nxZKsrJ/GgnuKntbxtD10ltBkMApUeWYq1A6xEHxmtD9m76F4axkUDlSUqjkrMSoH5/UVTf/de1VOa3X/oP61Nw/2j2A0CVM5jr90ACepyTRLhsXLWVgsaF7je+4EpKlGEpBJPgBJ+lYHgNub/ABRJUJDrxcV/CCVkfIRWsYm9Z4k12X2ogE7NuBBPmlQ7w8CKquHPZyuxvEvMupcbIKVpWnKoJPNJEgkEDpzqKWS73KXm2GrHMBbukIQ5shxLm2+U7eRBg0o+1rG0oYTbiCt0hR/dSk6HwJVoPAKpzxnGWbZouPLCE7CdyY2AGpOm1YU++7id/p7zy4SDqEJG3olIk+vWlgrNkx69mV/fOjvEOWyTllwnMNNkEDvRpIVp41pVpfqaMJPjlP8ATl50n22H3OGoAaBurVP+HADqOZKYgOCdcu/Sk7jbjsOvsrtFKSWgT2kEElUSkg/CI1B3M+u1btBemp+grLEEuDTQ8wdx/UVKrMuEMfefbSp1lbLmUKCo7qx1HT+E+kjZ9wzFA5orRY+viKpGfJiOPNFhRRRVBAooooAKKKKACqPi3i1qwZ7RzVR0QgbqP9BzNWWJ4ihhpTi/dSPUnkB1JOlZ6zhS7i4N3d6uf4Te6WU8h0K+ZPy61jkluak3sXX2jte+Tmzag+B29K9AVSLxRFsexIUpaj9y2kSVA6wOQCTIkkAACpeC3TjoWtwJSMxCEpJOidCSo+8c0jQRppvNczg6vkVUlsQOK+E2LxEuBYWgHKpuM0b5YOivAHn0mkTAn8Ht1BZLz7oPdS40SZ8EABObzJrXKTcVcscMdduMoVcPHMECJHXLp92kmSTzPypsNSl8qMk0tWF/9ov2ylxP2KyPvlwgOuJ6Rs0k+Mmol77RGLdKbexb7XKAhMSEiNBHxL+k9arrfCb3F1Bx9RZtplKY3/hT8X8avSaeMJ4dtrJBKEhMDvOK1UfNR/IfKulww8LSer6Lb3ZHNOf4dF1E3/wbFb7V5zsGz8M5dP4E6n+Y1MtvZnaNmHnHHVn4E6f6USqPEmmO9xYyE95M+6hM9orziS2D0AKz4QRVY9elPdKggf8AlNgT4516if8AMfKm+POtPlXYz4cb6vue04FaN+7asJP/AHSFK88ozn6ivqblgHKOwB/dtx+ZWKqlrOaUoiecZj/mVJ26RXlV09sVOeWY/oai8T1fnuUyFyX2FGD2JjfPbpj55/HxrgrCbN2ZYtl6wS2S0eU7wJ1HxcxUJu5eA0Wsfzq/Ka5G9cCu8lKh1UmDH8aMqvrQsSuvn0BwPd37PLReiFO26jsF6pPkVaK9F1CVw7idlrbul1A+EGf/AG1//E1cW95qMqyhJ3QuFNnzMSnzUD5jerO1xTIoI9xREhCz3FTP7NesHSYBUnbaassedb5l0ZJ4UfT0F2x9pCFgs37ATOiu7KenebVqPrVvw9what3Au7RYyKQU5AcydSDKTunbbX0q1xDB7e8Se1bBUNNRC0HpI1H1B8RSLfcOXeGLL1qsuNbqEax0Wn4h+8NvCsrDxdI/K+nJjXOGr1X3Lf2g8fot21sMqP2k6HuqGQEaqkiCY2id55Ulezfg83bvauiWGzrPxq3CfLmfQc6c2rm0xprs3R2dwkaRGZPig/Gjqk/800cNYN9ktW2JBKBBUBGYkkkx1M1zyTw/laplYtT1WxY5a87ajQjY16Nc0PJUSAQSkwYOx6HppUSgx4XiYcEHRYGo6+IqfWc4/jq7RIcbQVqSQpQHJE94/p/wDTzhGKouWUOtmUrE11Qtq2RlV6E2iiimFCiiq/Gb3IiB7ytPTnWN0rNSsXuMW/tbTjIMApIB8eR+YFIWH47c4coNXqCpiYS6nvZegnmPA69JpsfxVIX2adVjfQnLPUJ1J5wPUjSouJKaQ2px9BWkCSXcoT5JRrqdh3Z8aTDk9pK0/NDZR5p7BjyO2t+1t1pzgd1wQYQqA4Qr4Tl1nlFS7ewdCEoC0tISAAlsBRAAgDOsR65RSVw24+h1fYthDawFi1WSUqSpM9xZ0S5l1KTGhHLWpTmO36VFLIZLYMJD0IcTAHdWFLEqGmokHedap8Jv5Yte4udbtfQaX+GkOAhbj6p/7yx9EkD6UqPcCst4hbBJWtKgtaw4Qr3Iy6kSZUobzUm14pxAHv2zLg/7byAfQFap+VMFi72zyHilSFBpaShUZkytB1yk75TQniYXPTXZ9gahPkWzjgSkkkAASSeQFUl/crUZEZhqlKiAGhElxc/HG2ndkaE798Vvd4E5SAB+JzdI8QnRR8Skb0mcQYgqCylWYky8uZzK3yyPgTt4mTUYqlZSTvQ53PEWZxSGDpst06KX1idUonludyTXBN+ZhseatNfLXXzowLBQ4gpT7yjqddv6U42GDtspEAFX4iNT/QeFLJmpFJYYW4TmVOvMn/irf/w1Oh5iphVXkqpbGINxhqo7qoP0+oP5UvYkh1AJUPXYfMSJ8wKcUmhxAIggGiwM+s8eAXCtZ5RBH6HzBIpptbhJRp3m98uxSY3SfhV9DrO81Cx/g9DiZblJGuXkfLmk+WlL+GOvWyldpmLZImRtr+Y+tN6C+o6i8W2pMq7p/ZP6wQJJQ6PhT9UmSNAcrJZXQcTMQQYUk7pUNwf68wQedK9s8mMqtWl7/unkseI+o8qnWFwW1qzaFBCHN4KdMi5I1yyAd4SoSSU07qa7i/hYs+0LhhFuBeMEtqCxmCdBJ2Un8JnfkZqzwHiHEcg7ezU4mB30lKVEdcqjB+lWvHrGewdTzOWPPtExVv8AaUNJAWtKYAHeUBsPGrfFvCSkrdvf2J/DqbadHG2xltehzNq/C6koPpmEK9CaXsdWba6LqDC3WwQk7OlvRbZ/fKCkpO8pI1mKv14/anQvsmeRcR+U1CWzbuOJelHZW8qCgruZyI01yjKDuOZHSpQ+V206Hk7WjLK0tjBUsd5eqhvAjRPiAPmSTzqJw68mwuuxCx2FwSUtk6oUJJyjfIRJ8CCOYqjxDil9/SzbytTBuXAQnzSI9394g+m9ScE4KS04H3XVvP75idNR8zoeZ9KfLkTcnXbzYy8zqK9zVhRVfg13mRlO6fy5f0qwoTtWDVBSrid12jhPIaCr/FLjI0o7afnSFc41E9mguRqTOUekjXz286livkPBcywVYJJKhKFHdSTBPSeSv5gaVeLsAdcW248+j7K0QVpIykCe8dJC1H3eW+g11smOKj2JeUwsNgSVBSDA694pzfyzuOelJeO44rEnUpBU1aIVBUQYBPxLjQHoDoOtU4aM3K1y59BMZxy6nB3Fjf3vdJa/8oSUiU6d/KQZKfiGqQBG2rnh9w5PZ/aHGno0afSlXyXp2iZ5pPy5ImReRK222y3Zq77yDBcCjBMEyRl08jyEitRQwi7t05wDI35hQ0JB5aifKm4mEYNZdvP5MwZOS1PWH4gVrUy8lIdSM2mqVJJgKE6+Y6+RiZcKDaO4kSdEpAgFRMDblOp8Jqhwxalv2+YkrQ06FHTvQpKQSRPMdZ0Om8TMbuyJjUpAQkCdXHNBsDEI58s9c0Vboq3SKDHcU7FKlgyU/ds6jvLOrjpESCJnpKk9KWbdiUgda9cT3me47MQUM9wRzMys+qp9AK+ocAyg7HQ+ulPJ2Kh0wRpKWU5Y1/v8qmOOVCwdrKwgeH/8+lTi0OdSKHBVE11IFfIFBp5Cq+KciuhjnQG5osDmH5ql4pTDZKdJ36bVauNwZqq4gaLjUJ3BrUYyLgKyu2TmHeHdPp+ekVcpuIQFEZuzIQsa6tqJA0AJPNEeI6VUcOoKUrSr8Wny1/Kri3gLE+6ruK8laT6GDTJ0xatF0y0XGi2Vd5BEKImcpSttREiQRE66nNS4/wCzdpxalrAlRk/eOHU+B1GvLMfOrnCrg5wNZBLS5EaiVJPlOdI8xXPHb3MpTXaFpttGd5ad4M5UJPJRjlJgjrrRTnhv5WK4xktRdu+EbBpWVamwr8ILqleUJcJn0qnxi/aVkZQkptm1ZSpwEIT3o7rWpUQVZipZJMHYTLfh2DLcT3E/ZGTsEj75Y6qWdW5HIagfRTxtphy47HOGWGwQFQSCQDE9SrvEHofCKpCc8WSi2xJRjBWkXmEYq4xeG0U7mbUAbdS4UMpEpTmEE6aAz8PjTCt5TGuQhHxJT3kj95B3T4pIAPLXfPeH2G0utNXqF5FD/p3JUkDvSEyIOUq1TtBO0EQ83KrFteVxQKwdc6nHIP70lQSdefWmx1GMq/h9zMJtqxjwjEEyhaVAoVzGxBprpLs2UdmOyCckSMkR6RpTRhV12jSTzGh8xUIPWiklzIXETmiUcjJP5f1pTOCp/wARRUhPwmEpgfij3vWmLG1y75AD9f1rO/aDjRITZtHvvEZz0SToD/Ed/AHrS5XOeVDWoxtlPjuKuYk+bdhQSw2CqSYCsvxHwnQD1PhwlpSClHbNWJ0WRCszsSBGpHLqNBXhiwJSpkpZH2UlbqwoS4Cr3AR4DzkCu6yEy52DjaHkhVu22okZxHeUgHXYHpHLWvTilFZY+d/Xmuhwybk7fnb9O5yfJUEPPtIczjsUMIzIVmTORSgOe419NzTBwWh4pVbrcU0WxkWgJTMpAEpV8PcKNRM6mqBEqd7ym3bi4BQvtAE9gsGE6/i00gctOlSeHbzsroLh1UaPuq7yVOJkKyrjUZCpWu5Smkx45oenn0/MfCdS88/4O+BsJzOOJEIT9034IRznmCdZ8OdQLu9yys/4banz/Er9mCOoGX5UW+Idkj7ItCw4pRQlQQSlQWs97MNBorn+egrOKL4fZnVCfvXsgkR3W5PPlt9K4IrRs6n0EllJK+pJ1P8AfjVowyHLhlB1BWOcba/pVWgmaucKRbuFHaLdS7mJSpGgTlIiTBEnxoYD5EeQ0r59rjlJ5CvNyshtRRqY08elIF1w28sE3L6gpR2SruCeQqSVjjBfYs6glZSFDbSNKsbV1bjRXGUkaA+VJLPCLZgtOOEjeNjrsSIrQMLtMjAQfwxJ8q10YhftuInVqIDeqdJJEUw2zqynvBI/hNIGI8K5nDnW4BJ0SJB10kbD5VwcwBxBzMXC066Jnl0gHX1FbSZlmil8E5ailmVRyqjwK6ulkJuEhKgJCgfeHz3q/deKTI5cutK9Bjw3ahJPiNY8Ode3UaVDveKLdtaULUSpSgAEpkCTAk8hPOrJxNAHQK1UoCC4gOCButAn5/dn/NUPF21KddKElclh8IA99KCQoDkeRgf0qSwP2KyNW3SPRYBP0mvl4nK0w4NFsO9n4lPadmpPqkA+lUeyYi3JWK8RtC2U424CSIEHvDTXTcKSJMHmB1rPbe4UGUlxSOwuVjOlMKWgIJmOYEfTYdbnjj766TbspR2itFK0BV8RBVzGg56QetV5xFQzv5WEqH3C2QkKPPMsJJ7x3HjrJOtdvCwpZvPL59jnx5a0cHrPtEpbUlS0uqCLR5xWUJSDBlMiB4RueelWmAupfZXYPJR27JUpsnZwhRza81HUKPMEncGqp8hkOKbR9otj92hbgIDazBJAmQQrfQT6VxcfCVJbcuUpTbJKmHWkzmXAUEkjciQd+cTrV8WCxFXnnVe5HDnlfnno/Y0XDbpKXUdmjJn7rjegAI0mPxg6aakRPKm/AVwtxHL3h+R/Skrg7HG7wdoUBL6ICxGokaKHgQND6bbuFqrLcIP4gR9P+BXmU4ypndo1oVvEV+loOOq91Ek+mgA8Tt61j1s45cuvSyHHLgHKo6ZMsTlJ00ED5a70++0AqdLNujd1ZJ9DA9JM/wAtLnGhSjsLRhJKm9SUzm7w93TWSNT6UYWJlxNTr/p/iYGiuW/olv8AXYrrNxvs23i01ltzlWiTmeURorQRvl67nfY9m7JxBKQhxN0n71hCFAobQZJkHRO50O5A2nXm0ykrS6LRPZPDsW0KXpn2KiT4Ty8jXpDCyFtylu4twouPF0ypJgZBz5kaRBgc69N+eX139aPGR0kOZilxabd8JFw84kH7zKVQnnEwNPLap2DWPatl1X/T2jSfhgB1aZAcIM6T4nMYGteMNw1txKn3M1vY6K7IqP3iup11BIG2525muiG3cVcAA7GyaOgECY6ciqPRP58mPjqKyR3/AC/f8j0uC4N4z+JN1Bbv/n/BiwnGA9asrnVM5vNttW/+lXrSpxW4kM26RAGRSxHPOvf5CpmFXjKbm6ZY/YJaKhBJ1CUNrI6g9eceNU3Hi4U0Bsm3R9QT+tQj+EzFg4Yji1Xrv2F9V3EnfSrr2dX+Z19JEgN5gN9QYP0NJCrgzTB7PcV7K/QFe67LZ/miP9QA9a1rQnZpmB3K1MJUuMypOgjTMcv+mK6rwltfvoHpP6VLcYSgQkaDaqbEsXKUkJ946CK5+ZQsGOyCi22B3NTGwnaTzNTuVJqHLiyZK0oDpWrMsTBExEdYqNe+0QJRp73IRr5HxpsrYWMd0hKFjMO6s5ZO3kelShhKBsTHSZ+U0nYVxO9fJUyWwB+L6j1pgwTElZOzXGZHdOsUNNGXZYKcifD++lVV8pagsIHfKCUg6ahJI+tT13qVSmdahNKyuA69J6TNYjSrwXCW7hDLsQR3lA6/XzppWaj2TXZjINUgb6azqdOVdzQ2CRzJJbWAfdUlX1I/IxUl1lCC8+sqUG3CpKSruyUIIhO2YlUetRWlDs3wDqAj/fpUbH89wVWrRGdQDhnoGkQPCTPqBTf2+dgjHNNIW8Rw4qcWl0OC6dKVM5YyqzTmJPLodo8da+2TuVedCW2H7VIbybl5RJSYBPntrqKtcNdF60bS57ly17izvI/XTUcxryqtu2i2vs3SGHrdA7EtokvKJ0MjUydIjdRnofQ4fGWJCl9POT/chxnCz4fFal7Pr089jgpCUoLvZLW0gQ+24rL96sEZggbakfCN9NtIxahtFu7cNpZy9slSQVHNr3D056dY6gVPgqcStNuS+wC5cBwgBZ3mCd5MzHSozTILQQFNJRdLzKIH7AAyASNp03PI6aki+3n8+q6rQ40SOHMXWh9Ny84AtxYaW3kKSW40XsJgiZ8DryrYF6KaV0UPqR/zWEvNOvqW8SFotwlGYACQDlSdN+vrWyYJedraMrPvd0E+X9zXFxNKR3YUX8PN3ON7bhTocUP2SVGempn6Gk7AAkfaMQeEkE5f+PHUJHrT1izUIuAOYWkT1IJFIGMg/Y7W3b3eVPzVpPqofKuHE01PY4L54uHVpei1kygw63WsytvS4WUsrKsqW1zKiPEcusRVtheENu6upSlm1zds6DIeVMxJ1KdjvzAG+nbiW0Lr9vYMd1LSQSRyJGqj5J181Gvt5ah55vDmJSwzq6obkj3iTzMmP4j4V0/1TWHXPbzzuRf/AJyxMfNtBpy9I3+vL6A1bLxNwrWeys2TCRttv4TG55bCvV1ia7s/Y7BORhIhSxoI8+Sfqqul44q8cFlady2agOLGxg7eInYfEZO1R8b4pbs0fZbEd6YKx3iVHSE/iWevy8OFanr7NUlorjF7QX+Uu73otGMOt7cqt24U6m3WXFc9VN6E8tvd5COtI3tJuT9oQkbG3a/2mm7h7hBbCVPPmXnm3ElG4SCgqhR+JZKdTty8aVfaNaQu2XyUwET4trUnlpsRXbBVFHz/ABUlLFbTb7vn+3QSxXjNrI0PLwr2oV5jSqHMa3wHjzt0wvtjmW0oJmNSCnQnqdDrX3ELpLSy6vRKRp50qey3FQi4W0dnk6fxJ1H0J+VPlxah0lJSCmSK55KmOtUQk8W2im9XkSRtM/Slu4wq1Uovdq3Cj+L9OVNlxhbaEH7lCwNgUg/pS68GJGaxQPEAihdjWWGG3towmUOInwUPyrkm+Q+rO2dRofKo7PDVss/sUgzsNoq2TZtMJhACdKNAOKmzIOs1I+0LStPZhKgRCgoxz0I8KC6A1mO52qteuoeSAdcgn1rAGdpMATvFVuO42GE761M+0Q3mPSsy4sxYuOEchRGNsGx14QxAvW905v32wPGDmqRxBhTvaLurdR7RhYSpI5BLSNfHxHMVE9nzP/48RoXrmPQBKJ+dfLjGHrG+U8sZmLpRIjmAYjwcAEjqD8txF8uh1cC6xk1V1ons+3uiY8yjEmg+wezvGokAxMbf8K9DXW0uk4i32L33V4zqlWxkcwPPdPrXHFcM7PLf2CpTutA2jnp06p5b18xBkXjQvbXuXLWq0jcwPqY2PMaVCE3B2tz1sTBw8aGWX4Nle8H0fYrQyVrU26Am6blbrjqzlcQIhMbKSU+QiSTrUS9uHC2XW+ybTeK7MtJidNNzt6aagxV9cqGIWyLlsAXVuZIjfL3ssHcHceMil9OHm8t37ufvUrCigaCAkTp5aj+E16y4iLhn+3nLn2qj5t8HOOM8KWlPV+eO7LPAbZVpdKtHu8h9I8iSNI+qfQU8YAyW2ezM91yPPcflFJt7cG4tre7H7RlQSs+o1+cH+Y1oDKfvWoGi4P1TXDmcm2zuxY5YJe30/YtcRtErW62oSlxO3p9POkO6w9Td8wp0gspSUtKiIVBhCo0zRsecdd9Ax5wNrbWRI1SfzA+U/KkL2mXsNdiN3iDPRIIJPnMAevSia6kuHlPNUN3p9dCowm9yJvL9W5JS3PUnT65R6GuVuhVtZDLJur5UA84J3+RnzV4VGguM2lmQUrLsugiDyIV5FCp9I5VeJIdxNaz+ys2vQGNflr/lFcrVaH0GdNZq03rtD5Yr3kVfEV+LG3TZsH7xQBcUn3iVaADnmVsPCOtLCcIQ0QXVKcudMjTWzSp0ClD3ljonnXxDr13elTclxajHgTzn4QlGk8qaLq5ZwlGVAS5dlPeWdkSPp5DU8+lMm1sNPCTqE9Xu1tmfNyfKK2XoOTN2XGWluJKFhSStB0Ik5VachCppC44sCbFBPvMXC0akHurkg6RzG1VKMXvrhLtylRKWgEqKlRovogD3efKm+5/6y3dEf/sW6X0QDotPeInac4UI3gGurDfytHz3FYHwp6O12v6a+2pkb9mU6nY1HUaYbhjtGxVKuyUDEVRM5jjZ3SmnEOJ0UhQUPQ1s+CYul0JI+NIUPUA1kFxhhSnNTvwssfYmlqkEKWgKHKFSB9aSeqNjoaCFCuL1uFSNKU3MaWDrJHUc6+f/AFSRJEz4io0x7GUWyWxAqgxO+BXkTB1lR6VAVj7rmidzuoiABz8zXF5SEJ0MzqVHcmtoyyWLztFb9xH16VwW3FwtSt5HygQK94Gz2q0hIkCD4eZ8Pzq445ayWoUmVKDgEgSdQQfITRzoCpxHHJTlHLSkbFSZJOmtX1q0c0KM6df71qfZYCm4uWURIzgq/hT3j9BHrVFoZuN2BWn2e3tmo1aYU6r+I96D45iK+8dsJ+xIt8yUqOXVXIIgkjooxA8z410xLiBthDj7ugW5lQDuoI1geCoA+tL9vxFa3pP2vMlajCVpV3UDkNNvMg0mJLKkdPC8O8aT3rtv9CNguIPYctMku27nPTXTWIJAWPPUDlytb5sWbqL22Oa2dgLSnbXl5cx0IiqbGsEXZ90kuWzuyh8wRyS4NweflIqVwLiocSuzd1Q6DHgrmB/uHiPGud6nvpZIZ7zKtf8AaPO/9oky6cFleIuGjNtdbxtrqdPAnMPMivOHWn2bElNf4T4MDlBBI+RBFcsKtS7bXNm5+0t1FSJ8JkDwkf6q+41iIRbWN3uUd0+Mcp/lPzpk2tDlnBSbzS02vtTcX+h3whoMsXrB3SsBI5qJ0SB1JgQPGtNwi3OdkKEFKJI6QIA8+vjSzgOBJDn2hwpcechRUkd1IjZA6R8R1PrFOuEDMta+WiR+tWgjyeIxviPt+tJEjF7TtGlDmNR5j+4pAxeyQ4Q+va2TqOukp+p+daZSNj1oG3HGyPu3wBPQiSn0O3mkdapiIjgSqSEK3uV5ziTsFKVZA3zKTKe74pmR179fLF8jDbt/4n3InzUAf9yhU/iHDSp+1s9kAAqj1zH5A/M1VYsy4/du2lrlbanvJI7mZG69PdM93u76SDvXI1eh78JLSSWjpvtGL/Xc64PcN4fZdsIVc3E5RvA5egEE9TA5VXYLhuZt2/uDmSicgVr2jh0za7gKMDxk/DUTDeHXrm5+zqUClruqWklQCQdYJA5yAOtMziU3r6LZru2VrqojYxpv8wD/ABGgvJR1Sej+ab2+W9F79OfoQ+zFrg6yr37oiB+7pB/ygn+YVb4Uwq2tGCoEqZCVkc8rnvD+VUjwCqXOIcXFy+lZj7IwpICds4SoFSUjmpQ9AIkiafjiDN0wHmznbGZKxGuUiFgg7EaK9PGrYLpnl/8AouUt1rbb7N1S9kkZnxVZ/ZblSU/s199voUq1EeRkelcMFw1V27AkITqsj6AcpP8AU8qcsfwMXLCmv8e1kp095B5DqNiI27vWoHDlmpu1OQworJPjAgCqPQ8pakG64BXl0dAH4V7/ADH9KsuFcIJtHGXFJCi4cqAoaCBBB6kyZpU4hxZ1NzBUfd0n8qBiyH0loqIcUO6de6Rr8zEVlOjT3jT71o6Uc+ihl+swfSo//jFwTqyPmK73XAq1CW3UrJEkK3J86qMMuF2qzKcx2AUjMnzE6eoplVGFqhdw4YGUeAJV9EirvC+BnXCFPEpT47nyTOnr8qi4PxpcIJKkpDY37iUgDwyga+GtdeIfaIp1AbtgpuR3lmM3iE9B47+VJ82yN0L7EMetrBBbbhbn4QZM/vq5Hw+lJuJY+9cq+8V3Z0SnQD05+ZqrtrY8/OrNq1ECtUUgs8o7qJ3inDhRhSWFv5SVvHs2h4EwpW2knSfDxqkwrCS84htPxb84Ean5U8MGCA2AG2oaZnmqB3o6ASonmADWrcVilxmnNeWrX+E3ABOxV2gDh+kfOovFuCKcv8iYQtSRlOwOhgGNxOlNPH2Bg2YcTOa2708ykxnnx+PzTVfiCzd2rV43HbMRnHXKZn/5eRNQxJO7R7XBRg4q+69G/wAL+1WQ+FMUDgVY3IhJJSAd0LHIHz1Hp1qlurFyxvAFboIWlQ+IBW48xpTRxPhibm3TfW4hxIBWE7kDf+ZB28J8KW+JOJhdNslWi2woKVyM5YPgdNutJWuh34M26cutTXf/AC91uNtw4lnFkL2Q8ySo8tAdT4QgUrYXaKvQ40FnIxmUwjYKlRlR9IA6TNSuIEqvUJeZ1aYbCFHmv8RjkgSN99eVWbywhdvetiAsBLgG0xqI8pH8op7r1OCMXKum3ura+xeezS/JZW2qZZ92ehmB6EfI+FaXhbGVtM7nU+v/ABSfwxhKS8tSPccVmMeESPnPz8Ke6vhrmeXxMoym3HYKq8etMyM4GqPy5/Lf51aV8IqrVo506Me42ZUl1p62UUO5TMQfBIyqkfiG1UVn29s8+EgPOLZJWdEFtStTHJWpmNKdMdsTb36lKH3BbzonaQcuX0Ur6il6+ZNvbOKUcz12YHWCTJ84P1Fc09D1OHWZKKe+n359luV9tfIawlRaUO1eXlXBGYb6EbjuDnHvGuOIvG0wtpCdFXJK1n93SB5EFP161CGCtjD3HloBWpYSheoUII2I5b164hslZLRtx9RbKBJWlMoScoIBAEpEc5Om9TS6Hpzm02mv7m79I6KukdOfIX749p3U+6kR6HSSOqj3j4SNgK0z2WWmWzUo7LdMCQdEpSn6wfpUfhTgZEqdWlQaUQUNL3UANFO9Z1IRtrr0Da9h5SrOzCV807JWBsFAbHooajxGlWcUtHueTxHFfFVRWmnr5bbb5sqL1rsF9olMraToY1U1OgnnlPcV4FKuQqi4hs15Q/arIZVqcp9wzqI1G8jwIjpTgpaXxl1beR3gDGZB2notB200Ikb7U8LZWcjaSjZ5jSADpnROhb8f5TESin4l3ODb0Mmxm6U45H7SBrI1+kV8wfDXn3EpbZKlpnvTlEeKoitRsuDrWVOs95JOqTqUc8vXTofrvVsy2lAhIA8qRzrQZKzI8bw67tz3kLSDJzZwoab6jbyNdcK4jSoBCxBCRBGxgfQ1puM9iWVdv7h+c8o8ayu4tEBRLacqTt1jxrE8y1BqjniNwXDE6DZPIf1rxb20EGK6JZ85/vSurbXrTmHa31V6RU1to7AST01/s1ysLBbi8raVKV0A+p6DxNOuE4YLeQiHbo6bd1oxsSN1a69OcSMy77AGFYcphGQD790d8k6NI3IJ5GN48NtCWPCWAQF/CBDcjcHdZ8VHUeEdTUHDsMKx3lZ0brWf8YzMf+kP9Z/dEG1ub+DkbGdz8MwE+Kz8I+p5A0S/xQR6sRfaAVu3PY5iEpYK0pmAs97MPE5UwJ8udL3B+N/ZnRJlpyAocoOyo8PykU+cRcGquUpcDpFyjZeoTH4Mo91M7EazqZrMcSwh22/aJICVFPWOYGnIjUHYjyNSy9Ge1w2NhSw8k1XL1189GkaBYkWN4WSf+muBmQDsk7EeXLyKahYZhqLXEFMrSlSHR3CpIJAMlMHlzSaqscxhbrVqwGVJcSlMOLI10y6JEmJA3I22rzaWzl5cqbu1lSwkhAHdAI3ACYn8Ws7UuXqEZvK3VprX22ZYYdftWNxcMuLHYqSdu8Y5aCTOUkVM4ZwhbrBQvuW5XmlXvnKYhKdkTG5k6wBzqow7Bgq0dhAS6yoyQAD4jTfQn5U9ezfDu1aQk+4ypU+JnMkfJX9xTRSvQlxEpqGZ9k/ZaP3Hfh7DQ00IGWRoOg5CrWgUV1pUqPHbsKKKK0wq+JMEF3braOhUO6roRqD5SNaz7FrXOHs6SlbA7JAPigSoehn5GtVpf4u4b+0tgoOV1CgofvASCk+YJg8j4VOcbOnh8bJJXsZVxPb9nZ2lvIST3lEnQaak+HePyqbgtj9ueTcLTFu0AlpKt3CknvEfhB2HWOlcbuxViN0A4hTSWjlWg6EQT3T+8T9NelOTq0MtyYQ22nyCUgflFZlWEv8AZ/b9x8XiZY6S2Sbfq29fYg8W463a2ri3Ce8kpSAYKlKBAA6dZ5RNJ3BPtDdS0n7alRZzBtN1GgVE5V9dPi+fWqG6cexm+CEylpO07IROqj++fzgbCpntJvm0IZsLYd1ogqCde9EJT4q1Kj4kUqjWhC+Zq9xaIdAJ5apUkwR4pUNvyPjUG5tnBGYFzLqlxEJcT/L7q/GIn8JpF4i4lfwxuwabcBWhj71tWoPugTzEEKAIM6U1cP8AHKH3Aw6hVvc5QezX8QKcwyq56awYPyNYrQaM4obQHFOIV2bnxLRISdZ+8bOrSupUkp+kSW8RUB/1DUf91ogpVpvvETpuSegq7etm3QCoJVGyuY8lDUehpZ4kYRZsqfQ683CkghJSqSpQHur0VvOp2nWnzxlpIXK1sVuKYSLpWdu7bUPhQsFEeHWee2tVq+A7kapCFD91Y/WKvcK7R8KIQ0rLE9o05bkyNDmbUpKwY3TIqAjErbNo20SpWXOHnOzKidR2imckzHOjKuT8+wW+a8+5ATwO8D31NIHVTg/51qYxw7bIVDjpdV+BoZRy+NW+40GutS8WV9lKCbZpK3SUo+8eWSYEiEIAGgG5G1duHHnLrtIWGezVlWlDeWTE++lUq8e9pzrcqStvz2sy3yRJtkKR92lAYQRohElxep1I0VERqcsTrUtizbbGRQgHXsUd9aunaZdx+6IQOpGlTLbh9KQZWsg7gHID55IKv5iamIS2yIGVA1MCBMCTp8RgT1qbmtkNlfM4ZHXN/uUdAQVn1HdR6SfEV8vb1izazLUltA67k/UrUfUmqa29olo+8WG3SFHRDikwgq6CSJPnAOwNU7PDinbl5i9dLrhLbzDkQMqFELSlOyd8qkjqDS11GK7GeOftVz9kWp2zYPdKoCV5jGXPPuNnmBrqJMU1Ynwmbi1Q08sKebEJdAiY2zDxG46yRVT7TeDu3QblpP3qB3wPjSPzUn6iRyFcfZpxl2qBbPK+8QPu1H4kgbeKkj5jyNNytGxbUiPjD6e0tJGVxohDiTukhSPmk6kHmDXrG0KaxBS20yUgOQOgEK9N6vOMsA7dIcbH37eo/eH4T+nj51WWOKi5vLZxtJzqHZuN7kHX6azPhUpwtZo7fkezwnFxilB71LfZ8yzsLVSrpt23BW3daLT+E7lR6RBn16itNwHA27RkNNCBJUT1J3P6eQFROFeGU2bZSDmUpRUeiQfhT4CPWryr4UMqt7nl8Vj/ABHljsvv0v02CiiirHGFFFFABRRRQBW4lgqXCVpAS5+L8UbBXXz5Vn3GvDTl00WwtTa07oJORfMSB9D/AGNTqNe2CXRChryPMf30pJR5oZMxTCeAlptElp1y2uiCFnMYV3iMpCTtAkKHWdZrzgvAaLEqu7txK+yGYATAP4iVaqXOw6nmYrQcRw9xgyoSjkobevQ1n3tGbvHmwlCAq3BCjkkrJA+JPQHXSfHapW7plNKsXuHrQ4jfOXNx+ybPaLnYAe4jyAGvgk9aMHuVX2NpeTISHM48ENphPlMD1VUXEbBVr9nY7VwM3TSFuhJ0JUo8jpAGXfeKe7bBGcKtX3UEqWEGVqiSfhAGwGYjSmbMQoYa867jDrdq84y2t1ZPZnSEzmVlPdMqHMc6bbK9UU3ScU7JbdotBSvJGYkEpUADqSCmABuY1pB4WtbtDL91axmSOzPdzKgwpRROkjuzod/CtB4/wZ1eFhKZWtrIpfMrCEkKJ5qOub0rJVdAj237SrVLQUWbhDPupV2MIMaQCkx6VUcRLtrNDVs45cm0cHaJZSlogjPmyFwwsCYMb671G9nfEDVzbnDbkCFJIbP4gZOXwWk94Hw8NfHtlaCfsieSULEnw7MViVSoL0sYOL8Vt3LO2unWHXGc4cSkBvSQcocSokZFTsPDrVPY8bN27ZuWbFSLd1zKcrwgKSOTQGVBIHhMVa44xnwAeFu0r/L2Z/IUs8Ks9tg141uW1FY8CEJUP9p+dCqjeZccc8TXH2Zq6s34t3O6QEAKSqDuoyRsRGkEc5qPguBIfRaXjT6xeEzldWVhxTZIdTJ1TInbQA7VUcHzcWF9a75Uh1sfvCSY8ykfOuHs9w9x91Km3YVarC0tq0CkrMOQobEgRtGo2pqpMyy69qPB4C27hlISXV5FjYZle4roCTIJ6x1Jqkt+NXUpQh/MLi1VLS1A5iBo4y5z7ydAeoE9a1rG7NF0y9blQzFGvVJMlCv8yZ9Kz92yt8UaSCtLWItjIqdM6kaGfxgxMjUeVLGWmprXQ0Wwv0vNIdQZQ4kKB8/15eYrM+KeCnEXyFWYI7Q5xGgaUCJM7JTJkeoq84Gwy7tG1JuFtoZBOVCiCQZ3CgYCT0M78qfMLw1T+oBS3+IiJ8gd6xOpUjXtbIGFWTq0IQtQcdjvKSnKCesch/em1MmA8HsWzi3koHbOe8vp1CegO56mrWzsUtJhI8zzPnUirQjlJylYUUUU4gUUUUAFFFFABRRRQAUUUUAfFJBEHUGqO+4XSTmaOQ/h+H/ir2isaT3NTozPiPhBu4gXLRCkiEuJJBHkoaHXkZpf42wi7et0MslLiQB2hJCVrKdtD3QOZ11PQaVtakgiCJHjVVd8NMr1AKD+7t8jpU8jWw2bqYthHEqcNsQ0ph77RKjlUgpSVE6HPsREDTXSma04sH25dq6pIV2TZTyBWUkuJHnIIB6Gm93hZ1M5VJWOhEf1FVGMcLhwEO2oX1OQE+eZOvrNI11QyZkPFWFC2xRIt9JW2tKU/Coq93w1EgdCKvfbOO9beTn5t00WHC9tbudoljK51UVEjxGcmD471Bx3hBm8d7R112YgAKTCR0AKdOtGZWgomsN58JCPxWkf+zpSV7MrsBq9Qo90tZjtsErSfzFP1ngbaLX7N2jim8pTJUMwSfhzADSNPLSoFv7OrBH+EVfxOLP5KArE1qbQseyC3Od5yDlyBE8iZmPQD6ioHDbL9tiDqrdhx5sKWjujKkjN3e+rQQQPlWqYfhYSA2w1CRsEJgf34mri34ceUe9lQPEyfkP601t8jNEI2A4Tdi4fuH1oR26MuRBzFEe5qRllInrJNWGAcHNtH/p2sznNxWqvElR0T6RT7a8Ntp98lZ8dB8hVq22EiAAAOQEVqg3uZm6CrhXAoDna3C+1VMpR8CekDn501pSAIAgV9oqkYqOwjk3uFFFFMYFFFFABRRRQAUUUUAFFFFABRRRQAUUUUAFFFFABRRRQB4e2pXxLnRRSSGREt96uWvcNFFJE1ltae7XeiiqoQKKKK0AooooAKKKKACiiigAooooA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www.silentfilm.org/assets/images/1928AlSmithPin_720x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52400"/>
            <a:ext cx="1981200" cy="1379139"/>
          </a:xfrm>
          <a:prstGeom prst="rect">
            <a:avLst/>
          </a:prstGeom>
          <a:noFill/>
        </p:spPr>
      </p:pic>
      <p:pic>
        <p:nvPicPr>
          <p:cNvPr id="2060" name="Picture 12" descr="http://library.duke.edu/exhibits/sevenelections/images/speex010290010-me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057400"/>
            <a:ext cx="609600" cy="609600"/>
          </a:xfrm>
          <a:prstGeom prst="rect">
            <a:avLst/>
          </a:prstGeom>
          <a:noFill/>
        </p:spPr>
      </p:pic>
      <p:pic>
        <p:nvPicPr>
          <p:cNvPr id="3074" name="Picture 2" descr="http://t3.gstatic.com/images?q=tbn:ANd9GcTsg1U6S4n-yPvo7w0xD5z740GP7xcL7SWE-pcy3PbSscD7xgf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419600"/>
            <a:ext cx="711200" cy="533400"/>
          </a:xfrm>
          <a:prstGeom prst="rect">
            <a:avLst/>
          </a:prstGeom>
          <a:noFill/>
        </p:spPr>
      </p:pic>
      <p:pic>
        <p:nvPicPr>
          <p:cNvPr id="4" name="Picture 2" descr="http://americanhistory.unomaha.edu/module_files/HooverWins1928ElectionMap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4600917"/>
            <a:ext cx="3657600" cy="1967605"/>
          </a:xfrm>
          <a:prstGeom prst="rect">
            <a:avLst/>
          </a:prstGeom>
          <a:noFill/>
        </p:spPr>
      </p:pic>
      <p:pic>
        <p:nvPicPr>
          <p:cNvPr id="3076" name="Picture 4" descr="http://www.conservapedia.com/images/thumb/7/7b/Gop1928.jpg/300px-Gop1928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0" y="4973954"/>
            <a:ext cx="2590800" cy="168402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0" y="3200400"/>
            <a:ext cx="75438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b="1" i="1" dirty="0" smtClean="0">
                <a:solidFill>
                  <a:srgbClr val="7030A0"/>
                </a:solidFill>
              </a:rPr>
              <a:t>The final triumph over poverty</a:t>
            </a:r>
            <a:r>
              <a:rPr lang="en-US" dirty="0" smtClean="0"/>
              <a:t>” H.H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70C0"/>
                </a:solidFill>
              </a:rPr>
              <a:t>Herbert Hoover </a:t>
            </a:r>
            <a:r>
              <a:rPr lang="en-US" u="sng" dirty="0" smtClean="0">
                <a:solidFill>
                  <a:srgbClr val="FF0000"/>
                </a:solidFill>
              </a:rPr>
              <a:t>wins</a:t>
            </a:r>
            <a:r>
              <a:rPr lang="en-US" dirty="0" smtClean="0">
                <a:solidFill>
                  <a:srgbClr val="FF0000"/>
                </a:solidFill>
              </a:rPr>
              <a:t> the presidency.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t2.gstatic.com/images?q=tbn:ANd9GcR7xfrXsRGD7X2O_Vt2W4fqex_u5axVGJpNQ1hWFsay2Anbol3dH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2330038"/>
            <a:ext cx="1752600" cy="1365663"/>
          </a:xfrm>
          <a:prstGeom prst="rect">
            <a:avLst/>
          </a:prstGeom>
          <a:noFill/>
        </p:spPr>
      </p:pic>
      <p:pic>
        <p:nvPicPr>
          <p:cNvPr id="1028" name="Picture 4" descr="http://i242.photobucket.com/albums/ff90/AvaBrendan/629111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922504"/>
            <a:ext cx="4314825" cy="2500039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hMQERUUExQVFBQWFRgXFBcXFBoYFxcWGRgbFRgZGRQXHygeFxojGhcWHy8gIycpLCwsGB4xNTAqNSYrLCkBCQoKDgwOGg8PGiwkHyQwKik0KSosLywsLDAsLCwsLCwsLCwsLCwsLCwsLCwsLCwpKSwsLCwsLCwsLCwsLCwsLP/AABEIAKsBJgMBIgACEQEDEQH/xAAbAAABBQEBAAAAAAAAAAAAAAAAAgMEBQYHAf/EAEIQAAIBAgQDBQUFBgUEAgMAAAECEQADBBIhMQVBUQYTImFxMoGRocEjQlKx0QcUM2JykoKy0uHwFUPC8ZOiFiZT/8QAGgEBAAIDAQAAAAAAAAAAAAAAAAEEAgMFBv/EADERAAIBAwMCAwcEAgMAAAAAAAABAgMRIQQSMQVBImGxE1FxgZHR8DJCoeEj8RQzwf/aAAwDAQACEQMRAD8A7jRRRQFIO1Ntb1y1d8GVoVtwRA3jb8qrOK9qLlp1KMjKVMiJXRiJDaHYVS9pY/ersdR8YHSqu4WjwxOuUEmJ845TXOnXldxPR0dDStGduUsfI2WE7dqf4lsjzUz8jFW+F7R4e5tcAPRvCf8A7VyfgvEmxCMxVQBcZEKkkOFOUsJAMZgQPSrCi1E44Yl06hUW6F1+eZ1lHBEggjqNaVXL1vtbLZWK5VjQkdBOnmSalYftRiU/7hYfzAH571uWqXdFOXS5/tkvnj7nRqKxdjt3cHt21b+klfkZqfZ7c2j7SOvpB+orYq9N9yrLQV4/t+hpaKqLXavDN/3I/qVh84iplri9lvZu2z/jFbFOL4ZXlRqR5i/oS6KQl0HYg+hml1magooooAoorxnA1JgedAe0UUUAUUUUAUUUUAUUUUAUUUUAUVXdouKnCYS/iAuc2bT3MsxmyKWiYMTHSsnh/wBqBa8bTYdhHfq2TPcYPZtYe4RlRCYz32XNt4AedAb2isTxv9pK4bh+GxRtqbmItW7q2jdCgK3d5yHIlsveoIAkzOgmL3jnaIYYJAD55O/3QNCD5kj51jKSirs2U6cqktseS5oqg7M9oWxJdXChgJESJEwd+mnxq/pCSkromrSlSlslyFFFFZGoKKKKAKReuhFLHZQSfQa0us720x+SyLYOtw6/0jU/OB8awnLbFs3UKTq1FBdzIX8QbzMxAzElhAA3Mkab/nUe5ZMGQY2P/sUmvVaNtK5F7nr1GyshrD4dbaKiAKqgBQNgBtT9kSwnadfQan5TQL7fiPxNLtXSTrB0OsCQCCCZ/WgeEJS5qZ+9M+U86QwjSvDTl4HSZ2gHrH/uhPcbooprFWO8RkzFcwIzLuJ6TQlhhsYlySjq4VirZTMMNwY56inareC8JbD97L5g9zOoChcoyKkQoAnw7DTQedWVHa+DGDbV5LIpNx6inzj7gYxccanZ2HPyNM2FlgPMUiZpewaTeSavGsQNrtz+4mnB2gxI/wC8/wAvqKz/ABvBC9aykOYdWhAhJKmRIueEr1B3FK4MtwWEF1VVwIKqAABJy6LoDliQNJmKz3O17mrZBy2uC+NjRJ2ixMH7Vtui9QOlM3+O33Uq1xiDEiByMjYdRUO1v7j+RpIFRvl7yVRpp4ivojV2+3hy+K1LeTQPPcSKt8D2qsXQZbIQJIfT1g8657FTOGcNN5tSEQe27EAAe/c1uhXqXtyUq2g0+1vg6DheNWbphLikxMTr8DUmzfDiRqOR6+nUedV+HfDYa0GXKiEaMQQW+PiNVlrtbbe94mZLYMKAvtHmznkOgHvq57Tbbc0cb/jupd04uy9/+jT0VDxfF7NoAu6gHaNSfcsmmcH2isXYyuAS2VVOjE9cu8edbN8b2uaVRqNblF2+BZUUUVkagooooDJftC7RtgrSE2rd6zdF206OpbNda2TYUiYKO6lCCPvjUQaY7OvduY/E2r9vBzZtWWZrWGKuzYhCGGdrjaAWEU6eIBdsorZsoO+tM4i9bUHOyrIgknL896EpN8GG7P8AaW3jcZfwb2bH7oluyMPbKCVgvo9thlX+GpCgDL4BvMe/tFxgtOXOq27BcgbwuZj8hpVu3aKyECOTcdWADKDrkaUYsY12J88w2rK8VxBvuWuAEuoDCNNspEdNDVPUVIuNkdfp+mqRnvkrY7kTsb2n8Qu5RI0e2CwIDKGAOdVMwQZiDyJrquCxyXlzIwYbGOR6VzTs72WDStlQgJ8WpJ0UAE5jJAEDfSABXR+FcLTD28i+rE7k9f8Aamn3ZtwOo7LLc/H5EyiiirhxwooooArmPGOJHEXWc7bKOijYfX310rEuAjE7BST6RXLCynkR6GR8D+tUtU+EdrpUVeUre4bqjt411xhQv3iuWyqrfwVCA/aJk5kGGzfeAir/ALvoQffH5146kbyPWqadjtSW61nYTTmy+pIPug03S7nIeU/HX8oqDJiKWviEc9/d0qJxDvMh7oSxIG4BAJ8RGbTMBMTpNQ+zPe/u4F0XA4e4PtGLOV7xssk6nwwNdwJ2IqbYuYuXi2287lwlknl740FHcdCp/wAQH+aKLbHXU6A/lH1puoJyOnDN+E+4T8xTbIRuCPURXg0pxcQw2ZviaYJye4b2h5An+0FvpXkr0b+4f6aWt9jMmfCd9TrA3350xQi12OQvVv7R+teQvU/2j9ag8TvXVSbKZ3zKCImFJ8TRmWSBrEiaVw3Gi9aV1Mgg65SuoJVhlJJEEERJ2qbYuRfxbSfZQZhrzHI1RdpcKbltcls3HFy2ykZZUK6s+rERKgjTfargUq97Tep/OidsiUdycX3KDFYY3MXbfuWRVhjcATM7FYCOQ0hFB1EGSNNBJ0N8RC/hET1Mk6eWtNU7dE+IajSfLSPhRu5EYKLv7xIunbcdDr/6pSAMYiCdNDpPmD+tUWLusuMtR32Q27guZVum3mOTu+Rtg+3ry5172Ya4t66bnePaDWymfvFB0JcAXiXGsSZg8o1qduLmDqeLal+Wv+eZ0HgvY9biK9xj4hOQCCJ1EtvtB99I4rfw+FvKLdlHgSTnYEGdIO0+evuq6uXWtYJnJOdkzMY1zvHLlEgDoAKwNy6WMsZgACegEAVYqbaaSislDTKeonKU5Parq3HodH4HxG3etzbDKASCG5H2t+e9WNYzs3jUwlsNcJ+2YBQIMKuhY9BJ+VbOrdKe6OeTkaql7Oo7cdn6/wAhRRVRf7V4dGylySNDCkgH1rOUlHlmmFOdTEE38BPabjX7vbhf4j6L5Dm1c+ZyTJJJ3k7z61cdru063k8CMyoC2gOdjB0VRXOP/wAjvg3GZgLdp27yLeRoyW2UKt+C0FnB+9GUxqJoVW6ksPB39Io6amt6yzbEeM+jMP7Sw+lO8NwvfXETq4nXXKT4vhB+NRGxKqqGCZVoG2hkDXfntFPcL4j3N1LhVgitLECSRBEa6c+VbqOhq1EpWwYanqVGjeF/EsHS8DgEspltiB8yepPOpFVWF4rcu+wtlxAMrfaSp2Md3odDoTWa7Ydqsdh7uXD2VIGBxF9g0HI9tlVWzAwwGacu5FW7bcHAcnJ3bubqiuedh+3+IxmLNu8kWXsr3D906Br1tLZvjMRlYFneADoLZnzr+0H7Q8TYuY23au2nNq9YWye7BOR0drwkHL4HCIWbQbHxMKEHU6Kh8HxLXcPad9He0jN4WXxMoJ8D+JdSdDqOdFAVXbTEOtkBfZZsrnyiQPQ61ha3Xba4RhwANC4k9IBP5xWFrm6n9Z6Xpv8A0fNhTz3CsAEiAOfM6n86RaSSB56+nOvHeST1M/Gq50XlnvezuAfdB+VKZlJkyPSCPgY/OmiaKCw8tgNsw2nWRp+Xzrz92bkJ/pIb/LtSU9lj6D46/kppFCMjgEKfcPqfyFN1IysyD2m8R6mIA+G9MFT0owmVXaPP3JyFw8HLkF06wYH2JDDWInw9Qam8Pzd1bzznyJmzRmzZRmkjSZmYp+ipvixCj4tw7ZHtagac/UV53J6qf8Q+poX2W9w+v0puoJDEYAXFyuqsOkq3yBr2xgcihUTKo0AVYA9ABXlM2cZbdiqujMvtBWBK+oBke+g7+Y+o16U/cCSfbmTyHX1psYhpmZ9dZ9a8uiD5HUeh1oO4rwfzfKlW7iqZGfTzHw2qm4/jns2g6FQQ9sEFZBD3FQ8xEBiaZv8AE7i4y3alTbuZxsJlUzQCrFp65lAjblWSTeUa5Tintd+38l3fQBiB1pEU+l2QdBI5lQegjUfD30jvz0X3Io/IVibFc6RjcCL2GNsHQoMp9ACs/AVxniXETbxli33oVXW6HQlIDBR3fLMCWJA11jSunWe1VtcKsmLuTKFgnUCAx8tAayFtASBmOpjQddOZFWq0otpr3HK0VKpBSjLGfTn6lB2Zxty5mtu/fOoSbiMrW2ZpkIVRYMjVdYka123ABhaQP7YUBvWNa5zw3Fpauo7BnCmYmNeXXbetJjO3K5Ps0bOR96IU+7epozjG8njyMdbQq1NsIq9u5oOIcRSwstvrlUe0xiYArnGMc3LjOQq5mJiQI8o3+VeYrENdGdyWOYgk+YBHoNDVD2kxbWrJZHCMAcssq5iFJABZGBMx4YE9RWupUdVpFjTaZaWLk3d9/wCi5yr1+A/WKScFbfUICw18QUnzIaBB0HyrIf8AWsR+82ELEKww+ZTbVSc6MbhyEFoBAkhhk2hq2WH1kc2ED4g/StbjtLUaiqJ27e8kYXBXLkIgOaWnlAgGSTsNTVpwzgKO32lwZwWFuQTbubTDyO8Ag6Ag8+VSOyfDrV9WDgtkYaZvAZmPCN+e8jWtbdwyOuRlBXaCNNNtOUVd00WrTucXqFZO9K3xx8yBhzcsiDZldTNpgRqZkowUgzyGaBzqv4r26s4fE4fDsl0viIyQoWJurZ1RyHMMwJyqfCGbYGrTLds7Tet9Jm6o8if4g9fF5sayvaDH4O+1+82Ev4gYQNbuXbbqgQ2imKcLN5GzKyWzmA3EA7irRySyx3b+xZw6YgpcyviXwwlra5XRrqFnd3CKk2W1J5jStHh7mdFaIzKDEgxImJUkH1BisfxC/hU4T3zYe+uFYPfe0t8I+W9nuMWZb4DBzcP2ec6uBl0gazhqqLNsLbNpRbQLbIANsZRCEAkAqNNCdqAk0UUUBE4thO9sugAJZTE9dx84rmBFdZYTXLuI4UWrrIGDhTEj/m42qjqlwzudJn+qHzGbTAHXbUH3iJ+deOkGD/z/AGpNPDxCOY28xuR7t/j5VTO08ZM72m4U98IEQFgyHMSgUAOGIYkd4BAMd2QTOtXpryipburGKglJy9443sDzJPwgUxevBFLMQFAkk7AU/e5Doo+fi+se6oWOwQuhRmZcrBgVy7iYkOrAiTO24B5VHcnNsDuGxC3EV0IZWEqw2I61K75skSfa6nkP9xVZwXh5w9i3aLZyi5c0RPoOlWD+yvvPzj/xqeG7EK7S3LJ7+8N1n1ANHe9VX4R/lim6qLvHwuK7ggKB3YLEMZe6GKKCBC+z9467CiTfAk4xtcvO9ERlG4OhI2kc560BQQdxAneRuB086ap2y0BtthuJ+8OtQS1bgbFUHBOAXLF9rjFCpV1EEn27xuiFIAtAAwVUkE61oe88h8/oa970fgX4t/qqU7YMZRUmm1wN093ZZQRykbgeY39T8KT3o/Avxb/VSkcHwwACeU6eepqDJtjN/h4f20R42zZGj0navLeAVTIRFMASAoMDQCRy8q9IoBpcW7jl8wI6DUDrry5mqhu0VkEg5w4IBQ22z+JWceGNRlVjP8pq2vJoSNjtzg9CP+TVCvZr7JkZ1dmbObjWfHnIILE59WggDYACIjSslbua5OeNhcNjFNlbiy6lcwyiSVMEEDnoZqJh+PWme0EzMbiC6kIT4CwGY/hEkb9akW8F3eGW1bOUKMikjNACqNRInQdaqH7L5rNuy1wEWwqq4sgXYUgrluZjkOm4HOpW3uRJ1LYRZcbxS2LTszsiqfaXLm3gAZwVkmBqOfLes/xLjGIt4IOGBcIztdtqlxQQ0KhIGSY9pojwmN9NnesksY111A0I9x+lJSwQZaY3Pu5T12+NE7diJxcuJWwe2TNs/dlgRm02G3kfF8qFw/PMAOonrG+g3B51m+O9obtvErbXJky2i0qdBcvd3yIgdMobXeBrWgvYlLShrjqo+7mYKAZMatpyJjnFNvBKms54HbtkJuGPvgfCKkWsOPCGhO8UENyAJK6knaRrEb+VVtriKLcy94oePZzjNqJnJMkc6vbOEF6zmVxmsrlIKbqTKjXckyBr02pFXMaktqy/n+edjQcD4JcsW5R1DsTmBXMjAEhYIhhprM89qsf+q5P4ym1/N7Vv/wCQbD+oLVbhMMbIRGPc3YVQ662bpj7yHQMTy0Y8mOtWP/UGt6Xlyj/+iS1v3809+n83TqwjtikjytWbnNyY3xLtPhcMYvXkQ92bup/7YYKW05SQKp+IWuGravYl2K2bxuW77LcvC0zQ2HuF7ds5Q0KyFyAZA1mKxXbfG4DENiC/7xZFqziMMBbtWoZrGIsXrxtjvNxK6OFDK7cwRVljU/8A15hdbKl177Xzaaxeypcv3rpVHN5UchiqjKWYnTLJIXI1m0vYbBubeAYqTaS3eSxnaRbssotswmWUOF0aZI1mrusrwXspGJTHG/dZ3tPnRrSID3vdtsV7xQvdoApYkZQJiQdVQBRRRQBXPu1fD+6xBIEK/iHSfvfPX310Gs92xwNy7bTu0zwxJjcCI0HP/atGojugX+n1fZ1l7ng5NgMAyriVNgqly7nRR3EZcttYC5imYFSYYZTzOtTOzWCexZCsMrB3YCRIBcss5fCDEaL4Ryq0ZSDBBB5giD8K8rnOTeD0caUYtNfl8jl0T4hsdx0PT05j/akATpSrbxodjv8Ar7qcHggkAmdPdEH0rEz4we37csYZdzzj/NHypBwzfhJ9NfypqgUCTQUu7y9B+U1737dSfXX5GnL985m0UwY9kctPpQZuR6j3OH22cXGRS6xDEaiJj4SY6SYqb3q/gHuLD6x8qMydGH+IH6CgeeUNU4vsn1Uf5j9KUttWIALa9QPoaIUCMxGoPs9AfPzpYNjNQOP3CuGulSysEYoUnNnynIBl1MtGlWeQfiHvB+gNHdD8a/8A2/01KwyJZTRkOKcQxHd2WtG5JsSIU+LEhrYyuI2jvNDA36VqzTnd/wAy/E/pR3X8y/Gpbv2MYR2ttu/AXva+H5Csfd7QOEuhb6uVxaW1b7L+EwSSWVciiSw7wqQNta2OJEMfd/lFMwKJpPKIlBzSs7ETsxjnu4e07mWdJaVygnWPDsBtr5zpNTSsb15NP2reZZhjGmg3nz+OlRyzNLalc8NvwjUa6mSPMbb8vnXgIXYy3UbDrB5nl8a9e0TqYHQEgGBoNDrXnc/zD4N/poCltcUuM2IXIuayyARnbMHQPOUAtIB2FTOz/ETibIYrkzkyASYKMy68+RkHUeooHA8OCxgy/t6vJIiDOfcQIO42qZhMNbtoLdpCAOQgCJk/MyZ3NZY7GpKd8vGfXHbshD8PViGZUlfZYgEj+kwT8Kh9o8O9+xdt2wCXQoMzFQARE6A/DzqxfKNhPXxSPisTyqDxbi37ugfuwy5lUwQCMzBARIM6sKhc4Mp22tv89SDcwF69esl0Q27ZVgq3CW7waZj4PEFGwESTryrXcFxAslhdX7N8oMkKRlYNOuukbc6zuO409u7btlSVuPkUq4mYkk2gB4RzadJFT8Ph2uMFUSx2HX41KbTTRg4RkpJv4/7wdUe2rrBAZWGoIkEHy51R8exF7BYXEXbRV1tWL1xRcJJRkts6iRq6EqBBIIk+LYCx4NYa3aVHMlQBP0B5gbe6p1dZO6PJzW2TSdzhWMuq911v2LGHGJNo3HvXLzIpxVu/dxFxQLyi2r3MHbAykHJG8wNB2x7Q3E4XgQylRilJvJdu3y0NbzNbLqyuVOcjKSWiMqORA6oVr2KkxG8NYW2iogyqoCqByVRAHwFOUUUAUUUUAUi5bzCNR6Ej5il0UBQdouzq3vEpi8QAsmA0ddN4n4VhblsqSCIIMEHcGusZdZ+VY3tTwS698vbtllKiSI3Gm0ztFUtRS/cjtdP1bT9nN48/Qy9OPJVZ5SB6b/nNOvw66vtW3Hqh/Smr/tEdNPcP+fOqVrHbUlLgadoBOpgToJPuHM1E4bxVMRnyT4GytOU6wG0ZCVbQjY1LdZBEkSIkbjzFROHcLWybhDFmuMGckKNQAohUAA0HTWpVrEPduVuCwsDxL6ifSZPypBNLsbz0DH5Gm6gy7noFeVVdpMGbtkqqFmIOWBbMGCBIuEDfmNRyqdw+0y2rat7SogbUt4goB8R1Os6nepti5ipPdtt8yXYME/0t81I+teC8w5n4mvbX3v6fqKbqDK2R5LrGZJPhO5Pp9aZpy1z8wRr+tJe2Rv8AqOu40NCFZMgYjieS/atFD9rnytmEAoucgrvtGvnTPCOPLiSQqsvgW4sx4rbMyhtNtUOh8qfxPCkuXbd0lw1uckNAGYQ2kayNDXnDuD2sOSbYIkBdWJhQSQqzsoLMY86y8NvM12qb/L+l/wC3JeLxTAgBj7K/lTH74/42/uI/KlYvcf0/U1nMfZv/AL1bZGYoWt5h4wqWwGFyT/DbNpucwIEaV6qgo+xg7dkeI1UpKvUjfu/U0P72/N3I/rP61Ov3JjSDqSJmCTMflVfaSdTsBJ+g950pw41ydx/av1FYazSuvFKNlY29P1q00nKd3ccvQVMrnEGV0OYRqsNoZ2101rNYXh10YIWf3bO4uOAGFpwivcdu8C54JVWiJBk9JNaJsU8LDEb7ac/Km2xDHdmPqSaow6XJcyX0/s6NTrMJO6g+Lcrv8mPcNwRS3bSHGVAPtIzaD7xBIJ9Cak3GAB2CzBkyx5jQa8thp+dQcVq0/iGb47/OR7qTbuR5jmOv6HzrbHpUOZSfp9zVLrlTiMEv5+xIOJX+b4D9ai42xYxKZWuMVkHwHSVIYSVPJgD7qMRhwykTKsCpOxEgjXoYqm7PcIbD95mOjd2EWQSFtpkBJUASfTkJmtz6fQurJ/UrLq2ps90k/JpF0eEKLou5rhbKFnvJDKuse86naTvW57PdlZVbtxmBMMqqYMdS2+o5DrUXsNwRLiPcuDMM2VVI8OgktHPePca26qAIGgG1c2WkjTqNXukX5dSlUpJRW1vk9Aooorcc4KKKKAKKKKAKKKKAKKKKAKKKKATcthgQRIIgjqDoaynF+xW7WD/gJ/yt9D8a1tFYTpxmsm+jqKlF3gzk96yyEqwKkbgiDSK6fxHhVvELFxZ6HZh6Gs3f7Bn7l0H+pY+Y/SqM9NJcZO7R6lSmvHhmYt7N6R8SPpNN1obvY2+qkDIxJGzRoAeo86nL2FBVT3jK0DMCoYAxqBEc61qjN9jc9bQjncZCirjjXBThSJXOpHtgka8wRsDzqslOjf3D/TWuUXF2ZZhUVSO6OUJTZvd+dIpxisaTrvMfSm6gzQUpLpGxI99Id4BJnQToCTp0A1J8hUB+0FhQSbkQ2Ugq4YELnMoVzABfFJERrRJvgiUorllp3o/Cvz/WjvR+FfmfnNNgztRQmyDEWM4lQZECN95O+9RjhX/CfhUi8JRvcfcJ/WqfEY4Jdt2yh+0LBWEQCqlyCJnZd4516jp9RyoK74x9jxPVaShqZWXOfuWLIQmuniH5H/nvqvHEV702oYME7ySBlKTlkEHrpqBsaThONI7NaysPE4RjGVmskLcA1nTONxr7qS3C5v8AfZzrb7vJlWMk5omJnNrPuq7e/BzbW5HcDxe3iF8EyoBOZYlXkow6qQDHpTdrHM167ayrKKrKc5hs+YAHw+H2NYzb86OG8FTDiVZmLKqeKNEtyEUQOQJ13NKPC7eZ3hszjK57y5quoiM0ADMYgaTpFFusg7XF8O4gb6MSoHd3DbzKxZHHtSrFRIDZxtuDvTC49heuo8ZEtLdBCtMEuCDqc0BOQEztU3h+DS1bZUkAKsAuzAAMogZyY5aCmlwFsP3gRA53cKM2v829EpWDsQuAceN+5dUhMqd3AUySrrmIYzBYaDTQGtf2e7NnE3NSRaAksBv/ACidjv6VRJZAZmAGZozEDVoECTuYGgrp/YzC5MIh5uSx95gfICtNacqcOcmynFTkXFiwqKFUAKogAchScTjLdoTcdUBMAswUT0k09VH2s4JcxVtFtlQVfMcxIEZSOQPWuZGzeWXXhYLI8Vs9213vbfdLOZ865FjeWmBFLwmNt3kD23W4hmGQhlMEgwRpoQR7qzVvsix4fdwt1bdw3GnLndVIlD/EVcysMsggGCBvVHxD9nWLxFq2t3ELcNu3jgud3Yo19FXDfaZQbptlZNxgDJkCokknZBcZN3juM2bDKt18mZbjAkHKFtLncs8ZUAXWWI59KVh+LWrlw20cM4tpdIEkd3cLBGDRlIORtjyrn1/9l19iyC8i2WtXkyS5Aa7g7WHzZSIJ7621zfnO9ScP+zi4GtXIsWrlq3g0Xu2fw9xiHu3yDkX+KjdN2YHTUwSdDooooAooooAooooAooooAooooAooooAooooBjG4NLyFHEqf+SOhrnXGuGfu90pMiAVJ5g/7yPdXTKoO0/Z44iHQ+NREHZhvvyOtV69PdG65OjoNT7Ke2T8L9TB0VfcA7NG87d6roqaHSCW6a+Wvwqw4l2JAQtZZiw1CtGo6A9apKjNrckduWtoxnsb+xj7oJU5SA0HKSJAMaEiRInlIrO3eyTMgBur3n2oZ+7Mv31vu7hYF/aiIggCIiK0pEV5WtSceDfOnGf6hFiyEVVGyqFHoBA/Kl0UVBsF2tx05+nP5TVHi+GrcdHLODbJKBSsSQVJMqSZUkb/PWtrwvsreugMYtqRoW31Ghyjl6xSsT+zy6IyXEbrIKn6zXd6a4wg9+Ls8p1mXtKkdmbL8Ri8PwuylzvAHzePTOMqlyGcqpXTMQCdT7qnLZz+wGLSBG5MzsANdY+NW/HOyj4ZQ4OZdjpqDrvGkQBr5072c4Zetv3pS4FWM2VQbkHxjKG5GADGsGI1rq74qO6Jw9sr2ZEw/ZzEOCDaZcuZiXUqCMoIEnmcse+pljsxffVbIUHUZ4G+uzya6HZuh1DCYIBEgg69QdRS65lerKri7Xwdjo6fbRbe1S+KucvxmBuWTluIVkREDKR5EaGkpwVzb70WiU66n3xMx5106/h1cQ6hhMwRIn0NLC6RyqrGNSN7Tdi/PVUppXpRucmSAZCgHyn9a2/YviOe0bZPiQ6f0nUfAyPhVb2s4DbsqLlvwhmgry1BOnTY6Vi+C9rmtY0qAFyu1tZVj3jKi3HGb2QMpmN9Jqr7SpGp43e3odCVOhWof4kld4xbJ2mqHtfh7r20FoOxD65DrGU76jnVzhb+dFfbMob4id6dq61uVjhwk6c07cGCxXCMW+DsoguLcHELFwkkStpXUsxBPiUAE5efSq0YLi+HtXRZ7wlsXjnzDui7FgDhWy3CVWwz5swEECIiun0VMVZWInLfJy95i73/VGxmSWSy2QZkWybS2zh27x5cG4bwxOXKPZyjUHWoLXuNPYzEd04u2LTKqWnbu0Q9/iLYJAJe4VhSRCKYAJroVFSYGZ4NbxrYlDeuXDZXCW5+yt2xcxBe4LhZPE6EKLZyhsuvurTUUUAUUUUAUUUUAUUUUAUUUUAUUUUAUUUUAUUUUAUUUUBz/tXws2rxYDwXDI9d2Hx199UldP4vgu+susBjlOWfxRpE7GedcxIiuZXp7JXXc9PoNR7WnZ8rA/gsA95sttZPyHqa2XCOx6WiGuHvGGoH3QfTn7/hR2KsRYzc2Y+4ez/wCNaGrFCjGykzn63W1HN044SwFFFFWzkBRRRQBRRRQBRRRQFR2owPe2CYLFJYAc9CPlM+7zrmgwFvvO8yL3kRnjxbRv6aV2KsX2i7LFDnsqWBLFlEeHnoOm9U9RTb8SOz07Uxj/AI5/IldiuKyDZbl4k9OY9xM++tVXP+x4P70sfhafSP1iugVs08m4ZK3UYKFbHfIUUUVYOeFFFFAFFFFAFFFFAFFFFAFFFFAFFFFAFFFFAFFFFAFFFFAFFFFAFUnEeydm6SQCjEySux6+E6Vd0VjKKlho2U6s6bvB2KzgXCDhlZCwYZpXSDBA3qzooqYxUVZETm5ycpchRRRUmAUUUUAUUUUAUUUUAUm48CYJ8huaVRQFbgOB27Tl1WCZ1Jk6mfQDlAqyooqFFLCM5zlN3k7hRRRUmAUUUUAUUUUAUUUUB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hMQERUUExQVFBQWFRgXFBcXFBoYFxcWGRgbFRgZGRQXHygeFxojGhcWHy8gIycpLCwsGB4xNTAqNSYrLCkBCQoKDgwOGg8PGiwkHyQwKik0KSosLywsLDAsLCwsLCwsLCwsLCwsLCwsLCwsLCwpKSwsLCwsLCwsLCwsLCwsLP/AABEIAKsBJgMBIgACEQEDEQH/xAAbAAABBQEBAAAAAAAAAAAAAAAAAgMEBQYHAf/EAEIQAAIBAgQDBQUFBgUEAgMAAAECEQADBBIhMQVBUQYTImFxMoGRocEjQlKx0QcUM2JykoKy0uHwFUPC8ZOiFiZT/8QAGgEBAAIDAQAAAAAAAAAAAAAAAAEEAgMFBv/EADERAAIBAwMCAwcEAgMAAAAAAAABAgMRIQQSMQVBImGxE1FxgZHR8DJCoeEj8RQzwf/aAAwDAQACEQMRAD8A7jRRRQFIO1Ntb1y1d8GVoVtwRA3jb8qrOK9qLlp1KMjKVMiJXRiJDaHYVS9pY/ersdR8YHSqu4WjwxOuUEmJ845TXOnXldxPR0dDStGduUsfI2WE7dqf4lsjzUz8jFW+F7R4e5tcAPRvCf8A7VyfgvEmxCMxVQBcZEKkkOFOUsJAMZgQPSrCi1E44Yl06hUW6F1+eZ1lHBEggjqNaVXL1vtbLZWK5VjQkdBOnmSalYftRiU/7hYfzAH571uWqXdFOXS5/tkvnj7nRqKxdjt3cHt21b+klfkZqfZ7c2j7SOvpB+orYq9N9yrLQV4/t+hpaKqLXavDN/3I/qVh84iplri9lvZu2z/jFbFOL4ZXlRqR5i/oS6KQl0HYg+hml1magooooAoorxnA1JgedAe0UUUAUUUUAUUUUAUUUUAUUUUAUVXdouKnCYS/iAuc2bT3MsxmyKWiYMTHSsnh/wBqBa8bTYdhHfq2TPcYPZtYe4RlRCYz32XNt4AedAb2isTxv9pK4bh+GxRtqbmItW7q2jdCgK3d5yHIlsveoIAkzOgmL3jnaIYYJAD55O/3QNCD5kj51jKSirs2U6cqktseS5oqg7M9oWxJdXChgJESJEwd+mnxq/pCSkromrSlSlslyFFFFZGoKKKKAKReuhFLHZQSfQa0us720x+SyLYOtw6/0jU/OB8awnLbFs3UKTq1FBdzIX8QbzMxAzElhAA3Mkab/nUe5ZMGQY2P/sUmvVaNtK5F7nr1GyshrD4dbaKiAKqgBQNgBtT9kSwnadfQan5TQL7fiPxNLtXSTrB0OsCQCCCZ/WgeEJS5qZ+9M+U86QwjSvDTl4HSZ2gHrH/uhPcbooprFWO8RkzFcwIzLuJ6TQlhhsYlySjq4VirZTMMNwY56inareC8JbD97L5g9zOoChcoyKkQoAnw7DTQedWVHa+DGDbV5LIpNx6inzj7gYxccanZ2HPyNM2FlgPMUiZpewaTeSavGsQNrtz+4mnB2gxI/wC8/wAvqKz/ABvBC9aykOYdWhAhJKmRIueEr1B3FK4MtwWEF1VVwIKqAABJy6LoDliQNJmKz3O17mrZBy2uC+NjRJ2ixMH7Vtui9QOlM3+O33Uq1xiDEiByMjYdRUO1v7j+RpIFRvl7yVRpp4ivojV2+3hy+K1LeTQPPcSKt8D2qsXQZbIQJIfT1g8657FTOGcNN5tSEQe27EAAe/c1uhXqXtyUq2g0+1vg6DheNWbphLikxMTr8DUmzfDiRqOR6+nUedV+HfDYa0GXKiEaMQQW+PiNVlrtbbe94mZLYMKAvtHmznkOgHvq57Tbbc0cb/jupd04uy9/+jT0VDxfF7NoAu6gHaNSfcsmmcH2isXYyuAS2VVOjE9cu8edbN8b2uaVRqNblF2+BZUUUVkagooooDJftC7RtgrSE2rd6zdF206OpbNda2TYUiYKO6lCCPvjUQaY7OvduY/E2r9vBzZtWWZrWGKuzYhCGGdrjaAWEU6eIBdsorZsoO+tM4i9bUHOyrIgknL896EpN8GG7P8AaW3jcZfwb2bH7oluyMPbKCVgvo9thlX+GpCgDL4BvMe/tFxgtOXOq27BcgbwuZj8hpVu3aKyECOTcdWADKDrkaUYsY12J88w2rK8VxBvuWuAEuoDCNNspEdNDVPUVIuNkdfp+mqRnvkrY7kTsb2n8Qu5RI0e2CwIDKGAOdVMwQZiDyJrquCxyXlzIwYbGOR6VzTs72WDStlQgJ8WpJ0UAE5jJAEDfSABXR+FcLTD28i+rE7k9f8Aamn3ZtwOo7LLc/H5EyiiirhxwooooArmPGOJHEXWc7bKOijYfX310rEuAjE7BST6RXLCynkR6GR8D+tUtU+EdrpUVeUre4bqjt411xhQv3iuWyqrfwVCA/aJk5kGGzfeAir/ALvoQffH5146kbyPWqadjtSW61nYTTmy+pIPug03S7nIeU/HX8oqDJiKWviEc9/d0qJxDvMh7oSxIG4BAJ8RGbTMBMTpNQ+zPe/u4F0XA4e4PtGLOV7xssk6nwwNdwJ2IqbYuYuXi2287lwlknl740FHcdCp/wAQH+aKLbHXU6A/lH1puoJyOnDN+E+4T8xTbIRuCPURXg0pxcQw2ZviaYJye4b2h5An+0FvpXkr0b+4f6aWt9jMmfCd9TrA3350xQi12OQvVv7R+teQvU/2j9ag8TvXVSbKZ3zKCImFJ8TRmWSBrEiaVw3Gi9aV1Mgg65SuoJVhlJJEEERJ2qbYuRfxbSfZQZhrzHI1RdpcKbltcls3HFy2ykZZUK6s+rERKgjTfargUq97Tep/OidsiUdycX3KDFYY3MXbfuWRVhjcATM7FYCOQ0hFB1EGSNNBJ0N8RC/hET1Mk6eWtNU7dE+IajSfLSPhRu5EYKLv7xIunbcdDr/6pSAMYiCdNDpPmD+tUWLusuMtR32Q27guZVum3mOTu+Rtg+3ry5172Ya4t66bnePaDWymfvFB0JcAXiXGsSZg8o1qduLmDqeLal+Wv+eZ0HgvY9biK9xj4hOQCCJ1EtvtB99I4rfw+FvKLdlHgSTnYEGdIO0+evuq6uXWtYJnJOdkzMY1zvHLlEgDoAKwNy6WMsZgACegEAVYqbaaSislDTKeonKU5Parq3HodH4HxG3etzbDKASCG5H2t+e9WNYzs3jUwlsNcJ+2YBQIMKuhY9BJ+VbOrdKe6OeTkaql7Oo7cdn6/wAhRRVRf7V4dGylySNDCkgH1rOUlHlmmFOdTEE38BPabjX7vbhf4j6L5Dm1c+ZyTJJJ3k7z61cdru063k8CMyoC2gOdjB0VRXOP/wAjvg3GZgLdp27yLeRoyW2UKt+C0FnB+9GUxqJoVW6ksPB39Io6amt6yzbEeM+jMP7Sw+lO8NwvfXETq4nXXKT4vhB+NRGxKqqGCZVoG2hkDXfntFPcL4j3N1LhVgitLECSRBEa6c+VbqOhq1EpWwYanqVGjeF/EsHS8DgEspltiB8yepPOpFVWF4rcu+wtlxAMrfaSp2Md3odDoTWa7Ydqsdh7uXD2VIGBxF9g0HI9tlVWzAwwGacu5FW7bcHAcnJ3bubqiuedh+3+IxmLNu8kWXsr3D906Br1tLZvjMRlYFneADoLZnzr+0H7Q8TYuY23au2nNq9YWye7BOR0drwkHL4HCIWbQbHxMKEHU6Kh8HxLXcPad9He0jN4WXxMoJ8D+JdSdDqOdFAVXbTEOtkBfZZsrnyiQPQ61ha3Xba4RhwANC4k9IBP5xWFrm6n9Z6Xpv8A0fNhTz3CsAEiAOfM6n86RaSSB56+nOvHeST1M/Gq50XlnvezuAfdB+VKZlJkyPSCPgY/OmiaKCw8tgNsw2nWRp+Xzrz92bkJ/pIb/LtSU9lj6D46/kppFCMjgEKfcPqfyFN1IysyD2m8R6mIA+G9MFT0owmVXaPP3JyFw8HLkF06wYH2JDDWInw9Qam8Pzd1bzznyJmzRmzZRmkjSZmYp+ipvixCj4tw7ZHtagac/UV53J6qf8Q+poX2W9w+v0puoJDEYAXFyuqsOkq3yBr2xgcihUTKo0AVYA9ABXlM2cZbdiqujMvtBWBK+oBke+g7+Y+o16U/cCSfbmTyHX1psYhpmZ9dZ9a8uiD5HUeh1oO4rwfzfKlW7iqZGfTzHw2qm4/jns2g6FQQ9sEFZBD3FQ8xEBiaZv8AE7i4y3alTbuZxsJlUzQCrFp65lAjblWSTeUa5Tintd+38l3fQBiB1pEU+l2QdBI5lQegjUfD30jvz0X3Io/IVibFc6RjcCL2GNsHQoMp9ACs/AVxniXETbxli33oVXW6HQlIDBR3fLMCWJA11jSunWe1VtcKsmLuTKFgnUCAx8tAayFtASBmOpjQddOZFWq0otpr3HK0VKpBSjLGfTn6lB2Zxty5mtu/fOoSbiMrW2ZpkIVRYMjVdYka123ABhaQP7YUBvWNa5zw3Fpauo7BnCmYmNeXXbetJjO3K5Ps0bOR96IU+7epozjG8njyMdbQq1NsIq9u5oOIcRSwstvrlUe0xiYArnGMc3LjOQq5mJiQI8o3+VeYrENdGdyWOYgk+YBHoNDVD2kxbWrJZHCMAcssq5iFJABZGBMx4YE9RWupUdVpFjTaZaWLk3d9/wCi5yr1+A/WKScFbfUICw18QUnzIaBB0HyrIf8AWsR+82ELEKww+ZTbVSc6MbhyEFoBAkhhk2hq2WH1kc2ED4g/StbjtLUaiqJ27e8kYXBXLkIgOaWnlAgGSTsNTVpwzgKO32lwZwWFuQTbubTDyO8Ag6Ag8+VSOyfDrV9WDgtkYaZvAZmPCN+e8jWtbdwyOuRlBXaCNNNtOUVd00WrTucXqFZO9K3xx8yBhzcsiDZldTNpgRqZkowUgzyGaBzqv4r26s4fE4fDsl0viIyQoWJurZ1RyHMMwJyqfCGbYGrTLds7Tet9Jm6o8if4g9fF5sayvaDH4O+1+82Ev4gYQNbuXbbqgQ2imKcLN5GzKyWzmA3EA7irRySyx3b+xZw6YgpcyviXwwlra5XRrqFnd3CKk2W1J5jStHh7mdFaIzKDEgxImJUkH1BisfxC/hU4T3zYe+uFYPfe0t8I+W9nuMWZb4DBzcP2ec6uBl0gazhqqLNsLbNpRbQLbIANsZRCEAkAqNNCdqAk0UUUBE4thO9sugAJZTE9dx84rmBFdZYTXLuI4UWrrIGDhTEj/m42qjqlwzudJn+qHzGbTAHXbUH3iJ+deOkGD/z/AGpNPDxCOY28xuR7t/j5VTO08ZM72m4U98IEQFgyHMSgUAOGIYkd4BAMd2QTOtXpryipburGKglJy9443sDzJPwgUxevBFLMQFAkk7AU/e5Doo+fi+se6oWOwQuhRmZcrBgVy7iYkOrAiTO24B5VHcnNsDuGxC3EV0IZWEqw2I61K75skSfa6nkP9xVZwXh5w9i3aLZyi5c0RPoOlWD+yvvPzj/xqeG7EK7S3LJ7+8N1n1ANHe9VX4R/lim6qLvHwuK7ggKB3YLEMZe6GKKCBC+z9467CiTfAk4xtcvO9ERlG4OhI2kc560BQQdxAneRuB086ap2y0BtthuJ+8OtQS1bgbFUHBOAXLF9rjFCpV1EEn27xuiFIAtAAwVUkE61oe88h8/oa970fgX4t/qqU7YMZRUmm1wN093ZZQRykbgeY39T8KT3o/Avxb/VSkcHwwACeU6eepqDJtjN/h4f20R42zZGj0navLeAVTIRFMASAoMDQCRy8q9IoBpcW7jl8wI6DUDrry5mqhu0VkEg5w4IBQ22z+JWceGNRlVjP8pq2vJoSNjtzg9CP+TVCvZr7JkZ1dmbObjWfHnIILE59WggDYACIjSslbua5OeNhcNjFNlbiy6lcwyiSVMEEDnoZqJh+PWme0EzMbiC6kIT4CwGY/hEkb9akW8F3eGW1bOUKMikjNACqNRInQdaqH7L5rNuy1wEWwqq4sgXYUgrluZjkOm4HOpW3uRJ1LYRZcbxS2LTszsiqfaXLm3gAZwVkmBqOfLes/xLjGIt4IOGBcIztdtqlxQQ0KhIGSY9pojwmN9NnesksY111A0I9x+lJSwQZaY3Pu5T12+NE7diJxcuJWwe2TNs/dlgRm02G3kfF8qFw/PMAOonrG+g3B51m+O9obtvErbXJky2i0qdBcvd3yIgdMobXeBrWgvYlLShrjqo+7mYKAZMatpyJjnFNvBKms54HbtkJuGPvgfCKkWsOPCGhO8UENyAJK6knaRrEb+VVtriKLcy94oePZzjNqJnJMkc6vbOEF6zmVxmsrlIKbqTKjXckyBr02pFXMaktqy/n+edjQcD4JcsW5R1DsTmBXMjAEhYIhhprM89qsf+q5P4ym1/N7Vv/wCQbD+oLVbhMMbIRGPc3YVQ662bpj7yHQMTy0Y8mOtWP/UGt6Xlyj/+iS1v3809+n83TqwjtikjytWbnNyY3xLtPhcMYvXkQ92bup/7YYKW05SQKp+IWuGravYl2K2bxuW77LcvC0zQ2HuF7ds5Q0KyFyAZA1mKxXbfG4DENiC/7xZFqziMMBbtWoZrGIsXrxtjvNxK6OFDK7cwRVljU/8A15hdbKl177Xzaaxeypcv3rpVHN5UchiqjKWYnTLJIXI1m0vYbBubeAYqTaS3eSxnaRbssotswmWUOF0aZI1mrusrwXspGJTHG/dZ3tPnRrSID3vdtsV7xQvdoApYkZQJiQdVQBRRRQBXPu1fD+6xBIEK/iHSfvfPX310Gs92xwNy7bTu0zwxJjcCI0HP/atGojugX+n1fZ1l7ng5NgMAyriVNgqly7nRR3EZcttYC5imYFSYYZTzOtTOzWCexZCsMrB3YCRIBcss5fCDEaL4Ryq0ZSDBBB5giD8K8rnOTeD0caUYtNfl8jl0T4hsdx0PT05j/akATpSrbxodjv8Ar7qcHggkAmdPdEH0rEz4we37csYZdzzj/NHypBwzfhJ9NfypqgUCTQUu7y9B+U1737dSfXX5GnL985m0UwY9kctPpQZuR6j3OH22cXGRS6xDEaiJj4SY6SYqb3q/gHuLD6x8qMydGH+IH6CgeeUNU4vsn1Uf5j9KUttWIALa9QPoaIUCMxGoPs9AfPzpYNjNQOP3CuGulSysEYoUnNnynIBl1MtGlWeQfiHvB+gNHdD8a/8A2/01KwyJZTRkOKcQxHd2WtG5JsSIU+LEhrYyuI2jvNDA36VqzTnd/wAy/E/pR3X8y/Gpbv2MYR2ttu/AXva+H5Csfd7QOEuhb6uVxaW1b7L+EwSSWVciiSw7wqQNta2OJEMfd/lFMwKJpPKIlBzSs7ETsxjnu4e07mWdJaVygnWPDsBtr5zpNTSsb15NP2reZZhjGmg3nz+OlRyzNLalc8NvwjUa6mSPMbb8vnXgIXYy3UbDrB5nl8a9e0TqYHQEgGBoNDrXnc/zD4N/poCltcUuM2IXIuayyARnbMHQPOUAtIB2FTOz/ETibIYrkzkyASYKMy68+RkHUeooHA8OCxgy/t6vJIiDOfcQIO42qZhMNbtoLdpCAOQgCJk/MyZ3NZY7GpKd8vGfXHbshD8PViGZUlfZYgEj+kwT8Kh9o8O9+xdt2wCXQoMzFQARE6A/DzqxfKNhPXxSPisTyqDxbi37ugfuwy5lUwQCMzBARIM6sKhc4Mp22tv89SDcwF69esl0Q27ZVgq3CW7waZj4PEFGwESTryrXcFxAslhdX7N8oMkKRlYNOuukbc6zuO409u7btlSVuPkUq4mYkk2gB4RzadJFT8Ph2uMFUSx2HX41KbTTRg4RkpJv4/7wdUe2rrBAZWGoIkEHy51R8exF7BYXEXbRV1tWL1xRcJJRkts6iRq6EqBBIIk+LYCx4NYa3aVHMlQBP0B5gbe6p1dZO6PJzW2TSdzhWMuq911v2LGHGJNo3HvXLzIpxVu/dxFxQLyi2r3MHbAykHJG8wNB2x7Q3E4XgQylRilJvJdu3y0NbzNbLqyuVOcjKSWiMqORA6oVr2KkxG8NYW2iogyqoCqByVRAHwFOUUUAUUUUAUi5bzCNR6Ej5il0UBQdouzq3vEpi8QAsmA0ddN4n4VhblsqSCIIMEHcGusZdZ+VY3tTwS698vbtllKiSI3Gm0ztFUtRS/cjtdP1bT9nN48/Qy9OPJVZ5SB6b/nNOvw66vtW3Hqh/Smr/tEdNPcP+fOqVrHbUlLgadoBOpgToJPuHM1E4bxVMRnyT4GytOU6wG0ZCVbQjY1LdZBEkSIkbjzFROHcLWybhDFmuMGckKNQAohUAA0HTWpVrEPduVuCwsDxL6ifSZPypBNLsbz0DH5Gm6gy7noFeVVdpMGbtkqqFmIOWBbMGCBIuEDfmNRyqdw+0y2rat7SogbUt4goB8R1Os6nepti5ipPdtt8yXYME/0t81I+teC8w5n4mvbX3v6fqKbqDK2R5LrGZJPhO5Pp9aZpy1z8wRr+tJe2Rv8AqOu40NCFZMgYjieS/atFD9rnytmEAoucgrvtGvnTPCOPLiSQqsvgW4sx4rbMyhtNtUOh8qfxPCkuXbd0lw1uckNAGYQ2kayNDXnDuD2sOSbYIkBdWJhQSQqzsoLMY86y8NvM12qb/L+l/wC3JeLxTAgBj7K/lTH74/42/uI/KlYvcf0/U1nMfZv/AL1bZGYoWt5h4wqWwGFyT/DbNpucwIEaV6qgo+xg7dkeI1UpKvUjfu/U0P72/N3I/rP61Ov3JjSDqSJmCTMflVfaSdTsBJ+g950pw41ydx/av1FYazSuvFKNlY29P1q00nKd3ccvQVMrnEGV0OYRqsNoZ2101rNYXh10YIWf3bO4uOAGFpwivcdu8C54JVWiJBk9JNaJsU8LDEb7ac/Km2xDHdmPqSaow6XJcyX0/s6NTrMJO6g+Lcrv8mPcNwRS3bSHGVAPtIzaD7xBIJ9Cak3GAB2CzBkyx5jQa8thp+dQcVq0/iGb47/OR7qTbuR5jmOv6HzrbHpUOZSfp9zVLrlTiMEv5+xIOJX+b4D9ai42xYxKZWuMVkHwHSVIYSVPJgD7qMRhwykTKsCpOxEgjXoYqm7PcIbD95mOjd2EWQSFtpkBJUASfTkJmtz6fQurJ/UrLq2ps90k/JpF0eEKLou5rhbKFnvJDKuse86naTvW57PdlZVbtxmBMMqqYMdS2+o5DrUXsNwRLiPcuDMM2VVI8OgktHPePca26qAIGgG1c2WkjTqNXukX5dSlUpJRW1vk9Aooorcc4KKKKAKKKKAKKKKAKKKKAKKKKATcthgQRIIgjqDoaynF+xW7WD/gJ/yt9D8a1tFYTpxmsm+jqKlF3gzk96yyEqwKkbgiDSK6fxHhVvELFxZ6HZh6Gs3f7Bn7l0H+pY+Y/SqM9NJcZO7R6lSmvHhmYt7N6R8SPpNN1obvY2+qkDIxJGzRoAeo86nL2FBVT3jK0DMCoYAxqBEc61qjN9jc9bQjncZCirjjXBThSJXOpHtgka8wRsDzqslOjf3D/TWuUXF2ZZhUVSO6OUJTZvd+dIpxisaTrvMfSm6gzQUpLpGxI99Id4BJnQToCTp0A1J8hUB+0FhQSbkQ2Ugq4YELnMoVzABfFJERrRJvgiUorllp3o/Cvz/WjvR+FfmfnNNgztRQmyDEWM4lQZECN95O+9RjhX/CfhUi8JRvcfcJ/WqfEY4Jdt2yh+0LBWEQCqlyCJnZd4516jp9RyoK74x9jxPVaShqZWXOfuWLIQmuniH5H/nvqvHEV702oYME7ySBlKTlkEHrpqBsaThONI7NaysPE4RjGVmskLcA1nTONxr7qS3C5v8AfZzrb7vJlWMk5omJnNrPuq7e/BzbW5HcDxe3iF8EyoBOZYlXkow6qQDHpTdrHM167ayrKKrKc5hs+YAHw+H2NYzb86OG8FTDiVZmLKqeKNEtyEUQOQJ13NKPC7eZ3hszjK57y5quoiM0ADMYgaTpFFusg7XF8O4gb6MSoHd3DbzKxZHHtSrFRIDZxtuDvTC49heuo8ZEtLdBCtMEuCDqc0BOQEztU3h+DS1bZUkAKsAuzAAMogZyY5aCmlwFsP3gRA53cKM2v829EpWDsQuAceN+5dUhMqd3AUySrrmIYzBYaDTQGtf2e7NnE3NSRaAksBv/ACidjv6VRJZAZmAGZozEDVoECTuYGgrp/YzC5MIh5uSx95gfICtNacqcOcmynFTkXFiwqKFUAKogAchScTjLdoTcdUBMAswUT0k09VH2s4JcxVtFtlQVfMcxIEZSOQPWuZGzeWXXhYLI8Vs9213vbfdLOZ865FjeWmBFLwmNt3kD23W4hmGQhlMEgwRpoQR7qzVvsix4fdwt1bdw3GnLndVIlD/EVcysMsggGCBvVHxD9nWLxFq2t3ELcNu3jgud3Yo19FXDfaZQbptlZNxgDJkCokknZBcZN3juM2bDKt18mZbjAkHKFtLncs8ZUAXWWI59KVh+LWrlw20cM4tpdIEkd3cLBGDRlIORtjyrn1/9l19iyC8i2WtXkyS5Aa7g7WHzZSIJ7621zfnO9ScP+zi4GtXIsWrlq3g0Xu2fw9xiHu3yDkX+KjdN2YHTUwSdDooooAooooAooooAooooAooooAooooAooooBjG4NLyFHEqf+SOhrnXGuGfu90pMiAVJ5g/7yPdXTKoO0/Z44iHQ+NREHZhvvyOtV69PdG65OjoNT7Ke2T8L9TB0VfcA7NG87d6roqaHSCW6a+Wvwqw4l2JAQtZZiw1CtGo6A9apKjNrckduWtoxnsb+xj7oJU5SA0HKSJAMaEiRInlIrO3eyTMgBur3n2oZ+7Mv31vu7hYF/aiIggCIiK0pEV5WtSceDfOnGf6hFiyEVVGyqFHoBA/Kl0UVBsF2tx05+nP5TVHi+GrcdHLODbJKBSsSQVJMqSZUkb/PWtrwvsreugMYtqRoW31Ghyjl6xSsT+zy6IyXEbrIKn6zXd6a4wg9+Ls8p1mXtKkdmbL8Ri8PwuylzvAHzePTOMqlyGcqpXTMQCdT7qnLZz+wGLSBG5MzsANdY+NW/HOyj4ZQ4OZdjpqDrvGkQBr5072c4Zetv3pS4FWM2VQbkHxjKG5GADGsGI1rq74qO6Jw9sr2ZEw/ZzEOCDaZcuZiXUqCMoIEnmcse+pljsxffVbIUHUZ4G+uzya6HZuh1DCYIBEgg69QdRS65lerKri7Xwdjo6fbRbe1S+KucvxmBuWTluIVkREDKR5EaGkpwVzb70WiU66n3xMx5106/h1cQ6hhMwRIn0NLC6RyqrGNSN7Tdi/PVUppXpRucmSAZCgHyn9a2/YviOe0bZPiQ6f0nUfAyPhVb2s4DbsqLlvwhmgry1BOnTY6Vi+C9rmtY0qAFyu1tZVj3jKi3HGb2QMpmN9Jqr7SpGp43e3odCVOhWof4kld4xbJ2mqHtfh7r20FoOxD65DrGU76jnVzhb+dFfbMob4id6dq61uVjhwk6c07cGCxXCMW+DsoguLcHELFwkkStpXUsxBPiUAE5efSq0YLi+HtXRZ7wlsXjnzDui7FgDhWy3CVWwz5swEECIiun0VMVZWInLfJy95i73/VGxmSWSy2QZkWybS2zh27x5cG4bwxOXKPZyjUHWoLXuNPYzEd04u2LTKqWnbu0Q9/iLYJAJe4VhSRCKYAJroVFSYGZ4NbxrYlDeuXDZXCW5+yt2xcxBe4LhZPE6EKLZyhsuvurTUUUAUUUUAUUUUAUUUUAUUUUAUUUUAUUUUAUUUUAUUUUBz/tXws2rxYDwXDI9d2Hx199UldP4vgu+susBjlOWfxRpE7GedcxIiuZXp7JXXc9PoNR7WnZ8rA/gsA95sttZPyHqa2XCOx6WiGuHvGGoH3QfTn7/hR2KsRYzc2Y+4ez/wCNaGrFCjGykzn63W1HN044SwFFFFWzkBRRRQBRRRQBRRRQFR2owPe2CYLFJYAc9CPlM+7zrmgwFvvO8yL3kRnjxbRv6aV2KsX2i7LFDnsqWBLFlEeHnoOm9U9RTb8SOz07Uxj/AI5/IldiuKyDZbl4k9OY9xM++tVXP+x4P70sfhafSP1iugVs08m4ZK3UYKFbHfIUUUVYOeFFFFAFFFFAFFFFAFFFFAFFFFAFFFFAFFFFAFFFFAFFFFAFFFFAFUnEeydm6SQCjEySux6+E6Vd0VjKKlho2U6s6bvB2KzgXCDhlZCwYZpXSDBA3qzooqYxUVZETm5ycpchRRRUmAUUUUAUUUUAUUUUAUm48CYJ8huaVRQFbgOB27Tl1WCZ1Jk6mfQDlAqyooqFFLCM5zlN3k7hRRRUmAUUUUAUUUUAUUUUB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hMQERUUExQVFBQWFRgXFBcXFBoYFxcWGRgbFRgZGRQXHygeFxojGhcWHy8gIycpLCwsGB4xNTAqNSYrLCkBCQoKDgwOGg8PGiwkHyQwKik0KSosLywsLDAsLCwsLCwsLCwsLCwsLCwsLCwsLCwpKSwsLCwsLCwsLCwsLCwsLP/AABEIAKsBJgMBIgACEQEDEQH/xAAbAAABBQEBAAAAAAAAAAAAAAAAAgMEBQYHAf/EAEIQAAIBAgQDBQUFBgUEAgMAAAECEQADBBIhMQVBUQYTImFxMoGRocEjQlKx0QcUM2JykoKy0uHwFUPC8ZOiFiZT/8QAGgEBAAIDAQAAAAAAAAAAAAAAAAEEAgMFBv/EADERAAIBAwMCAwcEAgMAAAAAAAABAgMRIQQSMQVBImGxE1FxgZHR8DJCoeEj8RQzwf/aAAwDAQACEQMRAD8A7jRRRQFIO1Ntb1y1d8GVoVtwRA3jb8qrOK9qLlp1KMjKVMiJXRiJDaHYVS9pY/ersdR8YHSqu4WjwxOuUEmJ845TXOnXldxPR0dDStGduUsfI2WE7dqf4lsjzUz8jFW+F7R4e5tcAPRvCf8A7VyfgvEmxCMxVQBcZEKkkOFOUsJAMZgQPSrCi1E44Yl06hUW6F1+eZ1lHBEggjqNaVXL1vtbLZWK5VjQkdBOnmSalYftRiU/7hYfzAH571uWqXdFOXS5/tkvnj7nRqKxdjt3cHt21b+klfkZqfZ7c2j7SOvpB+orYq9N9yrLQV4/t+hpaKqLXavDN/3I/qVh84iplri9lvZu2z/jFbFOL4ZXlRqR5i/oS6KQl0HYg+hml1magooooAoorxnA1JgedAe0UUUAUUUUAUUUUAUUUUAUUUUAUVXdouKnCYS/iAuc2bT3MsxmyKWiYMTHSsnh/wBqBa8bTYdhHfq2TPcYPZtYe4RlRCYz32XNt4AedAb2isTxv9pK4bh+GxRtqbmItW7q2jdCgK3d5yHIlsveoIAkzOgmL3jnaIYYJAD55O/3QNCD5kj51jKSirs2U6cqktseS5oqg7M9oWxJdXChgJESJEwd+mnxq/pCSkromrSlSlslyFFFFZGoKKKKAKReuhFLHZQSfQa0us720x+SyLYOtw6/0jU/OB8awnLbFs3UKTq1FBdzIX8QbzMxAzElhAA3Mkab/nUe5ZMGQY2P/sUmvVaNtK5F7nr1GyshrD4dbaKiAKqgBQNgBtT9kSwnadfQan5TQL7fiPxNLtXSTrB0OsCQCCCZ/WgeEJS5qZ+9M+U86QwjSvDTl4HSZ2gHrH/uhPcbooprFWO8RkzFcwIzLuJ6TQlhhsYlySjq4VirZTMMNwY56inareC8JbD97L5g9zOoChcoyKkQoAnw7DTQedWVHa+DGDbV5LIpNx6inzj7gYxccanZ2HPyNM2FlgPMUiZpewaTeSavGsQNrtz+4mnB2gxI/wC8/wAvqKz/ABvBC9aykOYdWhAhJKmRIueEr1B3FK4MtwWEF1VVwIKqAABJy6LoDliQNJmKz3O17mrZBy2uC+NjRJ2ixMH7Vtui9QOlM3+O33Uq1xiDEiByMjYdRUO1v7j+RpIFRvl7yVRpp4ivojV2+3hy+K1LeTQPPcSKt8D2qsXQZbIQJIfT1g8657FTOGcNN5tSEQe27EAAe/c1uhXqXtyUq2g0+1vg6DheNWbphLikxMTr8DUmzfDiRqOR6+nUedV+HfDYa0GXKiEaMQQW+PiNVlrtbbe94mZLYMKAvtHmznkOgHvq57Tbbc0cb/jupd04uy9/+jT0VDxfF7NoAu6gHaNSfcsmmcH2isXYyuAS2VVOjE9cu8edbN8b2uaVRqNblF2+BZUUUVkagooooDJftC7RtgrSE2rd6zdF206OpbNda2TYUiYKO6lCCPvjUQaY7OvduY/E2r9vBzZtWWZrWGKuzYhCGGdrjaAWEU6eIBdsorZsoO+tM4i9bUHOyrIgknL896EpN8GG7P8AaW3jcZfwb2bH7oluyMPbKCVgvo9thlX+GpCgDL4BvMe/tFxgtOXOq27BcgbwuZj8hpVu3aKyECOTcdWADKDrkaUYsY12J88w2rK8VxBvuWuAEuoDCNNspEdNDVPUVIuNkdfp+mqRnvkrY7kTsb2n8Qu5RI0e2CwIDKGAOdVMwQZiDyJrquCxyXlzIwYbGOR6VzTs72WDStlQgJ8WpJ0UAE5jJAEDfSABXR+FcLTD28i+rE7k9f8Aamn3ZtwOo7LLc/H5EyiiirhxwooooArmPGOJHEXWc7bKOijYfX310rEuAjE7BST6RXLCynkR6GR8D+tUtU+EdrpUVeUre4bqjt411xhQv3iuWyqrfwVCA/aJk5kGGzfeAir/ALvoQffH5146kbyPWqadjtSW61nYTTmy+pIPug03S7nIeU/HX8oqDJiKWviEc9/d0qJxDvMh7oSxIG4BAJ8RGbTMBMTpNQ+zPe/u4F0XA4e4PtGLOV7xssk6nwwNdwJ2IqbYuYuXi2287lwlknl740FHcdCp/wAQH+aKLbHXU6A/lH1puoJyOnDN+E+4T8xTbIRuCPURXg0pxcQw2ZviaYJye4b2h5An+0FvpXkr0b+4f6aWt9jMmfCd9TrA3350xQi12OQvVv7R+teQvU/2j9ag8TvXVSbKZ3zKCImFJ8TRmWSBrEiaVw3Gi9aV1Mgg65SuoJVhlJJEEERJ2qbYuRfxbSfZQZhrzHI1RdpcKbltcls3HFy2ykZZUK6s+rERKgjTfargUq97Tep/OidsiUdycX3KDFYY3MXbfuWRVhjcATM7FYCOQ0hFB1EGSNNBJ0N8RC/hET1Mk6eWtNU7dE+IajSfLSPhRu5EYKLv7xIunbcdDr/6pSAMYiCdNDpPmD+tUWLusuMtR32Q27guZVum3mOTu+Rtg+3ry5172Ya4t66bnePaDWymfvFB0JcAXiXGsSZg8o1qduLmDqeLal+Wv+eZ0HgvY9biK9xj4hOQCCJ1EtvtB99I4rfw+FvKLdlHgSTnYEGdIO0+evuq6uXWtYJnJOdkzMY1zvHLlEgDoAKwNy6WMsZgACegEAVYqbaaSislDTKeonKU5Parq3HodH4HxG3etzbDKASCG5H2t+e9WNYzs3jUwlsNcJ+2YBQIMKuhY9BJ+VbOrdKe6OeTkaql7Oo7cdn6/wAhRRVRf7V4dGylySNDCkgH1rOUlHlmmFOdTEE38BPabjX7vbhf4j6L5Dm1c+ZyTJJJ3k7z61cdru063k8CMyoC2gOdjB0VRXOP/wAjvg3GZgLdp27yLeRoyW2UKt+C0FnB+9GUxqJoVW6ksPB39Io6amt6yzbEeM+jMP7Sw+lO8NwvfXETq4nXXKT4vhB+NRGxKqqGCZVoG2hkDXfntFPcL4j3N1LhVgitLECSRBEa6c+VbqOhq1EpWwYanqVGjeF/EsHS8DgEspltiB8yepPOpFVWF4rcu+wtlxAMrfaSp2Md3odDoTWa7Ydqsdh7uXD2VIGBxF9g0HI9tlVWzAwwGacu5FW7bcHAcnJ3bubqiuedh+3+IxmLNu8kWXsr3D906Br1tLZvjMRlYFneADoLZnzr+0H7Q8TYuY23au2nNq9YWye7BOR0drwkHL4HCIWbQbHxMKEHU6Kh8HxLXcPad9He0jN4WXxMoJ8D+JdSdDqOdFAVXbTEOtkBfZZsrnyiQPQ61ha3Xba4RhwANC4k9IBP5xWFrm6n9Z6Xpv8A0fNhTz3CsAEiAOfM6n86RaSSB56+nOvHeST1M/Gq50XlnvezuAfdB+VKZlJkyPSCPgY/OmiaKCw8tgNsw2nWRp+Xzrz92bkJ/pIb/LtSU9lj6D46/kppFCMjgEKfcPqfyFN1IysyD2m8R6mIA+G9MFT0owmVXaPP3JyFw8HLkF06wYH2JDDWInw9Qam8Pzd1bzznyJmzRmzZRmkjSZmYp+ipvixCj4tw7ZHtagac/UV53J6qf8Q+poX2W9w+v0puoJDEYAXFyuqsOkq3yBr2xgcihUTKo0AVYA9ABXlM2cZbdiqujMvtBWBK+oBke+g7+Y+o16U/cCSfbmTyHX1psYhpmZ9dZ9a8uiD5HUeh1oO4rwfzfKlW7iqZGfTzHw2qm4/jns2g6FQQ9sEFZBD3FQ8xEBiaZv8AE7i4y3alTbuZxsJlUzQCrFp65lAjblWSTeUa5Tintd+38l3fQBiB1pEU+l2QdBI5lQegjUfD30jvz0X3Io/IVibFc6RjcCL2GNsHQoMp9ACs/AVxniXETbxli33oVXW6HQlIDBR3fLMCWJA11jSunWe1VtcKsmLuTKFgnUCAx8tAayFtASBmOpjQddOZFWq0otpr3HK0VKpBSjLGfTn6lB2Zxty5mtu/fOoSbiMrW2ZpkIVRYMjVdYka123ABhaQP7YUBvWNa5zw3Fpauo7BnCmYmNeXXbetJjO3K5Ps0bOR96IU+7epozjG8njyMdbQq1NsIq9u5oOIcRSwstvrlUe0xiYArnGMc3LjOQq5mJiQI8o3+VeYrENdGdyWOYgk+YBHoNDVD2kxbWrJZHCMAcssq5iFJABZGBMx4YE9RWupUdVpFjTaZaWLk3d9/wCi5yr1+A/WKScFbfUICw18QUnzIaBB0HyrIf8AWsR+82ELEKww+ZTbVSc6MbhyEFoBAkhhk2hq2WH1kc2ED4g/StbjtLUaiqJ27e8kYXBXLkIgOaWnlAgGSTsNTVpwzgKO32lwZwWFuQTbubTDyO8Ag6Ag8+VSOyfDrV9WDgtkYaZvAZmPCN+e8jWtbdwyOuRlBXaCNNNtOUVd00WrTucXqFZO9K3xx8yBhzcsiDZldTNpgRqZkowUgzyGaBzqv4r26s4fE4fDsl0viIyQoWJurZ1RyHMMwJyqfCGbYGrTLds7Tet9Jm6o8if4g9fF5sayvaDH4O+1+82Ev4gYQNbuXbbqgQ2imKcLN5GzKyWzmA3EA7irRySyx3b+xZw6YgpcyviXwwlra5XRrqFnd3CKk2W1J5jStHh7mdFaIzKDEgxImJUkH1BisfxC/hU4T3zYe+uFYPfe0t8I+W9nuMWZb4DBzcP2ec6uBl0gazhqqLNsLbNpRbQLbIANsZRCEAkAqNNCdqAk0UUUBE4thO9sugAJZTE9dx84rmBFdZYTXLuI4UWrrIGDhTEj/m42qjqlwzudJn+qHzGbTAHXbUH3iJ+deOkGD/z/AGpNPDxCOY28xuR7t/j5VTO08ZM72m4U98IEQFgyHMSgUAOGIYkd4BAMd2QTOtXpryipburGKglJy9443sDzJPwgUxevBFLMQFAkk7AU/e5Doo+fi+se6oWOwQuhRmZcrBgVy7iYkOrAiTO24B5VHcnNsDuGxC3EV0IZWEqw2I61K75skSfa6nkP9xVZwXh5w9i3aLZyi5c0RPoOlWD+yvvPzj/xqeG7EK7S3LJ7+8N1n1ANHe9VX4R/lim6qLvHwuK7ggKB3YLEMZe6GKKCBC+z9467CiTfAk4xtcvO9ERlG4OhI2kc560BQQdxAneRuB086ap2y0BtthuJ+8OtQS1bgbFUHBOAXLF9rjFCpV1EEn27xuiFIAtAAwVUkE61oe88h8/oa970fgX4t/qqU7YMZRUmm1wN093ZZQRykbgeY39T8KT3o/Avxb/VSkcHwwACeU6eepqDJtjN/h4f20R42zZGj0navLeAVTIRFMASAoMDQCRy8q9IoBpcW7jl8wI6DUDrry5mqhu0VkEg5w4IBQ22z+JWceGNRlVjP8pq2vJoSNjtzg9CP+TVCvZr7JkZ1dmbObjWfHnIILE59WggDYACIjSslbua5OeNhcNjFNlbiy6lcwyiSVMEEDnoZqJh+PWme0EzMbiC6kIT4CwGY/hEkb9akW8F3eGW1bOUKMikjNACqNRInQdaqH7L5rNuy1wEWwqq4sgXYUgrluZjkOm4HOpW3uRJ1LYRZcbxS2LTszsiqfaXLm3gAZwVkmBqOfLes/xLjGIt4IOGBcIztdtqlxQQ0KhIGSY9pojwmN9NnesksY111A0I9x+lJSwQZaY3Pu5T12+NE7diJxcuJWwe2TNs/dlgRm02G3kfF8qFw/PMAOonrG+g3B51m+O9obtvErbXJky2i0qdBcvd3yIgdMobXeBrWgvYlLShrjqo+7mYKAZMatpyJjnFNvBKms54HbtkJuGPvgfCKkWsOPCGhO8UENyAJK6knaRrEb+VVtriKLcy94oePZzjNqJnJMkc6vbOEF6zmVxmsrlIKbqTKjXckyBr02pFXMaktqy/n+edjQcD4JcsW5R1DsTmBXMjAEhYIhhprM89qsf+q5P4ym1/N7Vv/wCQbD+oLVbhMMbIRGPc3YVQ662bpj7yHQMTy0Y8mOtWP/UGt6Xlyj/+iS1v3809+n83TqwjtikjytWbnNyY3xLtPhcMYvXkQ92bup/7YYKW05SQKp+IWuGravYl2K2bxuW77LcvC0zQ2HuF7ds5Q0KyFyAZA1mKxXbfG4DENiC/7xZFqziMMBbtWoZrGIsXrxtjvNxK6OFDK7cwRVljU/8A15hdbKl177Xzaaxeypcv3rpVHN5UchiqjKWYnTLJIXI1m0vYbBubeAYqTaS3eSxnaRbssotswmWUOF0aZI1mrusrwXspGJTHG/dZ3tPnRrSID3vdtsV7xQvdoApYkZQJiQdVQBRRRQBXPu1fD+6xBIEK/iHSfvfPX310Gs92xwNy7bTu0zwxJjcCI0HP/atGojugX+n1fZ1l7ng5NgMAyriVNgqly7nRR3EZcttYC5imYFSYYZTzOtTOzWCexZCsMrB3YCRIBcss5fCDEaL4Ryq0ZSDBBB5giD8K8rnOTeD0caUYtNfl8jl0T4hsdx0PT05j/akATpSrbxodjv8Ar7qcHggkAmdPdEH0rEz4we37csYZdzzj/NHypBwzfhJ9NfypqgUCTQUu7y9B+U1737dSfXX5GnL985m0UwY9kctPpQZuR6j3OH22cXGRS6xDEaiJj4SY6SYqb3q/gHuLD6x8qMydGH+IH6CgeeUNU4vsn1Uf5j9KUttWIALa9QPoaIUCMxGoPs9AfPzpYNjNQOP3CuGulSysEYoUnNnynIBl1MtGlWeQfiHvB+gNHdD8a/8A2/01KwyJZTRkOKcQxHd2WtG5JsSIU+LEhrYyuI2jvNDA36VqzTnd/wAy/E/pR3X8y/Gpbv2MYR2ttu/AXva+H5Csfd7QOEuhb6uVxaW1b7L+EwSSWVciiSw7wqQNta2OJEMfd/lFMwKJpPKIlBzSs7ETsxjnu4e07mWdJaVygnWPDsBtr5zpNTSsb15NP2reZZhjGmg3nz+OlRyzNLalc8NvwjUa6mSPMbb8vnXgIXYy3UbDrB5nl8a9e0TqYHQEgGBoNDrXnc/zD4N/poCltcUuM2IXIuayyARnbMHQPOUAtIB2FTOz/ETibIYrkzkyASYKMy68+RkHUeooHA8OCxgy/t6vJIiDOfcQIO42qZhMNbtoLdpCAOQgCJk/MyZ3NZY7GpKd8vGfXHbshD8PViGZUlfZYgEj+kwT8Kh9o8O9+xdt2wCXQoMzFQARE6A/DzqxfKNhPXxSPisTyqDxbi37ugfuwy5lUwQCMzBARIM6sKhc4Mp22tv89SDcwF69esl0Q27ZVgq3CW7waZj4PEFGwESTryrXcFxAslhdX7N8oMkKRlYNOuukbc6zuO409u7btlSVuPkUq4mYkk2gB4RzadJFT8Ph2uMFUSx2HX41KbTTRg4RkpJv4/7wdUe2rrBAZWGoIkEHy51R8exF7BYXEXbRV1tWL1xRcJJRkts6iRq6EqBBIIk+LYCx4NYa3aVHMlQBP0B5gbe6p1dZO6PJzW2TSdzhWMuq911v2LGHGJNo3HvXLzIpxVu/dxFxQLyi2r3MHbAykHJG8wNB2x7Q3E4XgQylRilJvJdu3y0NbzNbLqyuVOcjKSWiMqORA6oVr2KkxG8NYW2iogyqoCqByVRAHwFOUUUAUUUUAUi5bzCNR6Ej5il0UBQdouzq3vEpi8QAsmA0ddN4n4VhblsqSCIIMEHcGusZdZ+VY3tTwS698vbtllKiSI3Gm0ztFUtRS/cjtdP1bT9nN48/Qy9OPJVZ5SB6b/nNOvw66vtW3Hqh/Smr/tEdNPcP+fOqVrHbUlLgadoBOpgToJPuHM1E4bxVMRnyT4GytOU6wG0ZCVbQjY1LdZBEkSIkbjzFROHcLWybhDFmuMGckKNQAohUAA0HTWpVrEPduVuCwsDxL6ifSZPypBNLsbz0DH5Gm6gy7noFeVVdpMGbtkqqFmIOWBbMGCBIuEDfmNRyqdw+0y2rat7SogbUt4goB8R1Os6nepti5ipPdtt8yXYME/0t81I+teC8w5n4mvbX3v6fqKbqDK2R5LrGZJPhO5Pp9aZpy1z8wRr+tJe2Rv8AqOu40NCFZMgYjieS/atFD9rnytmEAoucgrvtGvnTPCOPLiSQqsvgW4sx4rbMyhtNtUOh8qfxPCkuXbd0lw1uckNAGYQ2kayNDXnDuD2sOSbYIkBdWJhQSQqzsoLMY86y8NvM12qb/L+l/wC3JeLxTAgBj7K/lTH74/42/uI/KlYvcf0/U1nMfZv/AL1bZGYoWt5h4wqWwGFyT/DbNpucwIEaV6qgo+xg7dkeI1UpKvUjfu/U0P72/N3I/rP61Ov3JjSDqSJmCTMflVfaSdTsBJ+g950pw41ydx/av1FYazSuvFKNlY29P1q00nKd3ccvQVMrnEGV0OYRqsNoZ2101rNYXh10YIWf3bO4uOAGFpwivcdu8C54JVWiJBk9JNaJsU8LDEb7ac/Km2xDHdmPqSaow6XJcyX0/s6NTrMJO6g+Lcrv8mPcNwRS3bSHGVAPtIzaD7xBIJ9Cak3GAB2CzBkyx5jQa8thp+dQcVq0/iGb47/OR7qTbuR5jmOv6HzrbHpUOZSfp9zVLrlTiMEv5+xIOJX+b4D9ai42xYxKZWuMVkHwHSVIYSVPJgD7qMRhwykTKsCpOxEgjXoYqm7PcIbD95mOjd2EWQSFtpkBJUASfTkJmtz6fQurJ/UrLq2ps90k/JpF0eEKLou5rhbKFnvJDKuse86naTvW57PdlZVbtxmBMMqqYMdS2+o5DrUXsNwRLiPcuDMM2VVI8OgktHPePca26qAIGgG1c2WkjTqNXukX5dSlUpJRW1vk9Aooorcc4KKKKAKKKKAKKKKAKKKKAKKKKATcthgQRIIgjqDoaynF+xW7WD/gJ/yt9D8a1tFYTpxmsm+jqKlF3gzk96yyEqwKkbgiDSK6fxHhVvELFxZ6HZh6Gs3f7Bn7l0H+pY+Y/SqM9NJcZO7R6lSmvHhmYt7N6R8SPpNN1obvY2+qkDIxJGzRoAeo86nL2FBVT3jK0DMCoYAxqBEc61qjN9jc9bQjncZCirjjXBThSJXOpHtgka8wRsDzqslOjf3D/TWuUXF2ZZhUVSO6OUJTZvd+dIpxisaTrvMfSm6gzQUpLpGxI99Id4BJnQToCTp0A1J8hUB+0FhQSbkQ2Ugq4YELnMoVzABfFJERrRJvgiUorllp3o/Cvz/WjvR+FfmfnNNgztRQmyDEWM4lQZECN95O+9RjhX/CfhUi8JRvcfcJ/WqfEY4Jdt2yh+0LBWEQCqlyCJnZd4516jp9RyoK74x9jxPVaShqZWXOfuWLIQmuniH5H/nvqvHEV702oYME7ySBlKTlkEHrpqBsaThONI7NaysPE4RjGVmskLcA1nTONxr7qS3C5v8AfZzrb7vJlWMk5omJnNrPuq7e/BzbW5HcDxe3iF8EyoBOZYlXkow6qQDHpTdrHM167ayrKKrKc5hs+YAHw+H2NYzb86OG8FTDiVZmLKqeKNEtyEUQOQJ13NKPC7eZ3hszjK57y5quoiM0ADMYgaTpFFusg7XF8O4gb6MSoHd3DbzKxZHHtSrFRIDZxtuDvTC49heuo8ZEtLdBCtMEuCDqc0BOQEztU3h+DS1bZUkAKsAuzAAMogZyY5aCmlwFsP3gRA53cKM2v829EpWDsQuAceN+5dUhMqd3AUySrrmIYzBYaDTQGtf2e7NnE3NSRaAksBv/ACidjv6VRJZAZmAGZozEDVoECTuYGgrp/YzC5MIh5uSx95gfICtNacqcOcmynFTkXFiwqKFUAKogAchScTjLdoTcdUBMAswUT0k09VH2s4JcxVtFtlQVfMcxIEZSOQPWuZGzeWXXhYLI8Vs9213vbfdLOZ865FjeWmBFLwmNt3kD23W4hmGQhlMEgwRpoQR7qzVvsix4fdwt1bdw3GnLndVIlD/EVcysMsggGCBvVHxD9nWLxFq2t3ELcNu3jgud3Yo19FXDfaZQbptlZNxgDJkCokknZBcZN3juM2bDKt18mZbjAkHKFtLncs8ZUAXWWI59KVh+LWrlw20cM4tpdIEkd3cLBGDRlIORtjyrn1/9l19iyC8i2WtXkyS5Aa7g7WHzZSIJ7621zfnO9ScP+zi4GtXIsWrlq3g0Xu2fw9xiHu3yDkX+KjdN2YHTUwSdDooooAooooAooooAooooAooooAooooAooooBjG4NLyFHEqf+SOhrnXGuGfu90pMiAVJ5g/7yPdXTKoO0/Z44iHQ+NREHZhvvyOtV69PdG65OjoNT7Ke2T8L9TB0VfcA7NG87d6roqaHSCW6a+Wvwqw4l2JAQtZZiw1CtGo6A9apKjNrckduWtoxnsb+xj7oJU5SA0HKSJAMaEiRInlIrO3eyTMgBur3n2oZ+7Mv31vu7hYF/aiIggCIiK0pEV5WtSceDfOnGf6hFiyEVVGyqFHoBA/Kl0UVBsF2tx05+nP5TVHi+GrcdHLODbJKBSsSQVJMqSZUkb/PWtrwvsreugMYtqRoW31Ghyjl6xSsT+zy6IyXEbrIKn6zXd6a4wg9+Ls8p1mXtKkdmbL8Ri8PwuylzvAHzePTOMqlyGcqpXTMQCdT7qnLZz+wGLSBG5MzsANdY+NW/HOyj4ZQ4OZdjpqDrvGkQBr5072c4Zetv3pS4FWM2VQbkHxjKG5GADGsGI1rq74qO6Jw9sr2ZEw/ZzEOCDaZcuZiXUqCMoIEnmcse+pljsxffVbIUHUZ4G+uzya6HZuh1DCYIBEgg69QdRS65lerKri7Xwdjo6fbRbe1S+KucvxmBuWTluIVkREDKR5EaGkpwVzb70WiU66n3xMx5106/h1cQ6hhMwRIn0NLC6RyqrGNSN7Tdi/PVUppXpRucmSAZCgHyn9a2/YviOe0bZPiQ6f0nUfAyPhVb2s4DbsqLlvwhmgry1BOnTY6Vi+C9rmtY0qAFyu1tZVj3jKi3HGb2QMpmN9Jqr7SpGp43e3odCVOhWof4kld4xbJ2mqHtfh7r20FoOxD65DrGU76jnVzhb+dFfbMob4id6dq61uVjhwk6c07cGCxXCMW+DsoguLcHELFwkkStpXUsxBPiUAE5efSq0YLi+HtXRZ7wlsXjnzDui7FgDhWy3CVWwz5swEECIiun0VMVZWInLfJy95i73/VGxmSWSy2QZkWybS2zh27x5cG4bwxOXKPZyjUHWoLXuNPYzEd04u2LTKqWnbu0Q9/iLYJAJe4VhSRCKYAJroVFSYGZ4NbxrYlDeuXDZXCW5+yt2xcxBe4LhZPE6EKLZyhsuvurTUUUAUUUUAUUUUAUUUUAUUUUAUUUUAUUUUAUUUUAUUUUBz/tXws2rxYDwXDI9d2Hx199UldP4vgu+susBjlOWfxRpE7GedcxIiuZXp7JXXc9PoNR7WnZ8rA/gsA95sttZPyHqa2XCOx6WiGuHvGGoH3QfTn7/hR2KsRYzc2Y+4ez/wCNaGrFCjGykzn63W1HN044SwFFFFWzkBRRRQBRRRQBRRRQFR2owPe2CYLFJYAc9CPlM+7zrmgwFvvO8yL3kRnjxbRv6aV2KsX2i7LFDnsqWBLFlEeHnoOm9U9RTb8SOz07Uxj/AI5/IldiuKyDZbl4k9OY9xM++tVXP+x4P70sfhafSP1iugVs08m4ZK3UYKFbHfIUUUVYOeFFFFAFFFFAFFFFAFFFFAFFFFAFFFFAFFFFAFFFFAFFFFAFFFFAFUnEeydm6SQCjEySux6+E6Vd0VjKKlho2U6s6bvB2KzgXCDhlZCwYZpXSDBA3qzooqYxUVZETm5ycpchRRRUmAUUUUAUUUUAUUUUAUm48CYJ8huaVRQFbgOB27Tl1WCZ1Jk6mfQDlAqyooqFFLCM5zlN3k7hRRRUmAUUUUAUUUUAUUUUB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upload.wikimedia.org/wikipedia/commons/thumb/b/bb/ElectoralCollege1928.svg/400px-ElectoralCollege1928.svg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886200"/>
            <a:ext cx="4572000" cy="2663191"/>
          </a:xfrm>
          <a:prstGeom prst="rect">
            <a:avLst/>
          </a:prstGeom>
          <a:noFill/>
        </p:spPr>
      </p:pic>
      <p:pic>
        <p:nvPicPr>
          <p:cNvPr id="2052" name="Picture 4" descr="http://www.4over4.com/blog/wp-content/uploads/2014/02/1928-Herbert-Hoover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2425287"/>
            <a:ext cx="772631" cy="1175163"/>
          </a:xfrm>
          <a:prstGeom prst="rect">
            <a:avLst/>
          </a:prstGeom>
          <a:noFill/>
        </p:spPr>
      </p:pic>
      <p:pic>
        <p:nvPicPr>
          <p:cNvPr id="2054" name="Picture 6" descr="http://www.affordablepoliticalitems.com/shop/images/uploads/ws0197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2514600"/>
            <a:ext cx="1338648" cy="1143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68300" y="1981200"/>
            <a:ext cx="84709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hwy.com/history%20pictures/maps/bear-marke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3657600" cy="3511744"/>
          </a:xfrm>
          <a:prstGeom prst="rect">
            <a:avLst/>
          </a:prstGeom>
          <a:noFill/>
        </p:spPr>
      </p:pic>
      <p:sp>
        <p:nvSpPr>
          <p:cNvPr id="2" name="AutoShape 2" descr="http://www.google.com/url?sa=i&amp;source=images&amp;cd=&amp;docid=6rN0LiplBb-wRM&amp;tbnid=BwiqFQp3JmmAAM:&amp;ved=0CAUQjBw&amp;url=http%3A%2F%2Fi.huffpost.com%2Fgen%2F1433341%2Foriginal.jpg&amp;ei=EfoVU_XjHPLl0AGJtoHgDQ&amp;psig=AFQjCNFfhiNYusiLd-xHUYTNNjq8oWWSCA&amp;ust=1394035601578396"/>
          <p:cNvSpPr>
            <a:spLocks noChangeAspect="1" noChangeArrowheads="1"/>
          </p:cNvSpPr>
          <p:nvPr/>
        </p:nvSpPr>
        <p:spPr bwMode="auto">
          <a:xfrm>
            <a:off x="63500" y="-136525"/>
            <a:ext cx="11677650" cy="8315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ww.google.com/url?sa=i&amp;source=images&amp;cd=&amp;docid=6rN0LiplBb-wRM&amp;tbnid=BwiqFQp3JmmAAM:&amp;ved=0CAUQjBw&amp;url=http%3A%2F%2Fi.huffpost.com%2Fgen%2F1433341%2Foriginal.jpg&amp;ei=EfoVU_XjHPLl0AGJtoHgDQ&amp;psig=AFQjCNFfhiNYusiLd-xHUYTNNjq8oWWSCA&amp;ust=1394035601578396"/>
          <p:cNvSpPr>
            <a:spLocks noChangeAspect="1" noChangeArrowheads="1"/>
          </p:cNvSpPr>
          <p:nvPr/>
        </p:nvSpPr>
        <p:spPr bwMode="auto">
          <a:xfrm>
            <a:off x="63500" y="-136525"/>
            <a:ext cx="11677650" cy="8315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google.com/url?sa=i&amp;source=images&amp;cd=&amp;docid=6rN0LiplBb-wRM&amp;tbnid=BwiqFQp3JmmAAM:&amp;ved=0CAUQjBw&amp;url=http%3A%2F%2Fi.huffpost.com%2Fgen%2F1433341%2Foriginal.jpg&amp;ei=EfoVU_XjHPLl0AGJtoHgDQ&amp;psig=AFQjCNFfhiNYusiLd-xHUYTNNjq8oWWSCA&amp;ust=1394035601578396"/>
          <p:cNvSpPr>
            <a:spLocks noChangeAspect="1" noChangeArrowheads="1"/>
          </p:cNvSpPr>
          <p:nvPr/>
        </p:nvSpPr>
        <p:spPr bwMode="auto">
          <a:xfrm>
            <a:off x="63500" y="-136525"/>
            <a:ext cx="11677650" cy="8315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t0.gstatic.com/images?q=tbn:ANd9GcTxmbQDNkSq0vy8HRcuIH6iA3gMCz50fQRzMLXR8hx3OTHMhVzWi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990600"/>
            <a:ext cx="3276600" cy="2452545"/>
          </a:xfrm>
          <a:prstGeom prst="rect">
            <a:avLst/>
          </a:prstGeom>
          <a:noFill/>
        </p:spPr>
      </p:pic>
      <p:pic>
        <p:nvPicPr>
          <p:cNvPr id="1034" name="Picture 10" descr="http://t1.gstatic.com/images?q=tbn:ANd9GcSK6CmMgCTJZrhn1zTGPU1397bmLk5RXdptI6hU429TRUS0N-TU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038600"/>
            <a:ext cx="3249946" cy="25241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36" name="Picture 12" descr="http://t0.gstatic.com/images?q=tbn:ANd9GcSAX0uUjAIhkgxEn7RgupnN0xoVTuJadOJSPrjC0OMEQAXXZueFgQ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962400"/>
            <a:ext cx="3962400" cy="2626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188.photobucket.com/albums/z167/liberalamerican/1920smortgag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8473" y="1981201"/>
            <a:ext cx="6553200" cy="44561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" name="Picture 2" descr="http://t2.gstatic.com/images?q=tbn:ANd9GcQHgTOo7MJ4Cnz9Hszl-_gxsDY4HIH1g8N1s8LnbhRH_EIhkdT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57200"/>
            <a:ext cx="4691062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1920s high tariff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0875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1920s high tariff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54" y="304800"/>
            <a:ext cx="4002287" cy="300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1920s high tariff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88" y="3591790"/>
            <a:ext cx="4112312" cy="30856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248" name="Picture 8" descr="Related imag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313" y="3533991"/>
            <a:ext cx="4266370" cy="320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47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end of World War I was followed by a </a:t>
            </a:r>
            <a:r>
              <a:rPr lang="en-US" b="1" u="sng" dirty="0" smtClean="0"/>
              <a:t>severe recession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7030A0"/>
                </a:solidFill>
              </a:rPr>
              <a:t>agriculture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7030A0"/>
                </a:solidFill>
              </a:rPr>
              <a:t>industry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For industry, that downturn did not last long.</a:t>
            </a:r>
          </a:p>
          <a:p>
            <a:pPr lvl="2"/>
            <a:r>
              <a:rPr lang="en-US" dirty="0" smtClean="0"/>
              <a:t>Industrial production recovered, and from </a:t>
            </a:r>
            <a:r>
              <a:rPr lang="en-US" b="1" dirty="0" smtClean="0">
                <a:solidFill>
                  <a:srgbClr val="0070C0"/>
                </a:solidFill>
              </a:rPr>
              <a:t>1922 to 1928 it climbed 70%.</a:t>
            </a:r>
          </a:p>
          <a:p>
            <a:pPr lvl="3"/>
            <a:r>
              <a:rPr lang="en-US" dirty="0" smtClean="0"/>
              <a:t>To encourage spending, businesses offered </a:t>
            </a:r>
            <a:r>
              <a:rPr lang="en-US" b="1" i="1" u="sng" dirty="0" smtClean="0">
                <a:solidFill>
                  <a:srgbClr val="7030A0"/>
                </a:solidFill>
              </a:rPr>
              <a:t>installment buying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9218" name="Picture 2" descr="http://g-ecx.images-amazon.com/images/G/01/ciu/66/99/2fe8e03ae7a09e4f4ae81210.L._SL500_AA3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8209" y="225552"/>
            <a:ext cx="1219200" cy="12192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242" name="Picture 2" descr="https://encrypted-tbn2.gstatic.com/images?q=tbn:ANd9GcSgeIlLsEpG2x5w2pU6kobM-RO3yXSZnwhqs0PSr5sgbhrNHuAAr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152400"/>
            <a:ext cx="914400" cy="1365504"/>
          </a:xfrm>
          <a:prstGeom prst="rect">
            <a:avLst/>
          </a:prstGeom>
          <a:noFill/>
        </p:spPr>
      </p:pic>
      <p:pic>
        <p:nvPicPr>
          <p:cNvPr id="1026" name="Picture 2" descr="Image result for 1920s economy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87270"/>
            <a:ext cx="3582593" cy="26897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28" name="Picture 4" descr="Image result for 1920s economy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5" y="3962401"/>
            <a:ext cx="3617816" cy="271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1920s econom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36" y="381000"/>
            <a:ext cx="5486400" cy="622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666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829425" cy="51244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469642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1920s econom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3" y="3726873"/>
            <a:ext cx="4722754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1920s high tariff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22" y="76200"/>
            <a:ext cx="4189053" cy="31432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6150" name="Picture 6" descr="Image result for 1920s high tariff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"/>
            <a:ext cx="4189054" cy="31432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6152" name="Picture 8" descr="Image result for 1920s high tariff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627" y="3546479"/>
            <a:ext cx="4038600" cy="303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GOVERNMENT ASSISTS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Government policies helped </a:t>
            </a:r>
            <a:r>
              <a:rPr lang="en-US" u="sng" dirty="0" smtClean="0"/>
              <a:t>boost</a:t>
            </a:r>
            <a:r>
              <a:rPr lang="en-US" dirty="0" smtClean="0"/>
              <a:t> the economy.</a:t>
            </a:r>
          </a:p>
          <a:p>
            <a:pPr lvl="2"/>
            <a:r>
              <a:rPr lang="en-US" u="sng" dirty="0" smtClean="0"/>
              <a:t>High tariffs</a:t>
            </a:r>
            <a:r>
              <a:rPr lang="en-US" dirty="0" smtClean="0"/>
              <a:t> on imports </a:t>
            </a:r>
            <a:r>
              <a:rPr lang="en-US" i="1" dirty="0" smtClean="0">
                <a:solidFill>
                  <a:srgbClr val="7030A0"/>
                </a:solidFill>
              </a:rPr>
              <a:t>kept out goods that might compete with </a:t>
            </a:r>
            <a:r>
              <a:rPr lang="en-US" b="1" i="1" dirty="0" smtClean="0">
                <a:solidFill>
                  <a:srgbClr val="7030A0"/>
                </a:solidFill>
              </a:rPr>
              <a:t>domestic </a:t>
            </a:r>
            <a:r>
              <a:rPr lang="en-US" i="1" dirty="0" smtClean="0">
                <a:solidFill>
                  <a:srgbClr val="7030A0"/>
                </a:solidFill>
              </a:rPr>
              <a:t>products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pPr lvl="2"/>
            <a:r>
              <a:rPr lang="en-US" dirty="0" smtClean="0"/>
              <a:t>Taxes on the wealthy were </a:t>
            </a:r>
            <a:r>
              <a:rPr lang="en-US" u="sng" dirty="0" smtClean="0"/>
              <a:t>cut</a:t>
            </a:r>
            <a:r>
              <a:rPr lang="en-US" dirty="0" smtClean="0"/>
              <a:t> to encourage </a:t>
            </a:r>
            <a:r>
              <a:rPr lang="en-US" i="1" dirty="0" smtClean="0">
                <a:solidFill>
                  <a:srgbClr val="7030A0"/>
                </a:solidFill>
              </a:rPr>
              <a:t>greater spending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1508" name="Picture 4" descr="http://static.enotes.com/images/major-acts/mac_03_img021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276600"/>
            <a:ext cx="3179657" cy="276225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304800" y="1752600"/>
            <a:ext cx="1066800" cy="99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1828800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Goods produced in the country</a:t>
            </a:r>
            <a:endParaRPr lang="en-US" sz="1400" dirty="0"/>
          </a:p>
        </p:txBody>
      </p:sp>
      <p:sp>
        <p:nvSpPr>
          <p:cNvPr id="8" name="Right Arrow 7"/>
          <p:cNvSpPr/>
          <p:nvPr/>
        </p:nvSpPr>
        <p:spPr>
          <a:xfrm flipV="1">
            <a:off x="1371600" y="2286000"/>
            <a:ext cx="381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10" name="Picture 6" descr="http://t1.gstatic.com/images?q=tbn:ANd9GcT_HTYmPO7paaQRwJepXgJoMb-gRD7ohCcTWsO0Wx_UFLZoT4tO3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971800"/>
            <a:ext cx="3819525" cy="3200401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4495800" y="4114800"/>
            <a:ext cx="9784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http://www.fhshistory.com/resources/The-Definition-Of-Debt-Uncollectibl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53340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BOOMING STOCK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800" dirty="0" smtClean="0"/>
              <a:t>With a strong economy, more people chose to invest in the stock market.</a:t>
            </a:r>
          </a:p>
          <a:p>
            <a:pPr lvl="1"/>
            <a:r>
              <a:rPr lang="en-US" sz="1800" dirty="0" smtClean="0"/>
              <a:t>Stocks were so profitable that many people began </a:t>
            </a:r>
            <a:r>
              <a:rPr lang="en-US" sz="1800" b="1" i="1" dirty="0" smtClean="0">
                <a:solidFill>
                  <a:srgbClr val="7030A0"/>
                </a:solidFill>
              </a:rPr>
              <a:t>buying on margin</a:t>
            </a:r>
            <a:r>
              <a:rPr lang="en-US" sz="1800" i="1" dirty="0" smtClean="0"/>
              <a:t>. 	</a:t>
            </a:r>
          </a:p>
          <a:p>
            <a:pPr lvl="2"/>
            <a:r>
              <a:rPr lang="en-US" sz="1600" b="1" i="1" dirty="0" smtClean="0">
                <a:solidFill>
                  <a:srgbClr val="7030A0"/>
                </a:solidFill>
              </a:rPr>
              <a:t>Borrowing money in order to buy stocks</a:t>
            </a:r>
            <a:r>
              <a:rPr lang="en-US" sz="1800" dirty="0" smtClean="0">
                <a:solidFill>
                  <a:srgbClr val="7030A0"/>
                </a:solidFill>
              </a:rPr>
              <a:t>.</a:t>
            </a:r>
          </a:p>
          <a:p>
            <a:pPr lvl="1"/>
            <a:r>
              <a:rPr lang="en-US" sz="1800" dirty="0" smtClean="0"/>
              <a:t>Many Americans grew wealthy buying and selling stocks</a:t>
            </a:r>
            <a:r>
              <a:rPr lang="en-US" dirty="0" smtClean="0"/>
              <a:t>.</a:t>
            </a:r>
          </a:p>
        </p:txBody>
      </p:sp>
      <p:pic>
        <p:nvPicPr>
          <p:cNvPr id="7170" name="Picture 2" descr="http://lightbulbfinancial.com/images/BuyingOnMargin_buying_on_margin_chart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971800"/>
            <a:ext cx="4571999" cy="3505200"/>
          </a:xfrm>
          <a:prstGeom prst="rect">
            <a:avLst/>
          </a:prstGeom>
          <a:noFill/>
        </p:spPr>
      </p:pic>
      <p:pic>
        <p:nvPicPr>
          <p:cNvPr id="8194" name="Picture 2" descr="http://t1.gstatic.com/images?q=tbn:ANd9GcT-lP7taI1W0roH6VVK7Pmid3BbQFsr85V8UcF01rgBIEPD1ZN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228600"/>
            <a:ext cx="1261614" cy="1028701"/>
          </a:xfrm>
          <a:prstGeom prst="rect">
            <a:avLst/>
          </a:prstGeom>
          <a:noFill/>
        </p:spPr>
      </p:pic>
      <p:sp>
        <p:nvSpPr>
          <p:cNvPr id="8196" name="AutoShape 4" descr="data:image/jpeg;base64,/9j/4AAQSkZJRgABAQAAAQABAAD/2wCEAAkGBhASEBUUEhQUFBUUFRUVFA8UFRQUFhARFhUVFhcWFRUYHiceGRojGRYVHzsgLycpLC0sFx4xNTEqNSYrLCkBCQoKDgwOGQ8PGjElHyIzNS01MDA1MzQ1LzUtKTQqNTQsNC4zNSwuNTUsLTQ0LzUvNS0sNDIxNDUtKi8sLCwsKv/AABEIAKAAoAMBIgACEQEDEQH/xAAcAAEAAgMBAQEAAAAAAAAAAAAABQYCBAcDAQj/xAA5EAACAQMCBAQEBAUCBwAAAAABAgMABBESIQUGMUETIlGBB2FxkTJCcqEUI1JisRaSFTRDc8HR8P/EABkBAQEBAQEBAAAAAAAAAAAAAAAEBQMBAv/EAC4RAAICAQIEAwcFAQAAAAAAAAABAhEDBCESMVFhMkHwBSJxgaHB4RMUkdHxM//aAAwDAQACEQMRAD8A7jSlKAUpSgFKUoBSlKAUpSgFKUoBSlKAUpSgFKUoBSlKAUpSgFKUoBSlKAUpSgFKUoBSlKAUpSgFKUoBSlKAUpSgFKUoBSlKAUpSgFKUoBSlYlqAyr5mo48ZQzPEu7xhSwO2A4JGPXpVS4h8RZDPNDawCY2zaZne4htUD7+VNeWc7HfYUBfs19qH4DxXxolfGksPMniRy+G3dS8ZKk/Q1KhqAzpXzNfC1AZUrQ4hxu3gGZpUj+TMMn6L1P2qtcQ+J9uoJhjlmx+fGiP/AHEZ/au+LT5cvgi2ccmfHj8Ui6UqI5b5ijvIfEQaSDh4yclG+vcEbg1LZrnOEoScZKmjpCanFSjyZ9pSlfB9CleU86opZjgDqaieOc121pGJLiRYlJ0qz58zYzhVUEk47UBNZpmqbw34i21xcrbr48ckil4vFgeFZlXJJQtudgftVqWbagNnNK8lkrPNACa1p5sV7SNUTxS5CqSSFHqSAPuaA5xx3mn+G48CfwPHGrntpwOv0zn2qb5o5Rae4WeG04dcBl/mi5V1kZvysJVyGGMbEZ+vagc8Wqz3SyxOrHo5B2AB2IPf0rKz5yvWQwGZkEOE0rgMVxtlup2qvHos02lw1fXYlnq8UE3xXXTcvnKfAI+GNcTXE1vE1wUJtocx28AQHAjVjqZjnc4FT/8ArazETTeKPDVgucHJY7ABepyen0qi2/KkPhRTyNPcmYEqkCajqHVXkckgjft2NVzmrgsil4yjQk4kjjZgxXBJQMR17irMXs5TtcVteXWua33+lEuTXuNe7s/P4/Db6nSh8Q5J38Ozty7YJLysEVVHVmAOw+rCoPi/MfE00ym5gK6saYHjZQ3XDL+Ij7iqjyfzG6EOpVSwMUyyLrXSThg6DcjvV4jurZCTO3Dmg0nywRfzpNttI6oc+pq79DHiacIJpr4t/kj/AFsmVNSm018kjmnD75zK6THXIrai7Z/nKTnJPXfpXUW4x4qrLGvEEjceGsECQmFcDBVRg7fMiuWccg28VNmiyRnq0ed1J77b/f1rd4fzE6qBDJKpfrHGzLk47gGqcuKL9yT8PK+n49czhjyPxRXPnXX162LpHP8A8Kvl0MzRyIpkibGtFbPlcDbWvUfbvXVLe4V1DKQVYAqw6EHcEV+b7q6myuApaRsAa1dixONwD1JNd85ctPBtooicmNApPq3Vj9Mk1ke0f02oSUrlyb6mnoONOUWqjzS6E1WJNfTXnI1ZBqGpxKISRuh6OrLn0yMA+xwfaqJz5w43vBZCB/NiUTrjqssOdYHzwJBVw4hcYBqkjnhbR5I2jd2ZjImnAXS34sk9PMD96+oxcnUVbPJSUVbexVbC2vLw2lxaNxBrzyePe3WlLaKIj+ZGgIGpSeyjcetdjvp9EZbppOfTIJxj/wC9K5pxH4gX8gygWFTkBgpcnHYO22fpUbxO0u1SG4mlZxNlo21lsEY2I6A79Pkavx+zc0q4qV9SGevxRurddDqTcwQxrmSREH9zAZ+g6mo25+I0O4gjmuCOuhSFH1OCf2rkr3xeeXUctkN7MoOPoDkVfeab6e2FuLRmjtzErIYxgPJ1Os9yRjY/OqsegxpQvdyvslXNbWyfJrZtyrZL5vf6Grxf4qTi3nOhImCjw2XJKnWoYHV1Okt2GCK0eVbcX90BcO8oCNJpLkmTGMKD269vStXmfhsxCSXTKzXSFmTGllTYDWuAATn9qrvK/EpYHwrFZIGwG/t7bdwRtWhHDCKaw0uJbPo135/4Qyyyl/1t8L3XVPty/wBLW3ExcZgSyhDscReGGSSMjPU58x2746GqbxiFoJxKRjB8KYemDgE/Q5H2q5T89MrGRYbaKZh5rlUOvJ6kAnAJ9cVTOKcVjZHBy+oNk/M75z653rq1wwd+75re9/6/JzT4pKve8ntW39l45Y5kjjt5YJnlSN8NG8OdavkagvyIx8tj61G8Y4pZBCscRQ5BNxNKWkbHyHlGfetP4cctm/jPiXDRrHgeHGo8R19dbZAHUdDV04bw7hNtxJbL+GPjtF4sd1PiUTY6qhYnzDDdh+Eis6evwwk5QTt786V/cvhoss4qM2qXa3RymeUxS+MiOYZdmfQwQyjP4XIwSQP81IRSSuobBVW6aULsQO/YAfU13bjHCI7q3kt5PwSLpz/Q3VXX5qcH2rjkPI90smhwkRjOnILSEkfmUE6Rnr71MvaM2nTrc7vQQTVq9io8ZmILLqY5OnzDB9TkZ2rd4GG0sI8sxGkoIvEyvU75AHvXROF/D2AL518Uk6i0mGJNWiy5eRQAFAHoBgfYVPk1bkd4aZRKPynytM91HNMixrEMogC6mfszaRgev2rr1mu1adpw4DtUpFHipJTcuZVGKjyNfjnHIrWEyy50ggYUZLMxwAKpi893V0xS0hRABqaWZsiNP6m6Ko+9T/PNr4thOvUhPEX9UZD/AOAR71z3ki6m1yRRLC4mTzRTkhXC5wBjcnzHb/1WnosOOeGc2rkuvKvVmdq8uSOWME6T6czPj4uGiMj30M4DaTFHIVwfkmBqFVS5lIZM9ASB+luo9mC/7jXRyEjjk/jrW0gTQQiRgeM8nbTgk4+e3auYcYBEJYdVwfqNs/8AitXHK8Uml4Xe1V8q25WZs1WRJvxKt7+/cv3D4mvOFNEo1S2smpEH4jG2dgPdx7Cvt5bPHwfRcqY3WbNujbOynGfL1A8z/tVIseO6CpikcOw2WIsXIPbC7+1TdtyzxW7bV4RQH/rXbkHH6N39sV5kljxy96a4b4u/p/c9xrJkW0HdcPYqt8fDuY5PyyDw2/UN1qy2XOFzbR6EnKJ2U6WC/pyDit/iHwqMtlKy3YnlQMyJEqeF4se5TIJYt1HUYJG1c74Fdx51SEA6DoZhkB+xNT/vsUuNRjxLnv6+Z2/Z5I8LcqfLYsPEOMSyEyuJZCesrBsY+vp+1Vm6vW/iNQ8pZADjvjIqUt7OWUNp8SZm2yC4jB9WZsavpU1Y/Dd5FUytpYHomD5fTJrjl11pJvk/I7Y9HTtLn1IYxssKOmlmfJaRip8MdgA2w+tak9tLcOACX20mULpUeuD3+tdH4f8ADy3j30az/U/m/bp+1SsnBAo6YrOnqW22v5L46dJbnOeS+MNY3cat/cJMdNGRn/IPtXTPiRwGS4to7m0ybqzcTwFdy65BdB65ADY74x3rnHNfCPBuFlxs4MZ9FYkEH3xirrybzhcNCLeKHxpYx+NnCIsf5SxO/wAvapW7KEqJvg3F+MXEsbPZxWtvsZBNKWncY/IqjC7+o6d6m+IxRlwcrrxgrkaivY4+XSoO4trh3RLy+SAynTHa25EbSn+lXfzN7AfWprhPLlrbkmOPzHZpGLO7D5sxzXh6bVrbCt+O3FeMK4OPsfUVvR0BisVegWsq+0BB8Sk2I7HYj1HeuF3Mqwu0bHDRsVx3wp8p9xg+9d2vosg1x/4mcAYMLhFJ/LLgZ2/K23p0+3pWhoNS8E33Idbp1mguxCPdsQGwqg9HkONX6RuxqJ4nPJnSzZBHVQQp+mQM1J8OjupUVVSc42DaljXT2AJXNSf+jZ5dPjPgL0RMk79cu25NVZdfNupPbsT49FBK4rfuW/4OtG1gyoqpKruryqq6yTurEkb4z0O21R3M3NPFOGw3Md6P4iOWORbXiMShNEjqVCTINlwCSPpsWHTb5ItltLkRrssqld98uvmUn541VdOaOAre2c1sx0iVMB8Z0OCGVsd8ECsZu3saq5GtyDwsWvDbWIYyIkdsd3k/mN0+bY9qqF9yNbQXkmmNcMxkTO+Fc6sAHYYJI9qu/B7VLK0hgkm1+CgTxWAUsF6eUE9Bge1R3FuKwzMhjOSuVZsdQdx++fvSz2jxsOErttU5bcOHpWPD49qmYYq8BpCxrXubLapzw6154qA57zPwUSxMvc9D6MOhqi8tcVayu1Z/L5tDqe6nr/jPtXYOJW+xrj3PfCilzFJ+Rn83/cCkL96A6N8R+XTe2PiQf8xbkXFs6/i1Lhiqn+4DI+arWHB/ipw97CK4uJ44nZcSQ5y4lXZ9Ma5bBO47YNffhrx7xYPCY+eLGPnH2Pt0+1eycD4LZytKIYfFZmctjxGDE5OgNkIM+mMUBabS6SWJJIzqV1V0bfzIwyP2Nb0D1ToucjLKqQpjJ3dtyB3OKtNo21ASANZV5oazoDTmhzUfccPB7VMlawMVAVpuCqO1eUvDQO1WVoK8JbagOf8AGrd0w6fijIdf1Lvj36e9R/Eee72WLMHhox6BtQH3G9Xq/wCF6hVLfkRlc4kOgkkKAMrnqM+lAUabjM9zceFcAxiMa5MOWWY7aV19l3zjv0q58tB3fAU6djqIwNvSpex5SjU505Pqdz+9WTh/DAvagN2whwKlY1rwgixW0ooD7XnItetfGFARN5b5qkc4cBE0Lr6jIPow3B+9dFlizUfc2INAcJ4PKyOTkqQCDvjf0P2rK04ZeyXUsqqAGASN3JOiMdSFHdiAetdWl5Tg1lxGoY9TgZJ9a2YODgdqAg+U+BtG2pzliANhgD1+9Xq2WtW1s8VIxJQHstZisVFZUAr5isqUBgVrBkr1xTFAakkFeDWgqRKV88OgI5bQVsRwVs+HX0JQGCpXoKYr7QCvlfaUBgVrzaOvbFMUBqtBXwW9bWmmmgPFY69FWs9NMUAr7SlAKUpQClKUApSlAKUpQClKUApSlAKUpQClKUApSlAKUpQH/9k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85725" y="-9144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data:image/jpeg;base64,/9j/4AAQSkZJRgABAQAAAQABAAD/2wCEAAkGBhASEBUUEhQUFBUUFRUVFA8UFRQUFhARFhUVFhcWFRUYHiceGRojGRYVHzsgLycpLC0sFx4xNTEqNSYrLCkBCQoKDgwOGQ8PGjElHyIzNS01MDA1MzQ1LzUtKTQqNTQsNC4zNSwuNTUsLTQ0LzUvNS0sNDIxNDUtKi8sLCwsKv/AABEIAKAAoAMBIgACEQEDEQH/xAAcAAEAAgMBAQEAAAAAAAAAAAAABQYCBAcDAQj/xAA5EAACAQMCBAQEBAUCBwAAAAABAgMABBESIQUGMUETIlGBB2FxkTJCcqEUI1JisRaSFTRDc8HR8P/EABkBAQEBAQEBAAAAAAAAAAAAAAAEBQMBAv/EAC4RAAICAQIEAwcFAQAAAAAAAAABAhEDBCESMVFhMkHwBSJxgaHB4RMUkdHxM//aAAwDAQACEQMRAD8A7jSlKAUpSgFKUoBSlKAUpSgFKUoBSlKAUpSgFKUoBSlKAUpSgFKUoBSlKAUpSgFKUoBSlKAUpSgFKUoBSlKAUpSgFKUoBSlKAUpSgFKUoBSlYlqAyr5mo48ZQzPEu7xhSwO2A4JGPXpVS4h8RZDPNDawCY2zaZne4htUD7+VNeWc7HfYUBfs19qH4DxXxolfGksPMniRy+G3dS8ZKk/Q1KhqAzpXzNfC1AZUrQ4hxu3gGZpUj+TMMn6L1P2qtcQ+J9uoJhjlmx+fGiP/AHEZ/au+LT5cvgi2ccmfHj8Ui6UqI5b5ijvIfEQaSDh4yclG+vcEbg1LZrnOEoScZKmjpCanFSjyZ9pSlfB9CleU86opZjgDqaieOc121pGJLiRYlJ0qz58zYzhVUEk47UBNZpmqbw34i21xcrbr48ckil4vFgeFZlXJJQtudgftVqWbagNnNK8lkrPNACa1p5sV7SNUTxS5CqSSFHqSAPuaA5xx3mn+G48CfwPHGrntpwOv0zn2qb5o5Rae4WeG04dcBl/mi5V1kZvysJVyGGMbEZ+vagc8Wqz3SyxOrHo5B2AB2IPf0rKz5yvWQwGZkEOE0rgMVxtlup2qvHos02lw1fXYlnq8UE3xXXTcvnKfAI+GNcTXE1vE1wUJtocx28AQHAjVjqZjnc4FT/8ArazETTeKPDVgucHJY7ABepyen0qi2/KkPhRTyNPcmYEqkCajqHVXkckgjft2NVzmrgsil4yjQk4kjjZgxXBJQMR17irMXs5TtcVteXWua33+lEuTXuNe7s/P4/Db6nSh8Q5J38Ozty7YJLysEVVHVmAOw+rCoPi/MfE00ym5gK6saYHjZQ3XDL+Ij7iqjyfzG6EOpVSwMUyyLrXSThg6DcjvV4jurZCTO3Dmg0nywRfzpNttI6oc+pq79DHiacIJpr4t/kj/AFsmVNSm018kjmnD75zK6THXIrai7Z/nKTnJPXfpXUW4x4qrLGvEEjceGsECQmFcDBVRg7fMiuWccg28VNmiyRnq0ed1J77b/f1rd4fzE6qBDJKpfrHGzLk47gGqcuKL9yT8PK+n49czhjyPxRXPnXX162LpHP8A8Kvl0MzRyIpkibGtFbPlcDbWvUfbvXVLe4V1DKQVYAqw6EHcEV+b7q6myuApaRsAa1dixONwD1JNd85ctPBtooicmNApPq3Vj9Mk1ke0f02oSUrlyb6mnoONOUWqjzS6E1WJNfTXnI1ZBqGpxKISRuh6OrLn0yMA+xwfaqJz5w43vBZCB/NiUTrjqssOdYHzwJBVw4hcYBqkjnhbR5I2jd2ZjImnAXS34sk9PMD96+oxcnUVbPJSUVbexVbC2vLw2lxaNxBrzyePe3WlLaKIj+ZGgIGpSeyjcetdjvp9EZbppOfTIJxj/wC9K5pxH4gX8gygWFTkBgpcnHYO22fpUbxO0u1SG4mlZxNlo21lsEY2I6A79Pkavx+zc0q4qV9SGevxRurddDqTcwQxrmSREH9zAZ+g6mo25+I0O4gjmuCOuhSFH1OCf2rkr3xeeXUctkN7MoOPoDkVfeab6e2FuLRmjtzErIYxgPJ1Os9yRjY/OqsegxpQvdyvslXNbWyfJrZtyrZL5vf6Grxf4qTi3nOhImCjw2XJKnWoYHV1Okt2GCK0eVbcX90BcO8oCNJpLkmTGMKD269vStXmfhsxCSXTKzXSFmTGllTYDWuAATn9qrvK/EpYHwrFZIGwG/t7bdwRtWhHDCKaw0uJbPo135/4Qyyyl/1t8L3XVPty/wBLW3ExcZgSyhDscReGGSSMjPU58x2746GqbxiFoJxKRjB8KYemDgE/Q5H2q5T89MrGRYbaKZh5rlUOvJ6kAnAJ9cVTOKcVjZHBy+oNk/M75z653rq1wwd+75re9/6/JzT4pKve8ntW39l45Y5kjjt5YJnlSN8NG8OdavkagvyIx8tj61G8Y4pZBCscRQ5BNxNKWkbHyHlGfetP4cctm/jPiXDRrHgeHGo8R19dbZAHUdDV04bw7hNtxJbL+GPjtF4sd1PiUTY6qhYnzDDdh+Eis6evwwk5QTt786V/cvhoss4qM2qXa3RymeUxS+MiOYZdmfQwQyjP4XIwSQP81IRSSuobBVW6aULsQO/YAfU13bjHCI7q3kt5PwSLpz/Q3VXX5qcH2rjkPI90smhwkRjOnILSEkfmUE6Rnr71MvaM2nTrc7vQQTVq9io8ZmILLqY5OnzDB9TkZ2rd4GG0sI8sxGkoIvEyvU75AHvXROF/D2AL518Uk6i0mGJNWiy5eRQAFAHoBgfYVPk1bkd4aZRKPynytM91HNMixrEMogC6mfszaRgev2rr1mu1adpw4DtUpFHipJTcuZVGKjyNfjnHIrWEyy50ggYUZLMxwAKpi893V0xS0hRABqaWZsiNP6m6Ko+9T/PNr4thOvUhPEX9UZD/AOAR71z3ki6m1yRRLC4mTzRTkhXC5wBjcnzHb/1WnosOOeGc2rkuvKvVmdq8uSOWME6T6czPj4uGiMj30M4DaTFHIVwfkmBqFVS5lIZM9ASB+luo9mC/7jXRyEjjk/jrW0gTQQiRgeM8nbTgk4+e3auYcYBEJYdVwfqNs/8AitXHK8Uml4Xe1V8q25WZs1WRJvxKt7+/cv3D4mvOFNEo1S2smpEH4jG2dgPdx7Cvt5bPHwfRcqY3WbNujbOynGfL1A8z/tVIseO6CpikcOw2WIsXIPbC7+1TdtyzxW7bV4RQH/rXbkHH6N39sV5kljxy96a4b4u/p/c9xrJkW0HdcPYqt8fDuY5PyyDw2/UN1qy2XOFzbR6EnKJ2U6WC/pyDit/iHwqMtlKy3YnlQMyJEqeF4se5TIJYt1HUYJG1c74Fdx51SEA6DoZhkB+xNT/vsUuNRjxLnv6+Z2/Z5I8LcqfLYsPEOMSyEyuJZCesrBsY+vp+1Vm6vW/iNQ8pZADjvjIqUt7OWUNp8SZm2yC4jB9WZsavpU1Y/Dd5FUytpYHomD5fTJrjl11pJvk/I7Y9HTtLn1IYxssKOmlmfJaRip8MdgA2w+tak9tLcOACX20mULpUeuD3+tdH4f8ADy3j30az/U/m/bp+1SsnBAo6YrOnqW22v5L46dJbnOeS+MNY3cat/cJMdNGRn/IPtXTPiRwGS4to7m0ybqzcTwFdy65BdB65ADY74x3rnHNfCPBuFlxs4MZ9FYkEH3xirrybzhcNCLeKHxpYx+NnCIsf5SxO/wAvapW7KEqJvg3F+MXEsbPZxWtvsZBNKWncY/IqjC7+o6d6m+IxRlwcrrxgrkaivY4+XSoO4trh3RLy+SAynTHa25EbSn+lXfzN7AfWprhPLlrbkmOPzHZpGLO7D5sxzXh6bVrbCt+O3FeMK4OPsfUVvR0BisVegWsq+0BB8Sk2I7HYj1HeuF3Mqwu0bHDRsVx3wp8p9xg+9d2vosg1x/4mcAYMLhFJ/LLgZ2/K23p0+3pWhoNS8E33Idbp1mguxCPdsQGwqg9HkONX6RuxqJ4nPJnSzZBHVQQp+mQM1J8OjupUVVSc42DaljXT2AJXNSf+jZ5dPjPgL0RMk79cu25NVZdfNupPbsT49FBK4rfuW/4OtG1gyoqpKruryqq6yTurEkb4z0O21R3M3NPFOGw3Md6P4iOWORbXiMShNEjqVCTINlwCSPpsWHTb5ItltLkRrssqld98uvmUn541VdOaOAre2c1sx0iVMB8Z0OCGVsd8ECsZu3saq5GtyDwsWvDbWIYyIkdsd3k/mN0+bY9qqF9yNbQXkmmNcMxkTO+Fc6sAHYYJI9qu/B7VLK0hgkm1+CgTxWAUsF6eUE9Bge1R3FuKwzMhjOSuVZsdQdx++fvSz2jxsOErttU5bcOHpWPD49qmYYq8BpCxrXubLapzw6154qA57zPwUSxMvc9D6MOhqi8tcVayu1Z/L5tDqe6nr/jPtXYOJW+xrj3PfCilzFJ+Rn83/cCkL96A6N8R+XTe2PiQf8xbkXFs6/i1Lhiqn+4DI+arWHB/ipw97CK4uJ44nZcSQ5y4lXZ9Ma5bBO47YNffhrx7xYPCY+eLGPnH2Pt0+1eycD4LZytKIYfFZmctjxGDE5OgNkIM+mMUBabS6SWJJIzqV1V0bfzIwyP2Nb0D1ToucjLKqQpjJ3dtyB3OKtNo21ASANZV5oazoDTmhzUfccPB7VMlawMVAVpuCqO1eUvDQO1WVoK8JbagOf8AGrd0w6fijIdf1Lvj36e9R/Eee72WLMHhox6BtQH3G9Xq/wCF6hVLfkRlc4kOgkkKAMrnqM+lAUabjM9zceFcAxiMa5MOWWY7aV19l3zjv0q58tB3fAU6djqIwNvSpex5SjU505Pqdz+9WTh/DAvagN2whwKlY1rwgixW0ooD7XnItetfGFARN5b5qkc4cBE0Lr6jIPow3B+9dFlizUfc2INAcJ4PKyOTkqQCDvjf0P2rK04ZeyXUsqqAGASN3JOiMdSFHdiAetdWl5Tg1lxGoY9TgZJ9a2YODgdqAg+U+BtG2pzliANhgD1+9Xq2WtW1s8VIxJQHstZisVFZUAr5isqUBgVrBkr1xTFAakkFeDWgqRKV88OgI5bQVsRwVs+HX0JQGCpXoKYr7QCvlfaUBgVrzaOvbFMUBqtBXwW9bWmmmgPFY69FWs9NMUAr7SlAKUpQClKUApSlAKUpQClKUApSlAKUpQClKUApSlAKUpQH/9k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85725" y="-9144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data:image/jpeg;base64,/9j/4AAQSkZJRgABAQAAAQABAAD/2wCEAAkGBhASEBUUEhQUFBUUFRUVFA8UFRQUFhARFhUVFhcWFRUYHiceGRojGRYVHzsgLycpLC0sFx4xNTEqNSYrLCkBCQoKDgwOGQ8PGjElHyIzNS01MDA1MzQ1LzUtKTQqNTQsNC4zNSwuNTUsLTQ0LzUvNS0sNDIxNDUtKi8sLCwsKv/AABEIAKAAoAMBIgACEQEDEQH/xAAcAAEAAgMBAQEAAAAAAAAAAAAABQYCBAcDAQj/xAA5EAACAQMCBAQEBAUCBwAAAAABAgMABBESIQUGMUETIlGBB2FxkTJCcqEUI1JisRaSFTRDc8HR8P/EABkBAQEBAQEBAAAAAAAAAAAAAAAEBQMBAv/EAC4RAAICAQIEAwcFAQAAAAAAAAABAhEDBCESMVFhMkHwBSJxgaHB4RMUkdHxM//aAAwDAQACEQMRAD8A7jSlKAUpSgFKUoBSlKAUpSgFKUoBSlKAUpSgFKUoBSlKAUpSgFKUoBSlKAUpSgFKUoBSlKAUpSgFKUoBSlKAUpSgFKUoBSlKAUpSgFKUoBSlYlqAyr5mo48ZQzPEu7xhSwO2A4JGPXpVS4h8RZDPNDawCY2zaZne4htUD7+VNeWc7HfYUBfs19qH4DxXxolfGksPMniRy+G3dS8ZKk/Q1KhqAzpXzNfC1AZUrQ4hxu3gGZpUj+TMMn6L1P2qtcQ+J9uoJhjlmx+fGiP/AHEZ/au+LT5cvgi2ccmfHj8Ui6UqI5b5ijvIfEQaSDh4yclG+vcEbg1LZrnOEoScZKmjpCanFSjyZ9pSlfB9CleU86opZjgDqaieOc121pGJLiRYlJ0qz58zYzhVUEk47UBNZpmqbw34i21xcrbr48ckil4vFgeFZlXJJQtudgftVqWbagNnNK8lkrPNACa1p5sV7SNUTxS5CqSSFHqSAPuaA5xx3mn+G48CfwPHGrntpwOv0zn2qb5o5Rae4WeG04dcBl/mi5V1kZvysJVyGGMbEZ+vagc8Wqz3SyxOrHo5B2AB2IPf0rKz5yvWQwGZkEOE0rgMVxtlup2qvHos02lw1fXYlnq8UE3xXXTcvnKfAI+GNcTXE1vE1wUJtocx28AQHAjVjqZjnc4FT/8ArazETTeKPDVgucHJY7ABepyen0qi2/KkPhRTyNPcmYEqkCajqHVXkckgjft2NVzmrgsil4yjQk4kjjZgxXBJQMR17irMXs5TtcVteXWua33+lEuTXuNe7s/P4/Db6nSh8Q5J38Ozty7YJLysEVVHVmAOw+rCoPi/MfE00ym5gK6saYHjZQ3XDL+Ij7iqjyfzG6EOpVSwMUyyLrXSThg6DcjvV4jurZCTO3Dmg0nywRfzpNttI6oc+pq79DHiacIJpr4t/kj/AFsmVNSm018kjmnD75zK6THXIrai7Z/nKTnJPXfpXUW4x4qrLGvEEjceGsECQmFcDBVRg7fMiuWccg28VNmiyRnq0ed1J77b/f1rd4fzE6qBDJKpfrHGzLk47gGqcuKL9yT8PK+n49czhjyPxRXPnXX162LpHP8A8Kvl0MzRyIpkibGtFbPlcDbWvUfbvXVLe4V1DKQVYAqw6EHcEV+b7q6myuApaRsAa1dixONwD1JNd85ctPBtooicmNApPq3Vj9Mk1ke0f02oSUrlyb6mnoONOUWqjzS6E1WJNfTXnI1ZBqGpxKISRuh6OrLn0yMA+xwfaqJz5w43vBZCB/NiUTrjqssOdYHzwJBVw4hcYBqkjnhbR5I2jd2ZjImnAXS34sk9PMD96+oxcnUVbPJSUVbexVbC2vLw2lxaNxBrzyePe3WlLaKIj+ZGgIGpSeyjcetdjvp9EZbppOfTIJxj/wC9K5pxH4gX8gygWFTkBgpcnHYO22fpUbxO0u1SG4mlZxNlo21lsEY2I6A79Pkavx+zc0q4qV9SGevxRurddDqTcwQxrmSREH9zAZ+g6mo25+I0O4gjmuCOuhSFH1OCf2rkr3xeeXUctkN7MoOPoDkVfeab6e2FuLRmjtzErIYxgPJ1Os9yRjY/OqsegxpQvdyvslXNbWyfJrZtyrZL5vf6Grxf4qTi3nOhImCjw2XJKnWoYHV1Okt2GCK0eVbcX90BcO8oCNJpLkmTGMKD269vStXmfhsxCSXTKzXSFmTGllTYDWuAATn9qrvK/EpYHwrFZIGwG/t7bdwRtWhHDCKaw0uJbPo135/4Qyyyl/1t8L3XVPty/wBLW3ExcZgSyhDscReGGSSMjPU58x2746GqbxiFoJxKRjB8KYemDgE/Q5H2q5T89MrGRYbaKZh5rlUOvJ6kAnAJ9cVTOKcVjZHBy+oNk/M75z653rq1wwd+75re9/6/JzT4pKve8ntW39l45Y5kjjt5YJnlSN8NG8OdavkagvyIx8tj61G8Y4pZBCscRQ5BNxNKWkbHyHlGfetP4cctm/jPiXDRrHgeHGo8R19dbZAHUdDV04bw7hNtxJbL+GPjtF4sd1PiUTY6qhYnzDDdh+Eis6evwwk5QTt786V/cvhoss4qM2qXa3RymeUxS+MiOYZdmfQwQyjP4XIwSQP81IRSSuobBVW6aULsQO/YAfU13bjHCI7q3kt5PwSLpz/Q3VXX5qcH2rjkPI90smhwkRjOnILSEkfmUE6Rnr71MvaM2nTrc7vQQTVq9io8ZmILLqY5OnzDB9TkZ2rd4GG0sI8sxGkoIvEyvU75AHvXROF/D2AL518Uk6i0mGJNWiy5eRQAFAHoBgfYVPk1bkd4aZRKPynytM91HNMixrEMogC6mfszaRgev2rr1mu1adpw4DtUpFHipJTcuZVGKjyNfjnHIrWEyy50ggYUZLMxwAKpi893V0xS0hRABqaWZsiNP6m6Ko+9T/PNr4thOvUhPEX9UZD/AOAR71z3ki6m1yRRLC4mTzRTkhXC5wBjcnzHb/1WnosOOeGc2rkuvKvVmdq8uSOWME6T6czPj4uGiMj30M4DaTFHIVwfkmBqFVS5lIZM9ASB+luo9mC/7jXRyEjjk/jrW0gTQQiRgeM8nbTgk4+e3auYcYBEJYdVwfqNs/8AitXHK8Uml4Xe1V8q25WZs1WRJvxKt7+/cv3D4mvOFNEo1S2smpEH4jG2dgPdx7Cvt5bPHwfRcqY3WbNujbOynGfL1A8z/tVIseO6CpikcOw2WIsXIPbC7+1TdtyzxW7bV4RQH/rXbkHH6N39sV5kljxy96a4b4u/p/c9xrJkW0HdcPYqt8fDuY5PyyDw2/UN1qy2XOFzbR6EnKJ2U6WC/pyDit/iHwqMtlKy3YnlQMyJEqeF4se5TIJYt1HUYJG1c74Fdx51SEA6DoZhkB+xNT/vsUuNRjxLnv6+Z2/Z5I8LcqfLYsPEOMSyEyuJZCesrBsY+vp+1Vm6vW/iNQ8pZADjvjIqUt7OWUNp8SZm2yC4jB9WZsavpU1Y/Dd5FUytpYHomD5fTJrjl11pJvk/I7Y9HTtLn1IYxssKOmlmfJaRip8MdgA2w+tak9tLcOACX20mULpUeuD3+tdH4f8ADy3j30az/U/m/bp+1SsnBAo6YrOnqW22v5L46dJbnOeS+MNY3cat/cJMdNGRn/IPtXTPiRwGS4to7m0ybqzcTwFdy65BdB65ADY74x3rnHNfCPBuFlxs4MZ9FYkEH3xirrybzhcNCLeKHxpYx+NnCIsf5SxO/wAvapW7KEqJvg3F+MXEsbPZxWtvsZBNKWncY/IqjC7+o6d6m+IxRlwcrrxgrkaivY4+XSoO4trh3RLy+SAynTHa25EbSn+lXfzN7AfWprhPLlrbkmOPzHZpGLO7D5sxzXh6bVrbCt+O3FeMK4OPsfUVvR0BisVegWsq+0BB8Sk2I7HYj1HeuF3Mqwu0bHDRsVx3wp8p9xg+9d2vosg1x/4mcAYMLhFJ/LLgZ2/K23p0+3pWhoNS8E33Idbp1mguxCPdsQGwqg9HkONX6RuxqJ4nPJnSzZBHVQQp+mQM1J8OjupUVVSc42DaljXT2AJXNSf+jZ5dPjPgL0RMk79cu25NVZdfNupPbsT49FBK4rfuW/4OtG1gyoqpKruryqq6yTurEkb4z0O21R3M3NPFOGw3Md6P4iOWORbXiMShNEjqVCTINlwCSPpsWHTb5ItltLkRrssqld98uvmUn541VdOaOAre2c1sx0iVMB8Z0OCGVsd8ECsZu3saq5GtyDwsWvDbWIYyIkdsd3k/mN0+bY9qqF9yNbQXkmmNcMxkTO+Fc6sAHYYJI9qu/B7VLK0hgkm1+CgTxWAUsF6eUE9Bge1R3FuKwzMhjOSuVZsdQdx++fvSz2jxsOErttU5bcOHpWPD49qmYYq8BpCxrXubLapzw6154qA57zPwUSxMvc9D6MOhqi8tcVayu1Z/L5tDqe6nr/jPtXYOJW+xrj3PfCilzFJ+Rn83/cCkL96A6N8R+XTe2PiQf8xbkXFs6/i1Lhiqn+4DI+arWHB/ipw97CK4uJ44nZcSQ5y4lXZ9Ma5bBO47YNffhrx7xYPCY+eLGPnH2Pt0+1eycD4LZytKIYfFZmctjxGDE5OgNkIM+mMUBabS6SWJJIzqV1V0bfzIwyP2Nb0D1ToucjLKqQpjJ3dtyB3OKtNo21ASANZV5oazoDTmhzUfccPB7VMlawMVAVpuCqO1eUvDQO1WVoK8JbagOf8AGrd0w6fijIdf1Lvj36e9R/Eee72WLMHhox6BtQH3G9Xq/wCF6hVLfkRlc4kOgkkKAMrnqM+lAUabjM9zceFcAxiMa5MOWWY7aV19l3zjv0q58tB3fAU6djqIwNvSpex5SjU505Pqdz+9WTh/DAvagN2whwKlY1rwgixW0ooD7XnItetfGFARN5b5qkc4cBE0Lr6jIPow3B+9dFlizUfc2INAcJ4PKyOTkqQCDvjf0P2rK04ZeyXUsqqAGASN3JOiMdSFHdiAetdWl5Tg1lxGoY9TgZJ9a2YODgdqAg+U+BtG2pzliANhgD1+9Xq2WtW1s8VIxJQHstZisVFZUAr5isqUBgVrBkr1xTFAakkFeDWgqRKV88OgI5bQVsRwVs+HX0JQGCpXoKYr7QCvlfaUBgVrzaOvbFMUBqtBXwW9bWmmmgPFY69FWs9NMUAr7SlAKUpQClKUApSlAKUpQClKUApSlAKUpQClKUApSlAKUpQH/9k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85725" y="-9144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2" name="Picture 10" descr="http://www.thebillionairewarrior.com/wp-content/uploads/2012/07/Philippine-Stock-Market-Tutorial-buying-selling-stocks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2590800"/>
            <a:ext cx="1381506" cy="1409700"/>
          </a:xfrm>
          <a:prstGeom prst="rect">
            <a:avLst/>
          </a:prstGeom>
          <a:noFill/>
        </p:spPr>
      </p:pic>
      <p:sp>
        <p:nvSpPr>
          <p:cNvPr id="8204" name="AutoShape 12" descr="data:image/jpeg;base64,/9j/4AAQSkZJRgABAQAAAQABAAD/2wCEAAkGBhQQERUUExQWFRQWGBcYFxcWFx0XHRgfGxwXGiAfGBwaHCYeHBskHhgdHy8gIycqLCwsGB8xNTAqNSYrLCkBCQoKDgwOGg8PGiwlHyQsKi4sLCwsLC00KSwsLCw1KiwsLCksLCwsLCwsLCksLCw1LCksLCwsLCwtLCwsLCwsKv/AABEIALQBFwMBIgACEQEDEQH/xAAcAAABBQEBAQAAAAAAAAAAAAAGAAMEBQcBAgj/xABLEAACAQIEAwUEBgYHBgUFAAABAgMEEQASITEFBkETIlFhcTJCgZEHFCNScqEzYoKxwdEkQ1NjkvDxFRY0ssLhc3SDotIlNUSjxP/EABoBAAIDAQEAAAAAAAAAAAAAAAADAQIEBQb/xAA3EQACAQMDAQYEBQALAAAAAAAAAQIDESEEEjFBE1FhgbHwInGR4QUyocHRBhQjM0NicqLS4vH/2gAMAwEAAhEDEQA/ADynoIktkijX8Mar+4YdlkVBmYqq9SxCj5nTHpNvlhqoo45bdpGj5dRnRWtttmBsdOmMZ3LWWBii43TTNlinhkbwSRHOnocWYUYaU20G3gNMe2YgEgZiASFuBfyudB6nTElHe2QV515HpuIXJYQVKJnEwFrKLj7XYMuh1JuLb2uMAPLvIef+kVrK1OpPYomZfrVjbtDcBlhOmtgWv3QL3wb1DCsmlaQfZBliWmNxJK0YBAqVF8sSu7ERj9ISGN1Aw3NMaA5ZC7Tv3me2ZYA3d7gt3m3BI2zNYWZidVOLscyrJN4H6eZlIe0a6ZUGQKIxpYgbIVW+VbEDpfvMbDhpEAklktve2WxNiBdyST1tbZQbtrcCVwzgpFmkBG3dBuVNh1tqw0t0QWtrt7qaNZAFa3W2l7XGvqPEdfWxxSq+EJiuWNU/NchlVWjC5msFG+uwa40J3U6X67WwUtMoW58PDy8NyfLfAdR8DSnKvM7MqWyRkDQg6DNe7AWuLgW+YxZz1xPecb2CRk9dbX1trb5+Nhis1bIuk5cPkhc2cvRVkTxyC8bWa6+0htpJH+sAdV95dN7XxGt4bJTSmCaxYAMjrqsyHZ0PUH5731BxuBqDczO+RFu/eawy9c4JygA65yeviRjOefJDLw5ZY4h2SShoZ5nEbsDv9WiIDNGdCcxu3tBBuLQluQ1ra7Al2eF2eJAW+O5MWGEbs8Ls8SOzwuzwARuzx3s8SOzwuzwARuzwuzxJyYXZ4AI3Z4XZ4kdnhZMAEfs8c7PEnJhdngAjdnhZMOzOEFz6DqSfADqcP0/CGk1lBVOkd9W/GRt+EfHFJ1IwV2a9Jo6uqnspL5vovmQ6KBp3yRW8WdvZUXt09o+Q+ehw9XcKkgGZirx9WUEFfNlN+75g6dcS6DiojkcADKWyi24C90DTYXuf2j44I4yHFwAwI/xXuLWI8rW8/PFO0uaJaJQvFu/j9gK7PC7PEqpoxDK8Q1Ud6M79w7C/Uqbr8BjnZ4dyc2UXF2ZG7PC7PEjs8Ls8BBH7PC7PEjs8Ls8AEYpjuHzHjuAg34bD4Y9BcMcC4nBWRCWnlWVOpG6nwYHVT5EYshFbGWzOt2ifAwI8PIuPQXHcSUcrlPxjlwTMJY27KoVcofKGV1+5Mh9tNehDLc5SOo1JxV45fq9XE4RvZXMHsQDd6WRrZlG3ZnvAHUDS57ir5hVJI1heMSds6oFOlt2Z7jVCiKzBhqCFtqRhkJtMzVaKlkg8J5qgL9ihOUZURjffopB1ANrAncjz0fr6sQC51bXKAdf+wBv/AJ2BoeCyw1gp2uHa4jkN7Sj74K9bAZ01sbm1rHBRQStLHJDKCssTXu+xA0sz7Xtsb6geVzfUxcqe+nyjNR2qptqcEykrhKc1vtQmikgKbb5fDoddgNNiTHreK0wR6iSRAkfdkOpUnoBcXc3vlC6t6XsNVFegQkluxzdndBmkmc6CKmX3mN9TsAdTbRogyhFq61hT08dxAkZzZD1WlH9bUH36nZT7B0zRqoKcqa7VZ98k1tkaj7LgsSkvEpbyRhYYrMIJdEUgXElcQdXAOZaVToDdygJLVPMvOaPnho7TsytHNWzKHFjcFIEtkC2PugL5H28VXGOOy1yiLL9Wol9imQ2L63vO25JOtvE3OveMVIQAABYDYDpjQLjHvItPTZFVRc5QBc495MP5MLJiBgxkwsmH8mInEa9IFu2pPsqNz/288ADmTCyYHW5lmvoigdBYn+OJlBzKraSjJfZhcg+o3H54krdFtkwsmHI2DAFSCDsQbjHvJiCwxkxzJh/JjzJZQSxAA3J6YAGsuGHlJbJGM79egTzc9PTfD8NLJPqM0UR98izv+EH2RbXMdfDD/EKuKjhvGl1vYZToSbnU/A66/wAs9StZ7Y5Z2dH+Fuce21D2wWfFr31+h6oOECNszHNJ1Y9PJR7q/n446nGIzP2IN312Gmg1F/ED92IVTxJz9ZKk5Y40yAeLLcnx63+GGOWZqclCBaZVN79dySCNz57jGNwbTnPP/h6WGphTnDT6e0Vd89UpWdu9uzKlJDckE7nbfc/D/XBHy5Wm2Qm4NtPHfa/+dBgYqVKSOPuswPS2pxM4fIVN9bA69dvXGtrqedhJtuDCjmODSKUe6+Qn9WTTw2DBfn0xXZMEnGabPRzWBuIy43Nitn69AV9fmcUNr6+Ovzw6HBzdUvjuM5MLJh/JhZMXMoxkwsmH8mFkwARymO4dZMLAQcaiMD/WIJWppFFy6Gw/aGxH777HBty59IPEjAks9Es8bkhHiYRSOF9/szcFSdAQFBOnUYE+J8ME8ZQm2xB31G1x1Hlg55W47HxEZZUCVsKBJY10EidGjHslL2OW1gdDoRibJ8lZSlDMSbF9JZcd3hteToNYlAuQDqxbTRh06jEiTj/EHsq0cFOW9n61WLc/sRLmPoDi1oIVVxpf2jHYGwF9SxO7E3uTrdu9qVsNcyQsKli5RVzH2wCHUiy+1oQugA1sQx3IxGxAq82PVnGuIU7MJDSOyEfZrHLGrAi+khdmU66XQg2PwveX+ZYqxCUNpF/SRH24z1uPeW+zjunocRZeCyVFHCb2mVCAJL95WJsrE6g5cuupvv44oKflONwBKFLrsc1iD+rYh1B3uPjiHTTGQrSTzkncz5moJ2kDCUkmJeqSkhYViI3a+XvDe79CQKTjvDuzUWMmZiUSNiJZJ2Fj9kxPcUd4s7aILHwvZyUsUJRjHLPUMxSGOSZ5WZrXIjMrMI0A1aUaBfG4UiXFuZwZHSBlqathklmt9hGoN8kYO8Cn3de1YFnzAZWmK2kVZ73gdr65ICslRaoqHTLBTx91chGy9Y6U+8/tz67Rkl6eZZZ5e3qX7SW1lAFkiHRYl2UD/PiXKaiylnZmklc3klfVnPmT08sSMmJKqNuSPkwsmJGTCyYguR8mFkxIyY5kwAV/EqnsYme1yBoPEkgD8zjv0f8AI/8AtSV5KpmKIFzBTYkm9l27o0J+Q63DPMTgxPGAzOVzAKpawVlJLW2XTc4KOC8ej4fBMaeKSrnAJfJcxRoq580kgFr2JJUd64I7uKzbtgmKW74uAtXgnC6AqGSliY+yZihY+hlJPxGGOK/RZQVMgkMZjO5EJCK3naxA/ZsD1vh6LlSp7RZEenPbZpJJ0pUdQSARrLM0jqdgVIAA0Aw9w3iNZIHKfVJkVmVHBki7cLpmUAyKi5gVB7wbKSLC2ENSWbj4yjLDRnnMfJ68KqY1id2gqFfKHIJR0sSLgC91O9h8bYi5MXHPL1MiCSSKRVililYLOlTHGrggsDlWSNGB3GZLrYZSMUNbVEEIhUMRmLt7MaDdj4nwHXD07RvIVGDnPbBc8HKmoCWFizH2UXVj/IeZ0GGuxVSr1LAuSOziGqgnbTdz+sdB8sRnrUiQmPNnMio7yIS3eBOa250Gi7eXj4pEYS0zyD7RxKGJFibAZQRsDboPHGWpUcl3L9Xg9DpNHToyTdpSuv8ATG8kvN58Fz1RIqOImoEceqrLLIDY6lY76E9M3XFSsQ7ERn2UqsnoDcfvN8SI4Wykxgs8FRIcvVlbf44epuGvJFPmXs2lfOgbS1iDc6eOmKXUV4ff+DS4VNRK7i3Jp9OVtWO786ePEY4BOFedZRqqKG0vcR9w6ddMRagQpJBLTkjM4ul9RqBte43I/dgjXhVpxNmsSuV1toxsBv0H8hhqPlmESiQBt7hfdB30Hhfpf+WK9rDc3nK/YdL8P1DpRppR+GTs3yluTUlbzTRR8fgC1DdA1mHoRY/mD88eOHjr6bdN9tcXvMlDmRZB7mh9D4+h/InELglEZHVBuzAAbam/jhkZ3poyVtN2erl3PP1+5o0NNeikYj+ocf8A62v/AJ88BlEv2aX+4n/KMaBzRan4dPbfsjGvmXtGLeOr/wCuAtYcoA8AB8tMaocHB1TvIYyYWTD+TCyYuZRjJhZcP5MLJgAjlMLD7JphYAJgTEaqo2zJLE5jniN45B08m8UOxHmfEg2ATCyYCbXDXlDnFa5TdezqI/8AiIOoO3aR/eU/He29ixM9QoCk2Nz3dL7+Hh6/yxjM9NIkqVFOwSpi9hjs46o46qQSPjjQuXeaEr4GkT7ORLrPEwzNA9jc2PtIbE+dj1DA2WTNKO1l21UbuAbmxZmI0C2YgDXu6W9Acx1ZQRt51jjLOpcEqqKmrSO3sog6s1t+gBY6DEni3E1SOyMLE3zLdtQy97um5szrlUEM8jRgAhtM+5h4nJUSmmiJVlBSZwQRTo3tRIV7rTyWtK4007Ne4pLS8ExdxnjvHZaqSSGBwXYZKqpQkqiXv9WpjfWIH2mveVrknLv2h4ckKBEFgPmT4k9TiRR0CQoEQZVHT+J8SfHD2TFB0Y2GMmFkw/kxzJiCwzkwsmH8mFkwAMZMcyYfyYWTABG4fO9PXwSI5Ttv6K7D3e0N0bXQ2cC4O4Fut8ahDT9nFbII832jRgWVWYLmCja2a59ScZjW0CyoUa42IKmxUg3BB6EHBR9HPFXdqmmnkeSVH7ZXc3LJIFHwystjbTvYVVjdXQ+hJRnkkw8rU5fKtMmQHUHMIzfXuxXyHXc5QPW1sEE08kTBV+rkaKqs5hYW2Givm8gAtredhWc3SSxcPqHj0kAbVdCEz2LC17ERa36b9MZJwl6nitVHSq0YV8rStDBDFlRCGJLRRqxtYWBPtZcLhByV2xleqlK0UHnOnFJoab6vHIgjqJTTuhTMYg6sxETEghWXYMGAz90gAAA81IrTSxMSBLFGEP4AykC+5BINvA4IOZeK/wC0KwZDempXbKw2ll6kHqibA9d/e0j1nD0mXK6hhuOhB8QRqD6YbtbhZlaVaNKt2iV13d6as/Url4ODcuxLl0csoy6oLCwubC2/riXJTAkErcqdDbbzHhhn/duPYvNbwMrWxF5K5Wiq690lRxHAHleNixMgDKqKNbkX7xPW9h44zS075cjvx/HKUMQo897689z6llp/PHkuPEfl/pfGiyfRxw5lKGkjGbS63DDzBvcHzxhM9ECjRRUzuyyuBLlOqqzAA6WBtYHbFIaZS6/p9xtT+kUof4X+7/qF31pBu6gfiH8euOf7RhF7yx/F10/O/wAsel4BT/2Ef+G+HF4PCNoY/wDAv8sMWkXeJl/SOo+Ka+v2GjxilsQ00ZBBB1BuD0Nv8648cscUoqepBkqFyrcxNqfK0lhcML3vsdOt8TBQIPcT/Av8sOCnHQD5DDY0IxOfqPxerWXCX8EnmHjy1rIkNzTxtnaSxUSuuihL6lFJzE7EgW2viDkw/lxAq+LxxkqSWZRdgilyg6s9vZUX1vh6RyZS3O7JGTCyYeC4WTEkDOTCyYeyYWTAAwyYWHmTTCwATQmO5MPhMLJiCRjJiFNDNBKKqkIWoQWIPszL9yQddtD0sNRYEWmTCyYkGrlDV89GrlIpITBOx2baEhbPMT95czJGAO6Wdj3mULM4bwtKeMImw3J3Y9S3mcWPZa3tr44pOaONfV42VG+3yhlAUtZcwBY6WAtfU4L3KKKih/ivFI6ZQ0maxNhlGY7XJ9ANcTFAIBGoNiCOoOBWPjU0wRo0FSY2DXTutlYFHSeIXIVlcqWUldd8FVRwd+HSJTyHPC+YU8vXTXspB98DYjRgOhFhF+hZZydyYWTD+TCyYCRjJjmTEjJhZMAEfJhZMN8R4gsIAILyOQscSavIx0AUb79f9MEnAvouq6hRJW1Bpg2vYUwXMo/Wla/e8QoI88TYq5JAzVTpEuaRlRfFjb5ePwx3lzhc6BuMokjRiQR9kF7z0wGV5LbnXvjzj8NRYcO5UpqLjqxyJ26Z1RTUN2pXtYg8bC+lxJHImo94HcY1iprzFVwxn9HOjqum0kffA/aTOf8A0sVTUrryKybjZ+ZVxyCWMPE6lWF0kHeU32I1GYeV/lgR4zTTQQzxhqeN5IZHb6tD2QjjQEvI7MSS7G0abAGRj3spIt+ffqVD3lR1q5r5EppnpzIb6tJ2RAy+LFSSdBcnALR0dbTJLEzmdq4Os0B+0lCmKTvgnvns7CyZmuLgC5wtQUXY0vdUhv4Xr32XW3Xoup3lP6P6ialbsKyPtYLq1NJAFAb2gDIrklGBurga+RBA5LwfiEILTcPlVAbFonWc+oRO8V8xti4hE3CKqKQowVowcl8xeE2aSIk+1LAxut9WXzdsGFLUtVQlUJIrJpmV1uMtOrBSwPTOigLbW8wPQ4tSm5JqXK5/n5P7CKi2O8eHx/HkZQvG4CcpkCN92QGM/JwMQuJVL0831mGQlnQQBY3Pad5v6rLfMT4aHTQg2t9A8xrAIS88InAsFj7MSs7E2CorDck26AbkgAnAdScgxrWUUho4IXDS1ErQKQseRVWOK+zHNLnLWFzEbADZthe8iVCVLUsslCk4LRHs2nqIzGh/u/tJHMpbugObK3VdQQfgSL2CZb9c2a+bPfv5r65s1/yxvHHuFfWKaWFWCM6mzW2bcE28xjAOMczwQcTrVsRBJUMyyKLrmsBJpbUFwdRf0xCilwWU23ktuzwsmHIZFdQyMGU7EG4PxGPeTEDBjJiDW8TSJgneeVtFijGd2PQBR/HHoxSVFU1OZTBGI1cGJc8s12CFUJ0SzG19+uuNB5c5Zp6MfYRAMwGZr5mcHcmQ95gOo7qn7t8WSFSqWwgQ4byXU1V2qm+qwjeKNryN5SSWITf2VBbxXrgjXhEdLGIaeIIhLBkAsJT7JExN2kQhrEsx0YkWyWN9xvjcdKveAbQHLfKAt7a6HrewA6emGpXWojEqAWc5DfUBhcKSR7pBykj3W6HaUId3yZfT031eVqY3soDwFt2iYkAH9eNgY2HQr5Ym5MTudeFObPGD2seeopwbksBpUQE9SAuYeaG3tYhUVQs0ayJqrgEfyPmDcfDEM0wd1Y85MLJiHFxV53ZaWBqgIbO+dY0B8AzaMfT8xrh1qqdP0tFUL5xgTj5ocL3xTtcZtdr2dh549MLESPmCBiVL9m43WUGI/wDu0/PCxcrgIAmmO5MPBcdy4gsMZMLJh/LjmXAAxkxS8d4c3awzqGPZ5lcR5xJlb3ozG6sSu+W9tTodRghy4WTADRU8m8v0U9Ss31iN5kcOseiyXW984HZ57nU3iDArrcG5O+YuDx1cZinWREXLIJlOXIy5jdTrlKi5JYZdbanYSreGxzC0sav4Zhcj0O4+GIo4TJEwamnkjsVJjkZponym4DI7E2v4Hpthbhd3uWUrRtYmVH0d8Qgjikp6hZzIBeCq7r3ILEI43NgTY2tY74iVsNbSi9VQyqvWSAioUfiy95R64JeCfSKGqlXiCdlOotEEYGFg2jPFfvM59kqbsB7IN2xpFPUpIoZGDKeoN/8AJ8sOsZtzRgVNzPFMctOk08nSOKJi3xuAAPO+CCLkyulCmean4eH9kN9tL6G5WMHyBJxrYDiT3ezK+YYNf5EEHyII630r+Mc0UVPdaiogjvoUkkUE/sk3PywWBzZQ8B5KoeGTJI2aSpl7oqZzmJY+6p9iMkXAAAJFwCdsGoOM4r+eeCBWQVSBG0aONGkja/QxZGjPy+OGeG/TDw6nAiQ1TRBgO0aMlIgxA1Z2zhB53IGg2AxJQ8fSAOz4rTP940R/wVWU/lMBg85i4Y88NoiomjdJYi1wAyMDYkAkKwzISAdHOh2wCfSqn9LomHUC3wq6E/xxp4wmmvin8/2Q2p+WHy/dgrVcipNG7SufrTsJPrKizRMt8givtGgJUIdwWzXLEnNeVuNLE0VX2eYQs71EtzcoytHcZie9Y9pkF9Ba5ONt4gxEUhG4RiPkcYbwlVFJTdsvd7KMx0ybykqt3ktrZjrbw/O08Z9+/wBeiNeijv3U7vK4T58k1fzaivzSdlZ7FzFwNa6nyhgrC0kMg72RwO6w+8puQR7ysw64ymj+k6XhcfZrTrPGZnjCibL9XlBIeLNlIMea7odNGI2AsUct81/U+DSmdgktGJIlWRgCxVQ8Ki57xKPGunW+Mxi5bdowqDNFNCBM84anVpPbDxggySskhPeRCCtxtqIlF7lKKz+3vj7mWNkpRk1b9/D3waHB9IfFqgfY8NiTwaSouPhYKT8MNVPM3FrfaVNBANQBDFJO1xa47xtceGAyhRntTiSpr20zRQho49APbWMhj6yOniRi54Fy5JH2lK88NKlRUNJ2MKrNOgfKoUsD2MOUDcZm8MNcJW8RW+nu62LKmp5a0lZ+KVUo6xxqtIrDqPs7lh8cRuL8rRwRKgVWg9kIwvbr8epzb3+eGOUeJJTcMWqkK3Z5grzSAMUDsoAYi7nu7Lqfyxf8J49BXIGZfszezWzDwNhowOnhhMvE10sSvBXXdi5nv+5M0WaXh8mXXWF2ur/hLaH0b/FjvDub1z9lVIaaYaEOCFJ9Tqvx088a/LQUKoMkhW2wU5j4+yRf92BjjnL9PWLklTOo9ljZXX8LAm3pqDbbEKduR3YqeYXXg0C3HqY5FnjGaSAlwPvoRaRPRkv8tN8HfAuNJJFG+YkMA6P94Ne+Y62N9SLaMG1uNM1quXK3hfepm+tUw1MbDvKPw7/FPUrbD/0ZcypK8tKAQLtLTqxHdB1kjB8B7Y8lfqcOi7mKpGzysmncegpyqdpI+axy9mA5dLki4IIIHRtPU3IxGi5jjhjWNYhkN/blFzcklm7pA2vrpsBoBiHUcCFVIoDWAAu4F9Le743Iv8MWPB+ExR3KjOC18zAMSbaa2FtBawsL6epLAtkJ4p6xM6KsZDrLExzXVlAAYX3DAWa4sbYBarlGRqpoFkNPSTZpjGo7wYFVlhRuigkN+B0Njc40efjywyG8rOstiiomYL1AzblmuFsL+7e25ouZ5AlpFBaQyrZYyGaOdRYREA654yY2F9i5OiDFHucXYvTaUlu4OdglHHGkarFAmrEgkAXAAUDvNLIxsNzvubDFvRozKGZChN7K1rgdM1tA3UgXte1zY498P4WxIlnsZR7KjVIb9I77tbQyHU62yrpizyY5exeZ2e1fkVFdw9JltLGkg8HUN/zA2wsWssGhwsSotEOSYKhdMLLh4JhZMdQ5wzlwsuHsmFkwAM5cLLh7JhZMADOXCy4eyYWTABDrKBJkKSIrqejC4+HgfMa4r6Lh1VSSZ6KtkjBXKYph2yWG1rm+nS9z0vbTFxPIsalnZVUbsxCj5nTAxxP6RaWI5Y8077ARiwv+I7/sg4krJLqWtZT1lV/xXEJ2X+zgAp0+OTVvjiEOA0NGuZo4k/WlOYn0MhNz6DFMeIcUrP0aLSRnq3tW/aBb4hRiL/uZEGzTyvUSe8SSB+8s3zGKuaXUZDTzllR+pPrfpFgQ5KaNpn6ZVyL+7Mf8OK2qk4jXArIyU8LaFBuR57sfQkYuaSiSPuxqqDyFh4an+JwW0HKAIBkkBBF7R7H9o7/AfHFd7fA2VGFNXqP6FHBxgz0dAHP2tI7QSesc9FkPxTKb9bHGv1PDpAzOKuVF3ylYmVfQtHmt6tjF+OUqQ1swijdB2NOWBOjMJwAw1O6oBfy6YsuLcVeoMCNGaqomCMBM4dFaRS4WOBisCgLc53DGwOptiaKcpz99EYq9oqPvqw4n54hyOkcrVrWKk08YyKSLd6YsIF+L38sAfBOGtSwoaipgp7KsZlH2rnKoXJG8gCXsvsxxynzx4mpiz2mqmkdRYQ0pD5etjK69knpHGbdDi/4FwOVPtVhjpEtrPI3aS5epeaUlh5AFR5DpqdNKz9cfczqvJJxXD5S6+D8CPDwHvZ6SnYSsb/W64ZGbbVRIGqDp9xIumow7UclgMZapaitfc3BhgHqgYyuNPfJGLeo5ojjjYUK9tI29RIcsR8WMr/pbeEQcbaePeF8Kq6mP+kVchj1P2X9HVhv+kH2zr5jsh64WpNK/T6EPL8fqUdc0iZYJJUgVh3KKkU5yP/DhBYg/rC2mpGuKiHhr085lMopFUnJGQtTUWsVGaNSYo2sT7bG3UaYOqLl+BonFJOsaAkOIlVUJte8jDvt+JmPxwK1FVGshThtOKp00kqWb7EE7jtSVSw8mPUZTuGxn0b8rW9fuUcetvMquDTU1JIBBTAdkjv2tQe1ltGryELmXJFsdEUHvaHHnlzjSQUdNALzVBQv2UCdpKxkJkObLt7XvEAfPEmtp1mnkeVzLI988FJmiiGYZWDzuDKysL3CBBqceqHiT0kxjEaU0UIeR4olCLeKNpftCLs57o9pjufDEVKO9YVlYdQ1HYtvl+hY8uV5rkJjikUq7RsjAEqyEXuRoN/34LIuUpWU3dY2scumextoWswuPIH44rfoacrw2GMowJDSmTdWMjFtT96xGmu2D7GPajoVNTVS2vAG8N44KJlir4Vp3JypUrdoJSf7xtYWP3JLbaMcQOfvo4jmU1lEgjr4iJUaPQSle9ldR3SWF7Hck2NwcHtRTrIpV1DKwsysAwIPQg6EeWBc8tz0Pe4e4aLc0UzHJ4/0eQ3aE/qm6a7LhiMTbeWD3CuYRU0izQr+kVgUBswazZ01t3l1tfcEHrilSuqVpo9LRSd9LnKSNR0N7EAGw8Rrrir4zxIU1eyxZqdKtwZIJvs2pp9mI3HZSqSvaISve3GQDBLw806osgRnlyqO+SMhUZcoX9VgdDtfS2CpUp01vqcFoU5VHtiskvlfhsjxM8gETWyxygAdmguSIx7o8WG4J101jcu8Mhv8AWVzHPcw9odVRtAxG2d0A1tothvmv74xWtVuIczLAYhLMoOsuZmURsd8g7MlurAqNATdynJBIa2huttO6dgR+qbqPIDxIxj1GqutseDfpdK77pF+j4eXA9UVbuwSM5UUjtnBysBbN2cZtpIR3ifdUDbMCIPDWqog3ZydvNGwWeKoksJBa6SwPb7MOhBCkZPaGjKSaRg9u5lp1IqexBkdv8+WFgNofpTpZVuyVCbj9CZFuDY5XjLAjzGOYZsl3C3Nd5MC47bHtV0x3LjWKGsuFbDoXFFxbnSjpbh5lZh7kf2jfHLoPiRgIvYuMuONoCToBuToB6npgBqPpDqajSjpsq/2kuvxGyD4lsVs3AaiqN6ypd/1F2HpoFHwXENpclowlP8qC3i30gUdPcdp2rfdi73/uuF/M4H5+c66q/wCGgWBDs8mp+BYZfkpw5QcDhh9iMA/ePeb5n+FsXicDnKFxE1hrqLE+gPePyxTtO5Ghaa2akre+9gieVmmbPVTvM3qbD4m5t6AYMOW+ExrZIIFWTwQEufO5u1vjYeWK+2DTk/J2By+3mOfx37vwtt53xS7lyOlt00d0YkuDkiocalE9WJI+Cgj88UFXyTPGSO4SOlyvyuLW+OCHj9NO47UMzRgAEAnuEAdB0O+bzN+mGuEc1yQkLJeWPwbVh5qTv6H8sHwp2ZKlWqw3wkn4ATUUjxtlZWVt7W/d4jzGLTgtZNCdPYO6MdPUaEqcao8MNZDsGRtjsQfLqpGMi4/RSitnpUle0UKSqsJRJJizWAEklwhAtoBc9N8VqPs1ubwUjXhOLjUWe4h8xcQE1TXup0ipqYai2XUyH5EnXF9wmlVnpZxqRJTKGB0ymlqdvU218sAVFPmp+JfYtAwiVXV3eSQkdqSZC9jm2FgALAab4OOTBfh9K/69Ao8szywf9VvS+L6ad3Py9I9xzdQlaFuM+rGeHpLBHTIrqkldIhabIsjJHZyClxYMcjG5v7vnj1GDV5mBvHCQDUVcomYX2Kh7Qxmw3RAf1sXcwU0XDpCozqHCtbXKtPUn2iLi+UG2KXjPCJKakgaFGyrD27MwXIHK3Oa/UKFUCxNibbk46O5Ntvm5z7NJJBFQcKooI1qqiqEgY+3LJcOR7qA6tY9ACT4Y88zcyvUxmGJDBG9rzVOaPMt9kgAM7KfFhGLddcDtCuWoeGmMUAiV+1qTdpTkNnLzOcy3I90qO8PTBDylwOimd/allWxLOH2PVSwBNzfvdfPfFZRae+beP0/YsmmtsUeeBclRyqXnLSxEl7SgJET1KUy/ZhRbRpTJoNBpfFvQLRVxZEDnsgLG7KoB0HZi+UDTbKB5Ye5hqmlcUUa27RB2j2PcQkjugC2gXW5G4AvfSfwThEdIpUMWc2Lux1NgAL/dAGgGFSlZbm3d8fcsld7enUBeaOKfV5DT069n2WUZkVVeV27PQOQcvdc6KCxIOwteDz+rpBKSPtzRxRyEWu0szxRHNY6nLmF7YPjQU5qu1EamUkd8AX0G5J9Pd3sLnGe/SK5SoOQK2aspTldxGrGKJ5ihY6DMzqLnrbEqePIFHPmGlJxGfhMaRVa9tSRqFWqhSxjVQABURC5AAFu0S48QMFtNVJKivGyujC6spDKw8QRoRgNp/pTjuIpqWriq29mm7Is0mhJMb6IygbsSuKc8vV5aWWkaPhokFzTI/ah2uLsxymOByNM0StvrffCucjg/4xzDT0ahqiVIwfZDHvMfBFHeY+Sg4opOZaup0pabsU/t6wFSR4pTqe0P7ZTAPwekK1OXs5I63c9q2aZgPeWZie0TzU28QNsaNQiTIO1ylvFevr0v6aYqnm1h9SkoRUlJO/cD3Evo+irUb67NNUylWVZHOQQlrawxJZF1AOuYm2pwJ8rdotQ9JUKWnhbLLYkZxa0cw65HWwYjX2WOrWxql8B30hcFkHZ8QpheopQc6D+uh3dDbqurD421AxaUVJbZLAhScXeLsyXW8N7VkKv2bAZFPtqhIBKMoIJRrD3gQQpBGt4NFypWu5WRooULEs0AZnfoLPL7Jt+qxAGlukrhXEY5Y0mi70Mw2Hn5DQMCGuANCG1sBgkHFkiQ52HcF2YkKAPF2Jyr6m1+mEOCk8rKGKpOCtGTs/bOHgEKQCFFyIu1r3DXzZsx7xfN3ixNySdcZvz/AE8iUc0kbdm8cfZuRYK0bt3olYkXkUkso3yySCwzACfxv6TGmDCjhlnjVgsk6RO8MfwWzzHyuq7bg4CeZOH1dQ6Va0tRVwQe21QjIr31tHALZYlA3VLXvmuMOWPhZRJ/mvYM+FU6R00SxH7MImQ7XBANz5m9z5k4WK3gHOtNWLZWEUltY3IG33DorAW6WPkMLFjQmi14rzNTUg+2mRT9wHM/+FbkfG2Baf6SZJyVoaR5D9+TYeqqbD4v8MeuGci0sOpQyt96Tva/h0X53wQKABYCwGwGgHoNsJdVdDfDRTf53b5AlLy/XVn/ABlUUTfsotviFsnxObFnw3k2lg2iDt96Tvn5Huj4DBvwjlKWcBmtGh1BOpI8l008yRieOD8PQ5XnLNse/YA/siw+JxVuUhi/q9J2itz+oCVfDwoJF9Om/wDpiVwfgccymR5lVR7SjQj8RbQX8gfXBlxTlWnSPOk+QWuM5DK3pbU/C/pgPeBTuoPnb919cV/LyNTVeP8AZu3kXvBzSBisOUuOpuSfws2/wx65gp52W8LkaaoujHzVt/hgXnEUZvbvbixIN/G99NeuLjgnNd7JObHpJsD+Pw9dvG2+LqSeDFW00qct8fi+eQUN76731vvfzw/R1jwsHRiDt5HyI6jBpxnl9KgFhZXt7XQ/j8R57/uwDSxZGKmxINrghh8CNxirTRopVY1o+qDPhnPigWfNGTuVGZT/ANQ/P1w1VvRSEsZcpO+RmW/7NrfIYDr4ROJ3d5X+qxTvFtfILG5lgp0yQIWtfe4Fz1JPeOANq13r6qRj3jDGfDquw8LaYI+G8uz1BARLA6Bn7o+F9T8AcUfFuDtScRqo3NyKRGvaw93bXUAjfywjUXdJ38PVFEqcJJRd3n0Zd850lp54Re01L3db6o0q2BOwGdNOl7baY7yvxAUvCUEpC2WmmjkP6N+zqGqCob3ZApy5GAJKnLmxP+kODL9XnHuSmNj4LMCPydU+eOcgzBoZ6ZgCInJCkAgxzXcAg6EBu0FvIY4+m1kqFHeldYuvlj/iUq0lUSXdf9c/yXfHEyUcC/2UlVFb8EFao/JRidxpGFHBHoS4pka4BJzywoVB6CzEYp+I8KZY8kTWjDmTs3OgJjeMhHJugIf2WuugAKjFjxiuDx09jZozE0ik2ZTGryaruRmQa+yehOO9p9ZS1K+B5y7Pk5dSjKk8lMnAmn4eZIQM807M5MmW6gy5dWBGjMH0F7i4FwLE3J/BPqaySykCWZszEXta7Gwzd4m7HWw8gBu1wD+i8MhZnWPMqOzkgBcyg2u+gsLD54gTcfFs0Ss4P9dMxijPo7jO/pGjDwONVetFX3ySVxNOLxZZCafil9Bc/kPkDc/E/DFPW8cRW7NmLP8A2Ual2H7CDujzaw88VyUss/6V3y/dQNTp8de3f9pkU+GJ9Nw5I1yqoVfuKoRf8K7/ALV8cWt+LUqeKSu+94+/obYaOc8zdhla2djeMCK3UgSydegPZIfxM/piPU8OWJJqgjNMqSP2kn2r5ghNxcZE9kaIoGmLcaDT4YruYpLUlSf7iX/kbHHnr61eSUnh9Fhe/qbY6eFNYQJRVrycU4UHOZgZySep7LXTYa+GNVGMk4Wl+OUI+7HUNr+CQafljW8ej/D1bTR8/VmXXYryXy9CFxXg8VUgSZAwBzKdQyMNmjYd5G81IxUGqqaD9Nnq6Yf1yreeIf3yKPtVH9ogzdSp3wSYrOK8xwUrBJHvKfZhjBklb8MaXb4mw88bjGTKOtSdFkidZI2F1dDmB9CP3bjyw3xHjENKmeeRYl6Fja58FG7HyUE4EZOBVk0jz0oXhhcNmDEStOSNGlhW8MbD74LP432xRQ0/YVGWoR0rG2klcytJbrBN7w/VXKR90YrJ2Vx9Ckqstt7HqkoqqCeYUFFM1JO3aQiZjTLE5tnJAYSCBtwDlJyrbbW8pvo6eoKvxOc1GU3WmivHTofQWZz5mxPUtgm4NNOy/bLbTRjox9Vt+ZsfI4ssWUroXOGyTWPIH4OET0GtAwaG5Jo5WOQXNz9Xk1MRJ1ytmS593F9wPmuGrYx96KoTV4JhkkXzA2dPB0JXzx3EDi3BIqpQJVuVN0dSUkjPjHIveU+hseoOAqVfOn0Q0XECZADTzE3MkQFm199PZJ/W0PiTjuI8XOctJMaZy3EQB7VOmaoitsKhFtGb6ANmVj1XrhYMkgsnFV2KkfI4fi4hHcXPhcEWvrt8dsGHF/o9SRbxWVrbgZfmux+FjgA4jwmWncpIhVh8QR0IPUHGVxsego6pVeOTaKbiMU0YZHUow0sw2P7j08sZ1x7hn1RvazR+6y628mts35HFBwvjElOe5qp3Qi4P8QfMfngmp+aUcWeKRfEZQw/hp8MXbUuTJThV08m4K6B5+KILe0beAGnpfBavBYchADar7bHVbjcAWAtvrfFd9bpVOZKe7bjuKv7zp8sQeKcUnnBUBY0O4DXJ9Wtt5AYqtqHTdetZRTigdv8A58cctiYOFv5fP/thj6uQwU925tmbQDzuAfyvippatyJqp2QIWYqNlubD4bY5DCznKgLN4KLn5DBXQcmxixlcyHwXur8/aPzGL+CmWMZUUKPBRb/XDFDvME9ZGOIIDYOTpmQkskbWOUNd9emYKdBfexJ8sUiTPFKUcGKeOzFTY+jIdnjJ2YehscajbFdxrgUdUoD3V0OaORbZ428VvoQeqnRhv5W2ozLVz3Xlldx55f4y063KsrL74BCt+E+Pl/kA/OR/+pVH/kB/zNgx4dxl1kFPVhUmP6KRdI6gD+z+7IOsR1G63Gwdzj/9ym/8iv8AzNhOpxSfl6oig06yaVufQO+YeFCqp5oL2MikKfusDdT8GAPwwCcn1jLVROVsZVaGVfusCWW/pIjp+3jSn3PqcUn+60X1r6wCQ18xUAWLeN9wCbMV2LC+lzfyFGsowlCXXj39PodBrJdYHeZHRWijZFdGWUkagrbsl+zYG8Z+0N7aEaWwQ2wM80/p4fDs5fzeD+WFUW1K694GxipyUWRaGoSaWFUDaM6CSVu2kQRrJ+i7S6Ri8YF1XbwwVU9CkbZgCXO7uS7n9piT8BYeWAvlFby058p3+Yf/AOeCzi3MFPRgGomSLN7IYm58wqgsR52sNr401u0qVNqu35vqxc4wpvGFj0J+PE9QqKWdlRFF2ZiFAHmToB64oeb+YHgpVelyySzMqw+8pDK0hca2ICKTrp3he+BXmnjpq+XVmY3dzEr6Ad5XIbQWAvkzWH3sXoaGdRRlLCcrePX+LCZ14xulza4b8x8dFJRy1IUSBFVlF7BszIo1A274P8sQ+IVxm4WZWADS0yMQt7Ayom1yTa7+OIX0jrl4NOLe5Avykh/liupOZEqqARRRTGOOGlRp2TJGWD00ZRSdWPta6ezt1xohpb0VOK4nz/lRXtP7SzfK/UXLcebj8el8lLKw8rlxp/it8cHHEedKeJ+yjJqJ727KCzFT/eOSI4/2mB8jjK4+DS1fE5REMxjplZozI0XaqWUFM62sSXHtd0lddNcEfCYw94ooyjIbNBkytGfBk2H4tjuCcd7Stx08MdCJ0I1q890rZC7/AGdWVX6eUUsZ/qaU3kPk9Qw09I1H4sWfCeBwUqkQRqmb2iNWfzd2JZz+InDPA6SaNbSsCPdXdl8i21vLX1xZ42J3ObUioyaTv4oWIvEuGxVMZjmRZEPut49CCNVYdGFiOhxKx5J38tT5f9sSUB4fWaH79ZSj9qpiH/8AQo+En4rYuuG8TiqYxJC4kQ3F16HqCN1YdVIBHXFV/vQJmKUUTVbjQshCQIf15z3T6IHOIFf9FstX2ks9SI6iQLmSnTJA2U3AnBOeo8CzEG2wFsBJPqecIjJ2NMDVz3IyQlcqn+8mY9mnpct5YkxcqVFVrWz5Iz/+NSsyKR4SzaSSeYXIvkcCFJwx4Zo6WoRKVibRte0En/gsABm/u2yt6741Ph1K0UYVpGkI95rX/wA+pJ88UUn3GipSpxScZXPFFwuKmi7OGNIoxsqKFHyG5898LEqXY4WJElBybNMYiJQ2VbdmzAgkeGupA0sfO3TFZz3UIWRQRnUNmt0BtYHz62/niBWc3TyCwYIP1ND8WJJ+VsUzH/JwhyxZHbo6aXa9rKy8EeMdOLDh/AZp/YSyn3m7q/M6n4A4rqeQksjqY5YzaSNt0PTyZSNVcaEeBBAptdrm3tobtqeT3HCWYKoLMdlUEn5DXFnLy60ML1FSwgijQu17M9gL2Cg2udhc7kaYncr8wCA9m4ARj7QFiCfvHqvmdR6bU30r8SNbUU/C4icrkTVTL0jXVV06m17eJj8cNhBM52r1VWm9qVl38g5wOKur6dmy0YSUGyzRzs4Qk5Tmj7qmwuCtmsAeoxPh5V4t2YUvSSWFszx1GZrdWsgF+l7YPeV6RQmcCw9lF0sqpcDKB03A8gu22LtaxCbBlJ8mB/K+GS28WOXGtVvu3My+joeM065QtEy30DCo0/Dpe3lj3Lxfikds8VCL3sS06g28yLYPOI8QAzbWUderHYA33t+/AZzbx9qSkL/pJpWVYI9G+0OqkADZdGt4hB7xwRkm7WKS3O8mxrlvmiqqKyanlhgCwKO0kidmAY2yrru29x0yt4WwWYCOXa+Dh1OIELVVUSXn7Gz3kbfPKSI1A9nVr6Xtrh2orquo9uQUyfcpzmc/imYafsKPXFrXIuXXMtbSLH2VWy2faPVpGPQxol3zA7Mo08cZsVnmrajP2jZaJshmCrK0asbGUKxGe9xfQkAEgE4LqHh0UFzGgVj7Tbs34nYlm+JxWpY8SmW9i/DpFXzOd9vE21t5Yz6tbaMmMoStUTRob7n1OODHFbQY7fzx4Sx2jtsC3ND/ANIiHhEx+br/APE4KL4EuZz/AEm/hAv/ADzH+H54bSWX8hlL+8j76MjclJeSnv8A2DG/qIbn/wBxxA5WpqfiNNW1taBaaSRM7WvDFGqFRGSpyWzbgXOUb63suS4wJYr6haW1tutMP4YhcH+jaeJHppKtTQNJ2hijW0kns912IGQHItwpa5XTxx2aE4RU7y2vGetlJt2MeqUnUVldfZHaqSSSso4uGrGY6Wm7RTMXyIJxkVmB77Hs7EC1+/tbFfwr6P6t6CehlyxKKtXSRtQ6gOrlFHescqFb2Bzb40im4dFG7uiIrSZc5G5yKFUanRVAsFFgPDEgWxWf4m4/DSjjGXzfm/1FLTXzJ/QouEcnxwhzM8lXJJkDtUkODkOZQqG4VQdbXO2HebR/R1A/tYAPAASKbDwFhti6vin5qX7OIX3nj/JZG/6cYe1q1p7ptv33GiEYwasuqKL6PI78Wrj92CBfnkOn+H92DbjPAEqCrhminQWjnjsHT9U30eM9Y2up12OuBH6NUvW8Tfpnp4xfrlVx/DB7U1aRKXkdURdSzMFA9SdMev0ytRgvBehyq7vVk/FlLScwPC6w1oWORjljmW/YznoFJ/Ry/wB22/ulsXksoRSzEKq6szEAKPMnQfHA9PxKTiCNFS0wlhcWaaqBjgI/VQjtZvKwUfrdcD3HOQqmmRGkkfiMEai6HMWgtfvRxFiJVtpqS6gC18PZSEVJpN2CFebvrMnZUEYqHN/tXbsoBb9cgtLbwjU+oxYwci9vZuITGqN7iFR2VOv/AKQJMlvGVm9BgU4TQtUqskRGQ6h72Gnh1uD4Dp0wawSyBFV5C5Hvezf5fvJJwuMm+hp1FCFK22Vy+hhVFCqAqqLBVAAA8ABoBj3isp+J20bUePX/AL4sUlDC4IIxYzDNfw+OojaOZFkjYWZHAYH4H9+Bv6hVcN1p89ZSD+odrzxD+4kY/aqB/Vuc2lgx2xfT8VVb21t1JsMDsvPplJSih+ssDZpM2SBD+tMRZiPuxhj6YCC+4Tx6GsiLwPmAOVlsQ6MN1kQ95GHgRhYDpOUlqJWnrik8rKFKRgwxAAggEKe0lsdjIxt0AwsGANHthWwsLDCBWwrYWFgAVsK2FhYAFbHcLCwActhWwsLAArYVsLCwAK2FbCwsAHbYWFhYAFjlsLCwAK2O2wsLAArYVsLCwActhuoW6sNRcHb0wsLABWZiGcXOmcjX7pDj8zb0th1KYXYXPd7EDXwyn/PqcLCwAeFoQABmcgKV1O4ZXvf8v8Ix6elGbdrEdDa1sg08N/yGFhYAJGQpGxDMSMxuddifLbTEZaXKVGZjdwdTfbP/AAAHwGFhYAPUVLt3m0bx3s4GvrlufMnxwmiuzm5/SIPyA/6r+RAwsLABxKPUnO/un2vMaemGBT3SMZm1UjfbuX0/w2+J8cLCwASuHRWN7nvKul9O6qbfPCwsLAB//9k=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85725" y="-822325"/>
            <a:ext cx="2657475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6" name="Picture 14" descr="http://i2.cdn.turner.com/money/2011/10/07/pf/call_options_profit.fortune/profit_from_market_volatility.top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3600" y="4419600"/>
            <a:ext cx="2637991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PAY CLOSE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By 1928, some </a:t>
            </a:r>
            <a:r>
              <a:rPr lang="en-US" u="sng" dirty="0" smtClean="0"/>
              <a:t>economists</a:t>
            </a:r>
            <a:r>
              <a:rPr lang="en-US" dirty="0" smtClean="0"/>
              <a:t> began to worry about the market.</a:t>
            </a:r>
          </a:p>
          <a:p>
            <a:pPr lvl="2"/>
            <a:r>
              <a:rPr lang="en-US" dirty="0" smtClean="0"/>
              <a:t>High </a:t>
            </a:r>
            <a:r>
              <a:rPr lang="en-US" i="1" dirty="0" smtClean="0">
                <a:solidFill>
                  <a:srgbClr val="7030A0"/>
                </a:solidFill>
              </a:rPr>
              <a:t>stocks prices </a:t>
            </a:r>
            <a:r>
              <a:rPr lang="en-US" dirty="0" smtClean="0"/>
              <a:t>seemed to have little to do with the actual value of the company that issued them.</a:t>
            </a:r>
          </a:p>
          <a:p>
            <a:pPr lvl="2"/>
            <a:r>
              <a:rPr lang="en-US" dirty="0" smtClean="0"/>
              <a:t>A few experts warned that the stock market was overvalued.</a:t>
            </a:r>
          </a:p>
          <a:p>
            <a:pPr lvl="3"/>
            <a:r>
              <a:rPr lang="en-US" dirty="0" smtClean="0"/>
              <a:t>Many </a:t>
            </a:r>
            <a:r>
              <a:rPr lang="en-US" u="sng" dirty="0" smtClean="0"/>
              <a:t>investors</a:t>
            </a:r>
            <a:r>
              <a:rPr lang="en-US" dirty="0" smtClean="0"/>
              <a:t> ignored the warnings.</a:t>
            </a:r>
          </a:p>
        </p:txBody>
      </p:sp>
      <p:pic>
        <p:nvPicPr>
          <p:cNvPr id="22530" name="Picture 2" descr="http://www.downtownexpress.com/de_76/wal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657600"/>
            <a:ext cx="2983753" cy="2663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3962400"/>
            <a:ext cx="1981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3962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did people ignore the warnings?</a:t>
            </a:r>
            <a:endParaRPr lang="en-US" dirty="0"/>
          </a:p>
        </p:txBody>
      </p:sp>
      <p:pic>
        <p:nvPicPr>
          <p:cNvPr id="22532" name="Picture 4" descr="http://2.bp.blogspot.com/-mnvhoSZ68IE/TaeyPrO104I/AAAAAAAANr0/TjUtDFDJX7M/s1600/2721159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800600"/>
            <a:ext cx="1989312" cy="1847850"/>
          </a:xfrm>
          <a:prstGeom prst="rect">
            <a:avLst/>
          </a:prstGeom>
          <a:noFill/>
        </p:spPr>
      </p:pic>
      <p:pic>
        <p:nvPicPr>
          <p:cNvPr id="7170" name="Picture 2" descr="http://www.buy-high-sell-higher.com/wp-content/uploads/2011/01/StockMarket1928to19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962400"/>
            <a:ext cx="3090430" cy="23717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DID EVERYONE PROPSER IN THE 1920S?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People who felt the benefits of the boom:</a:t>
            </a:r>
          </a:p>
          <a:p>
            <a:pPr lvl="1"/>
            <a:r>
              <a:rPr lang="en-US" sz="2000" i="1" dirty="0" smtClean="0">
                <a:solidFill>
                  <a:srgbClr val="FF0000"/>
                </a:solidFill>
              </a:rPr>
              <a:t>Owners of consumer goods factories</a:t>
            </a:r>
          </a:p>
          <a:p>
            <a:pPr lvl="1"/>
            <a:r>
              <a:rPr lang="en-US" sz="2000" i="1" dirty="0" smtClean="0">
                <a:solidFill>
                  <a:srgbClr val="FF0000"/>
                </a:solidFill>
              </a:rPr>
              <a:t>Assembly line workers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White people in cities</a:t>
            </a:r>
          </a:p>
          <a:p>
            <a:pPr lvl="1"/>
            <a:r>
              <a:rPr lang="en-US" sz="2000" dirty="0" smtClean="0"/>
              <a:t>Speculators on the stock market</a:t>
            </a:r>
          </a:p>
          <a:p>
            <a:pPr lvl="1"/>
            <a:r>
              <a:rPr lang="en-US" sz="2000" dirty="0" smtClean="0"/>
              <a:t>Middle-class women</a:t>
            </a:r>
          </a:p>
          <a:p>
            <a:pPr lvl="1"/>
            <a:r>
              <a:rPr lang="en-US" sz="2000" i="1" dirty="0" smtClean="0">
                <a:solidFill>
                  <a:srgbClr val="FF0000"/>
                </a:solidFill>
              </a:rPr>
              <a:t>Builders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People who </a:t>
            </a:r>
            <a:r>
              <a:rPr lang="en-US" b="1" u="sng" dirty="0" smtClean="0"/>
              <a:t>didn’t</a:t>
            </a:r>
            <a:r>
              <a:rPr lang="en-US" b="1" dirty="0" smtClean="0"/>
              <a:t> benefit from the boom:</a:t>
            </a:r>
          </a:p>
          <a:p>
            <a:pPr lvl="1"/>
            <a:r>
              <a:rPr lang="en-US" sz="2000" i="1" dirty="0" smtClean="0">
                <a:solidFill>
                  <a:srgbClr val="FF0000"/>
                </a:solidFill>
              </a:rPr>
              <a:t>Farmers</a:t>
            </a:r>
          </a:p>
          <a:p>
            <a:pPr lvl="1"/>
            <a:r>
              <a:rPr lang="en-US" sz="2000" dirty="0" smtClean="0"/>
              <a:t>Sharecroppers</a:t>
            </a:r>
          </a:p>
          <a:p>
            <a:pPr lvl="1"/>
            <a:r>
              <a:rPr lang="en-US" sz="2000" i="1" dirty="0" smtClean="0">
                <a:solidFill>
                  <a:srgbClr val="FF0000"/>
                </a:solidFill>
              </a:rPr>
              <a:t>Black people</a:t>
            </a:r>
          </a:p>
          <a:p>
            <a:pPr lvl="1"/>
            <a:r>
              <a:rPr lang="en-US" sz="2000" i="1" dirty="0" smtClean="0">
                <a:solidFill>
                  <a:srgbClr val="FF0000"/>
                </a:solidFill>
              </a:rPr>
              <a:t>People in rural areas</a:t>
            </a:r>
          </a:p>
          <a:p>
            <a:pPr lvl="1"/>
            <a:r>
              <a:rPr lang="en-US" sz="2000" dirty="0" smtClean="0"/>
              <a:t>Coal miners</a:t>
            </a:r>
          </a:p>
          <a:p>
            <a:pPr lvl="1"/>
            <a:r>
              <a:rPr lang="en-US" sz="2000" dirty="0" smtClean="0"/>
              <a:t>Textile workers</a:t>
            </a:r>
          </a:p>
          <a:p>
            <a:pPr lvl="1"/>
            <a:r>
              <a:rPr lang="en-US" sz="2000" dirty="0" smtClean="0"/>
              <a:t>New immigrants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 flipH="1">
            <a:off x="4648200" y="1219200"/>
            <a:ext cx="152400" cy="510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2209800"/>
            <a:ext cx="76962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AutoShape 2" descr="data:image/jpeg;base64,/9j/4AAQSkZJRgABAQAAAQABAAD/2wCEAAkGBhQSEBQUExQVFRUWFx4YGRcUFxUeGhYcHhkYGBwdGhccHCceFxojGRoYHy8gIycpMCwsGB4xNTAqNSYrLCkBCQoKDgwOGg8PGiwlHyQqKSwsKi4sKSwsLCwpLCwqKSwpLCwsLCwpLCwsKSwpLCwsLCwsLCksLCksLCwsLCksLP/AABEIARQAtgMBIgACEQEDEQH/xAAcAAEAAwEBAQEBAAAAAAAAAAAABAUGBwMBCAL/xABKEAACAQMCAwUEBgUICAcBAAABAgMABBESIQUGMRMiQVFhBzJxgRQjQlKRoWJykrHBFTNDU2OCo9FEg5OisrPC0hckJTSk4fAW/8QAGgEBAAMBAQEAAAAAAAAAAAAAAAECBAMFBv/EACsRAAICAQQBAwMDBQAAAAAAAAABAhEDBBIhMUEiUWFxgZEFE6EUMsHh8P/aAAwDAQACEQMRAD8A7jSlKAUpSgFKVH4hadrE6FmXUMalOCvkQfMHegJFRL/isUKSPLIqLGupySO6N8EjrvggeZ2FYb2l8zzRcNVoZNE3aoC0RHeGGcFD4o+gfiR51y03kt7eT3cjMIZ2DpGTthCwiDDodC7/ABbNQ3RaMXJ8G15j9oNxckiFntoMbaNpnHXLNuY8/cXfzPgK/k72niySZrlb+YO4EYbL4ULu2XbKlienkB61W0zXHezU8Sqkdc4J7SrC6KrHcIrsB9XLlGz5YbAJ+BNaevz1IgYYYBh5MAR+BrWch84tbSJbzOWt3ISNnOTAx2VdR3MR2UZ9048DtdTs4zxOKtHWaUpXQ4ilKUApSlAKUpQClKUApSlAKUpQClKUAqr5iv3ggMqGEaO8wnYqrKOoDj3G8iQRnbG+RaVxj2rfTo5dck1sY3kK28WZNSoACWZcBe6N2ck9QB4CoZKVszPO3MCXMSCzguUAm7XspYdoicluycPsjMcmMqRncaelf0ZkjVB7oOFRArFumwCAFiQPSvZTkDfPr51seQuCgBrpx32ykZPVYwdyPIu+SfRVrNkyUrZthjroxscgYAqQQdwR0NfJ5lRSzHCjcnyqfzlw76HdkopKXPejRf64sFZB5ayyv+3VPPMxaWFoXYx6luAg1djvoycbspPQgdN6Raass3XDJccgYAqQQehByD86+TRBlZT0YEfiMVN5d5NE3DoZ7Q6JdJDxuT2UxRmQsM5MbNpzqG3mKhgnLKysrqcMjDDIfIj8wRsRuKhSTfAXK5OsezPmZruyAlObiA9lN5kgd1/g64OfPNa2uB8H4zNZXH0i3VXLL2ckbsVV1zlTkA4dT0OOjEV1vlDnKO/R8K0csZAkiYgldQJUhhsyHBwfQ5ArTGVmKcHFmhpSlWKClKUApSlAKUpQClKUApSlAKUpQCuc+2Pla2ksp7uRSZkjWNGLyaUBkUZ0Bgv2idx+6ujVn+ZOYxCywRwm4nkUuI8qqBFIBeR2BCrqIAwCSeg8RDaStkpW+DiXCbjtlwqMuH7MBgQdsAZGNsgjauyW8GhFQdFUL+AxXJrZb7+U45J4EijnvmDEOG7475Ub5xhMgkbg112vN1PaPSwO0Rb3hkczRM65MMnaJ6MAVz67E/gPKvsHD40kklVFWSTGth1fSMLk+grL+0njTJbNDbhnuGAk0x7tHFGwkeRvur3cDPXO2aseauIBuE3EynZ7VmBH6abfvrioSpfJbdG38F+B5flWX515PW70y5KtFHJnSWDSfVkxgsCPdkAbf1HjX88ucalt47e24gnYylFWKUnMU/dGBr+zKBsUOM9RWqZcgg+Ox/dRqWKQTjkjwcR4dxhZSqgHJjDk47ue7lQfEgsM+Vbn2VS/+pTrn/RVOP8AWn/M/jUTnPlmK1tLTsF0rbzBOuSVm7rZPiS+g/KoXKXLqXNzcOzzRtGkSI8ErRspbtHO69eiHBrdHLGt/gzzhJrb5O50qj5Qeb6NpnlE0kcjp2mAC4ViFLAbBtOAfUGrytSdqzG1XApSlSQKUpQClKUApSlAKUpQClKUArBc+8XW0v7CR8BJhJbOT9kkxOh+GoEH0Nb2sV7SOEJO/D+0RXQXellYZBDQy9R47gVTIk4uy8G1JUVvHmIvbBSoMbzsxJ6rIkEgXA9VPXzj9ahcxcw3D3cdhYriSRgslwwysPdMhCjo0gjBbB6ZXz2+PMQXt2JzZXFvIjscloXbSuT95QXQnxCg+Jq34jbGB4biGJpOynaWWNN3kEiMjsufecZBx4hcDwrz41uipG2V7XtIHMvJF3btanhSKXDsbmeZxrmBCjTOx70iNljpHTAwBtVdNEW5cdBgsls6d3cfVllOCdyO4a1V/wC1Sz7Mi2k7e5bKx26K/aF/JlYDswDuS2MAHyql9nVsTwmBZRnWshYeYeSQkfMGtGpaST+ThgTba+D+/ZvyXdC1uYOKMLiCUr2au5kGnByylt06rgbEEZ2qXw+zks7o2byNNCYjLbu+8iqrKjxu329JdCreRwelVb8/XHCEEN1bSXFug0xXMJ72gbKsynYOBgZyM4qBy1zo3EbtrgYUn6tEbvdjCCGIVV3aR2ALSNpVQABqxirZnGeOyMSlGdGg57ttfDrjHVFEg+MbK/7lNV3s9IW2uJTgKZ3Of0Y0RPy0tWruIA6Mh6MpU/Agg/ka55wKYw8uShs9p9dFjxMjyNFj46mrDDmG35RslxK/g23shDLw0I/vpNKG3zkmQyZz47OK21Y72fy/W8RQdEuwo+It4FP5rWxr1Yu0meZLsUpSrEClKUApSlAKUpQClKUApSlAKoeduEPcWbCHaaNlmh9ZIzqUH0bBU/rVfUoDifOfE1ULdL/N31p2I65EqsJYRjzyXX+6a3vEuGRzqVkQNucagdj57EfvrGcctlBkhIGm14tCy56BJWSTHwDSsPhWz4pdmKGSQDUyqSo826KPmxA+deVlVNI9LG7TZieHyWdit+baJmeFCJblsYaU4AiU9feIyFGB4mtxw6zEMMcQ2CIq/gAKwFpfWsNj/Jt+XtZXDB3dW0yOXLdqk2NLZYBskjpitFwPmKXUkFxE5cgaLmFS8E6+D61z2ZPiD0PjTJFsY5JM0pFZ3hHEHhu2spip1J20Miqia01aWRkUBTIh8QNxvgYqVzLzTDYxh5SSzHEcaDLyN5Kv4b+Gazb8HuJM8SuF7O4i0vDACfqoVOZEb7zujPnywKpCPHPRecueOzeVguF8Paa+ubUjFvb3oum399nUOkYH3e0DuT6AeNbwEHcbg9KyvBLwdtxacdFm0/7K3XP5k0xtpMZOaLn2TRlrSe4P+k3c0o/V1CMf8v8AOtvVJyVarHw60VenYRn4koGJ+ZJNXdeuuEeW+xSlKkgUpSgFKUoBSlKAUpSgFKUoBXw19rN+0e7aPhV26MVYREal6rkhSR8ASaA5xzcxmsL+4j/0q9QRHzVHjgRvmyFh6EVrDdtLbw9oCkhmjSRT4OjanA81JQkHxBFROPWiC3soosdn9JtwmnppQ6xjzGEr347dk3ljAvUyPM3okcbLv/fkUV5c5b/yz0Yx2/wW93ZRyrplRJF+66hh+Bqi/wD5NrdWPDpOwJOTDJqe3PmQmdUbeqHHpU3jvGWjMcMCh7ibOhWzpRR70smN9C5Gw3JIAqmuvZskriWW8vGmH9IsoXHnoQLiNfQVzhx2zpLnpFhwjk8JN9JuXNzc9BIy4SIfdij6IPXr+eb9lBGCMg7EHxHiKysXs5h3Mk97K3g73MgK/DTgfjmvThM0tpcLaTytNHKD9Gmf38qMtFI32m095W8QCKSW7lMiL28NFjyxNmAx5yYJHgPwRsJ/hlKo+QOHkLfLICVlupmwRsVLvER6+5+Yr04NLJBxe7gf3LkC5hPgSoWORf1uhP6vrV7xG/WCSEsdKyuYvTWw1IT5ZZSuf0ql8Wl5oLnl+Cd7O7k/Q+wY9+0ka2PwQ/Vn5xFD861FYrkd9V9xNl3i7SFQw6GRYcSAHxI7gNbWvVg7imzzZKpNClKVYqKUpQClKUApSlAKUpQClKUAqj5g5ktIswXDai6HMKI8jsh2JMaKzafDJGK8eZONyaxaWmDdSDJYjK20ZODLJ67EKn2iPIGp3AeXYrRCEBZ3OqSVzmSZvFnfqT6dB0AFAc84fwq0iS1ayunmt3vBojZgwgYRTFlXIDrn7rfHxzU7hRD8Sv5m2EKxQKT9kBDNJ8ASyn5VU88cvx2dx9MQaFjvIriQKcK6S5jZmQbFkk14bHSUitBxHl8yJeKrhPpSqCwHunR2TH1ygFYNQkpfU24G2voUfKN4rm44pcuI1mbs4TKwUJAhOnGempsn1x61ZX1818nZWjusT/zl0updK5yVhJwXdumod1QTuTgVewWKJEsSqOzRQqqQCAF2HWvbVvjxx09KyuauzQoOqMncWV3YYe3aW9h+3BM+qZB96GUjLeqNn0qTeMnE7R1i7WKRSroZY3RopV7yHvDffYlSdia0lKjf58k7PHgx/FOIGS0tb1l7OW2nUyp4pluwnT4YbV6gLUn2kQRtYEygFEmhZs5xpEyhum/ululabSPLr+dYz2uXBHDSirraWRFCgHcLmVunhpQ59M1fHK5xr3KzVQdmi4Css8AHDTDZWQJET9kXebBOp1QsFRC2cFtTN12yK97Xj91ZzLFxHs3ikIWK8iUqpc9EmjJPZMegYHSenWr3lq0EVnAgx3Yl6dM6QTgeAyTUriXDo54nilUPG6lWU9CD+74+FeueWSaVluWeJPDKbC5YtJGuqCVjvcwjbJ/tU2Vh47N41qaAUpSgFKUoBSlKAUpSgInE+LQ26a55UiQfakYKPlnqfQVRx8xT3m1lEyRHrdXCMq484YWw8p8i2lfHLdKqua4XjvjLHbx3Mz24W3MgQi1dGclmBIKxvrHeXfMePLFxy5zeJiIbhPo11jeJyMSebQv0lX4bjxFRuV0TTqy24VwhIA2nLO51SSPu8jYxlj8NgBgAbAAVOpSpIMt7ROFdtY3AABzbTLjG57naLg/rxrVHyfdSiCKC4x2qwq6OPdniKrpdc+IyFYdQcHowNdCljDKVPQgg/A7VkeLctSPwyAQ5S6tYlMLN11IgUo3msigqR03B8K5Zcf7kaOuLJslZMqnjn/8AUnRvG2QoPPEr9pj4Zjz8RWX4fxEyxfylYh9ec3VmWOJPB9Kn3ZBgsrD3sEdcitV2VtxC3jkwJI27yMCVZT0OGUhkYdDgjpivMcNvZ6Clu6IHD0mjuYkkuHlmcO86bGONMHRpXAMYD6VBO7d/y20tQ+GcHht1KwxhAxyxGSWPmzElmPqTUuSQKCWOABkk+AG5PyFUk7fBeKpcgNmsBzEz3d4XQjsLUTwDByZJ3tJmfGPBFCL8WPrjR8OuJZ7SHSSkt0SVO2Y1cs+vB8UhwQPPFSuSuUolt1KbRi6mlQZJ1KQ9uuWO5ymGz4k58a2abFzuZk1GTjajV8FfNtCfOJD/ALoqbXjaW4jjRB0VQo+QA/hXtW8xFPzLy0l5GoLNHLG2uGZPfhfzHmD0KnYjaqaHm65tj2V7ZzyMNhPZxNLFKPvFF70LeakHxwTWxrL828ySJm3s1El265y3uW6nbtJT/wAK9WIO2AahtJWyUm+EWnBeZYLrUInOtMa43V0kTPTVG4DAHwOMGrSuUcD4o8HEoH4m6RSpDJbi5O0d4GdHj72AsbJpbIYjJYYrqyuCAQcg7gjxommrQaa4Z9pSlSQKUpQH8ySBQSxAA3JJwB8TWam5zErFLICbBw05z2EeOoDf0z/opt5sKh+1ORfosEcgJimu4YpQpxlSxOM+RYLn0zUuGBUUKqhVUYVVAAUDoAB0FZtRmePhGjDiU+WfIocZJJZmOWZurH1/cANgOleHE+FR3EZjlUMucjwKsOjIw3Rh4MN6lMwAydgPE9B86pLrnO3DFIma5lH9FaqZHz6le6nxYivOW+Ttdm97YqmWnL/G5IJEtbt9eraC4PWXAz2cvgJwozno4BI3BFaa5vEj062C62CLnxY9APU4r8+c9c18SuHa0SyeFkaOQhA0kq76oiWXZDnfbfIx510bmXiFx/JfDpbhNE/0m0aRTsQ2satvAny8M+letj3bfX2eXk27vT0dEr5X2ldChzu24C0N5cwxELIGN1b6tlkikP10DEDYJPlgRuplU7gkGliZ7SWW4to3aFmzd2QA7W3kxvJGnQ58QNmG65HToHNvDpGjWe3Gbm2JkjH9YMYkiPpImR6MEPhUK64bFxKCG7tpDDMU+rmUDIGd45UOzqGyCh6EHGDXHJiUuTrDJtIvC+YLe4TVDNG48QGAYejKe8p9CKp+M3ovmNnbtqQkfSZUPdjQHJiDDZpHxpwPdBJNY2247b3s8guOFi4miJzLa9JQCV1aWZWKkqTuWrV8q3c3EoMWMcdjaq3ZmTKmUYwWEUSjQhwR32J88GsUcXqqPf24NTzprllxZXBaW5ljIAhUWkA+yZpCpc/3T2K7dNL1tLCzWGJIk2WNQg+CgAfuqn4TwaKJo7eFdMNqM9ckysD1P2mCszEnxkU+FaCvQhHbGjFKW52Ko+KcWeK/s4sjs51mUggbuirIuD1HdEm3+VXlZDniTRdcKfx+m6f24ZU/iKuVLbmbj/0aNQih55W0Qoc4LYyWcjdY0HeY+Qx1Iqm4Xw0QqcsXkdtcsje9I56sfIAYAX7KgAdKyvtStrmO9W5DTqvZrDa/RpIQxlcnUjxP3pAzaD3Qdl36VquGcI4gkads1tM2kFtIeNg2NxkalbB2zgZ9KyaiE5/29GnBOEez3u7NJUaORFdGGCrgEH4g1l24He2Hf4ZNqjG5srg6o/8AVOTmP4Zx6+FXs3GRFn6RFLb4+1ImY/8AbRlk/Eg+lTLe6SRdSOrqfFGBH4g1jjLJiZrahlR/fKPNsty7w3Nv9GnjRXK9ojqysWXUpXp3lIwfMVp6wthaiPjMco2M9tJGw8zG0bqf2WI+QrdV6eOe+Kkedkjtk0KUpXQoZr2h8Ea64fKkf86mJo/14zrUfPBX51E4TxJbiCKZfdlQOPTIzj5HI+VbCsDaxfRL2W0O0cuq4tvLBP10Q/Uc6wPuyelZNVDdG14NOmnUq9zy5w4GlykJk3SGeOR0PuyJrCurDx7pJHqPWt1YcOigQJDGkaDosaqoHyAxWJ5zuClhcMDghBg+pdQPzNb+mkfoJ1K9RQ8c5UWeVZ4pZLa5RdAmh07rnOmRGBWVM74I2PQisfzjyfefQbia5v5Lg247eGNIo4kDR9/MgXeTofEAda6dUDjyK1rOG90xOG+BRs/lWsykPlDmmO/tVmQFW6SRt70T4BKkdfHIPiCDV3VVHwKMXC3MZKMUCOFxpmUDuax4sme63UAkdDirWgFYbivKd1FNJ9BdVt7xx9IQnDQMxAkmgPTLJkFfvYI9NzUPivE0giMkhOBsABlmY7Kqj7TMcAD1qG0lbB+X77hht72aNHkU2pliLRqTpj1MoZ2xspjbGT510P2bS3VjaG5jiee3unZY4Y170briOJyfCN9JVj9nCnfJrYQ8uRtFcLKgzdszT6epLbadQ3wowB8CfGvb2fzi2QcOkb6yAExE/wBPDqJVl/SXOll8CAehFeLoP1TDqs88ce118r3/AD/BL07x+q/9Gl4NYGGFVdtchy0j4xrdt2OPAZ2A8AAPCp1KV7ZArmfMfEY7zmC0sZI9cEKyO2RlWmMRIB230IQcdQWB8K6ZWL5qhS3veGSqoVTdyRuQOrXETLknzLhf3UBZ8J5EtbebtlV3kAIRp5ZJTGD4R62OjyyN8eNaGgpQHwiuecvW2briFxgDtLkxKFAACwDs+g8S5fPyrolc+5RfMdx6Xt0P/kP/AJ1l1TqBo0y9YhuC/HbWNdxFazSv6doyIuf2fzroNYT2d2/aXXEbs76p/o6HySFQDj0Lk/s1u664o7YJHPLLdNsUpSupzFY72n2v/lY7ldpLWeORT5hnWN1+DI5FbBmwMmudS8ZfilwdA08PgkyG2JvJUbII/sEYA/pED4DnkkoxbZeEXKSSLTjvChc280BOkSIyavu+R+RwflVXwvnK9s4VS+tGmWJcNdWzowKr9tojhgQNzj1OK0NVV/zVaQydlNcQxvgEq7AYB6ZzsMjz8K83DllDhKz0MuKMuWbDhnE47iFJoWDxyKGVh4g/uPgR4EV/XEbftIZE++jL+KkfxrB8k8ZgtLk2SyRmGctNalXVlBJzJDkHbB76+YYjqN+hmvUjLcrPNkqdFPybxHt+H2svi0KZ/WChW/3gauazHs0IPCrYg5BVj/iPt8jt8q0VzcBEZznCgk4GTgbnA8dqsQetYnW8/E7gTEYtSggjAOAJEyZjn3nJ1xg9FCsB1NbRHBAIOQRkEeIrHc9QtbyQ8QQEiL6u5A8bdjnVjxMb9/4Fq879Tw5M+lnDE6bX5+Pv0Xg0pJs5Xw3nQxzW3aPjsrq5kmz9yUhVJ9O8x+VaqPibX3CReMywXNszyJIDgI6EnB/QePCkeOa5hPZrK0jAjTIpXI/XJBHyrpHsp4LLOXDafocUwkKkEmWYIoC9caEIVz+lpHhXmz0Eck4Txemaad+yttr72zNh1u+bxv5/wda4VeGWCKQqUMkauVbOVLKGKkHcEZx8qlUpX0Z2FZP2oW+rhsj43heOZfQxyoxP7Or8a0NrxFXYjx3IHiVBC6vgWzjzqs59x/Jd9np9Gl/5bfxoC9U19qPw98xRk9Sin8hVRzveyR2T9i2iSRo4VfxQyyLHqHqAxI9RRugfzzLz1bWQ0u4eY7Jbxd6WRvABBkrnzO1UvK1lJFbDtsCaR3mkA6K8jmRlHoM4+VVc/wDJ/CArFNLyEjWEaSaTAy7M27Hrlj61fcK4xDcx9pBIsidMqeh8iOqn0Irzc+VzXC4PQw41B8vkjcocSW1u7izlIQzTNcW5OwlD41oD07RXydPXDA1uq5zxu4iluILaaKOaGbWAxbdJYxqK48Dpz3gQQQamNwmZFxBfXMeOgcxyqPTEiliP71doahJJSOM8DbbibqlZLlDjdy9zcWty8crQpHIssaFMiTWNLpqIDDTnY9DStaaatGZqnTMVzLxcz3lxbX/00gSYgtbRH0TRYGGZkGZCxzkFgBipd9y5xJbae4WY2ccUJMFnCEYqqDOJGwRrKg7Lnfx236tivkkYYEEZBGCPMGqvGm7Zbe0qRkFvx2qp1Dx60YdGxjUM/BkPwJqg4LwRLuLisb6FnW+7VWYKdGhY2t2YH+jIUg+alq87vljiNtCYYohciBw9nKsiB1AOBHMrsuV7MshZT0PTygXHEbOeTXc8PuxdABXiEE7a8eB0kRzKPAt6VkxwlildWaZzjlVWYFUsbiY6FktnYtJ2keSLWRSMsrA4ltid8jDJjOdPTsvI/OkhdbHiGFugMxyj+bu0H2kboXx1X5+YGburW6a+s7i4gNtZqWiiiZo9SyOjKrSooxGrjuacnfSD13nPwW3miEOSiamMSg6ZLaVD3uxb7Gk76NwPDunA3RuStmKVRdI+8tc72/Dbu44bct2ccc7GCZ/cxJiUxu3RSpfqdsHfHj0F7hbiI9hOuTuskbI4yOm2SGXwI8Rnp1r8986W10lwFuF7Z5Ju1SVFAEyiER4xnAk7oJTx8PCs3clQpwjxyHZe46MTnAwQN96h8HSMVJXZ+meXuJ6WNtKBHKuSEzsR49mftx+KnqB3Tgqc3ksYZSpAIIwQehB2IPpX5i4jdTx3TpFcSKISoj1s0hjbSrMyM5JjJO2x3GQdtq0Untk4nFCcm1cqPeaFwx+SyBc/KlroLHJrdRUc0cD/AJMuprc5KDMsH6cbHZR5srd0/wD3XeeS+CC0sYIcYYIGfPUyN3nJ/vk/gK4jzhCrCCS9ea7vJFDgaxHHGowSuFXCJk42GSfKvvC+ar2OKWS0mljaFQz20jmeNoicF4jJ3gVPVc/PwrDi1GN3kinTffj2+vfmisdD+3KUl2z9E1iOdvaLb20iWolj7WQnWTIqrCgGSXbcqxGwABbfIHTPIOMc03d4oFxcySIDqCppjXpscRgE7eZNReWrBDPNHpBWWA5zuchgM5Pjhq3KSbo6TxSjHczstlz9w9FEzXkQDAHSCDI4wQuYl1OiAHux4zvk7k1kvaL7W47iznt7WGQiVdDSygIoUkAlUJ1MSNtwOua5jZXKLEuSqkDBGwORscjrnNSEiefCxRyMCRltJCAagSdTY8Ki3Zf9uCjbZ+gfZ5zLJcwyRTIqS2xVGZCdEgKBlZQd126g+NR/apaFra3lDlRBeQOy+DgyCPB+BcMPh+FTyBx2CEX8s0ixgTrHkndisS7Ko3Zsk7AEmvfmVX4pGInD29qWDFDgTTaTkauvYpnBxux2zp6VZq+DMpVyUvNXM8kHEl+jmMGO0k7WZ+8lsryIdbKPefEYCp4ll69Kz/s1vTHxHiDyllQwiaQy6Q47wYNIFAVGKsx0jpnG9aK85dgtkBEaiCHS6QJktczk6Y+0J3fDkKoJPeYk9AKtuW/ZDErfSLx3lnm788Wr6hn1awCoGXVDsAxIOM4rk8KWPYdFlue8zXIfK1zxJUuZXltYklmmhaPSJJXlbJbvKQIwvdGxzk+FbuXlC8Oy8RIXzNrCZP2wQufXRWvVQBgbAeAr7Vnji+0N8vcpuXOVorJX0F3klbVLLK2qSVugLHAGANgAABSrmlXKClKUAr5ivtKAq+Z7JZbK4RgSDE2y9cgFlK/pBgCPUCuG8H56jlZWkEv18X1ohRi8dzFhVljwMDWmOh6rvtnP6Grj3NXBf5NuWPS0uZCyNjuwStu0beSMe8p6DcVKKyK6a9nvY4RcoIljIdkB70si50scfzajroGTk7nAxUw79d6Uq5yKPifKccrtIskkbscsVIIbbG6tt08qq7jkaVlZfpKlSMd6Lf8AJq2FKhxTLrJJKkzNcYLS9kLqCVTGugXVoQ4I/ShIzgnfHgemag2Eqss0dkJpJZItDT3AWNY42O+iMbsTjr6Vswd6prOER3Spjc2ozjp3JMf9ZrGtFjXCvb7Xx7/8ujv/AFU2vn3Km15JlAAe4UADH1cYztt1Y/wq64Ty5HA2sF3fGnU7Z2OCQFGAOgq1pWxRSOEskpcNnmLZM50Lnz0rn8cV6UpUlCq5Skgtr6WN4ma7mlLQudwyMNRw52jKkNkgZO3oK13GeIoms5OEAErrksurGmGIf1shIGBuAQTuVrP3likq4dQwByOoKnzVhup9Qao+L2NxDEpgnZxG7MkcvePaynQHDganlDP3S+cE9agt2dB5I4S11ctdTDuwvgAHKmYArgeBSBSUB+1I0reArpFQeCcKS2tooIxhY0Cj5DcnzJOST4kmp1UOiFKUoSKUpQClKUApSlAKicV4XHcwvDMoeORdLKfEfwI6g+BFS6UBxC84VLw2cW05LRMcW05+2P6tz4SgdPvAbVJrrPF+DxXULwzoJI3GCp/Ig9QQdwRuK5BzbwC64V9YCLqz1BQWbTNFqOFDtjS65wNXrvirJlHH2PaleVtKWUFkZD919OR+BI/OvWrHMVFjsAJmlLFmKhADjCLnUQMdcnfJ8hUqmKAUrxN2gYKXTUei6l1H+7nNe1AK8551RSzHCjqf/wB1Pp416VWcZmgVdU0ojwDghgGHnoHXURtkDIycEUBItL/XqyNOn3s47niFbw16dyPs5ANXnIfATezrdv8A+1hbMIP9PIMjtD/Zoc6fNt/CvHkzkP6ZEjzIYbLGY4ASHnHUNKRusZ66QctnJPgerwQKiqiAKqgKqgYAAGAAPAAVVs6RielKUqpcUpSgFKUoBSlKAUpSgFKUoBUPi/Co7mCSCUao5FKsPQ+XkR1B8CBUylAcLs45YJZbS4/nYDs39dEfckHnkbH1FTq13tN4HqjS8RSZLbOsKMs8Le+MeOnaQfqt51iba+jkAKOrA9NLA/l1q6ZykqPaQ7HYnboOp+HrWH5g4c8sqh8xqqglVkdiwJHvMTjOM9B8zW6qq43ZFgHHgravhtp2+OalkIg8lcKSKFiEUMZZBqwNWlWKgZ642NaOoPCNkdfuyyj/ABGb/qqdRBiolty9HeX9tbGNNJYzzEKuTHH4FsZ70hUH0zUurz2dQ6uITuP6O3RD6F5GcD44XPzFQyY9nSVXAwK+0pVDqKUpQClKUApSlAKUpQClKUApSlAKUrL3/tIs4pdHaGRV/nZYhrit9yq9s6n6vUwKjruN8DegNORX5y5g4FFacQv1jRQIJFkVgN0EixvpB8AuWGK62/tMiFl9J7CbW0vYpB3e0ZyokXfOFBiKvnwBrmUglmuLo3EGBdya9UbK4RdIUI5ODsB1AxualFZMn2U2S4P2dJ+TIp/fmpLoCCD0NR4LbTIx8CiD5rqH7iKlVc5Ffwo9+4HlOT+0kbfxqwqrsdru5XzET/irKf8AgFWlAyFxe4KR5G2TpJ8RlW3HrkCr/wBiLiNryFs62dZxqJJKMuj3j72llIPxqlvrXtIymcZ8fI142N21ldWlxod0hMqyiIBnKOpx3cjUNWlselQy0Wd0pULhPF4rmBJ4W1RuupWwRt0OQdwQQQQehFSYLhXXUjKw81II/EVQ6npSlKAUpSgFKUoBSlKAUpSgPC7vUiQvI6xqOrOwAHzO1ZDiXti4dFssrTnyt42f/e2X86ped/ZTcXd208dyjq2MRXIkIi2AxGVJAB6+6D6mqUexy/8A620/Gf8A7KAkX/t0md8W1loX79yx/wCBPH01GufcXnuJ53l7YRmVezlWFOzR4znKlVO+cnrmt2vsbvvGW0/x/wDtr+v/AAavf661/Cb/ACoDncvD9ShWlnYAhhmVjhgoQNjpkKqrnyUDwq1seNzx4DMJl/T7r/tjY/MVsl9jF343FsPgkp/iK909ic/jeQj4QOf3zChDVlBDzLCffJjP9oMD9sZX86tFbIyNwehHQ/PxqcPYfIet8vytv85TX92HsI7JtS8QnX0jjRV/ZyV/KrbirgZpNr9/0rdT+zIw/jVnI4UZYgDzJwPxO1W1/wCxAs2uPiNysmnTqZUO2c4wujbO9Z+59ht2u5lhuiD1lkmDH+6wZM/Om4jYV93zdCp0xap38oh3c+rnuj5ZqGvEr+bPZxdng4PZxySsp8icaVPyq84dyTxG1mjcW3usMFTDIF3HeC6tiPPG1V/EBot5u2S6KtxOYDsW0E4E3VipBUY6DGMelRZZRRk5vpyx9h2z9mJGYwyEhAScnWgA1Etk6SMA1tPZv7TTZqIbpOytI1KIIIi3f1d55WLa9zk7Lg6vAACodtw1TF2qxExCxmlZ3Zm+vRp8Bn1EawqxnSPDfGM1Zx2sL3M6G2jCQ3ggAVpcuhhnYhiWP241xjGBnrUFjrXBucbO7/8Ab3MUh+6GGr9g4b8qua/OFlwSC6S3AtoIprq3Z0KGRVV45lHi2waInPqKtuBcfuYjdvZNOyAf+VgZpJElAkSIuFfLNgamIQ9QfLFAd5pWA4Z7QLiQpFJDGspuOykaMs8cC6I3DSBe8pYsyjJCgqcttg2Dc3zM7KkcY0QXEjamY96GUxKAQPdYjJPh60Br6VQcD5gkmlRJERddqlwNDMdOp2BU5AzhdG+2Tq2G1KAv6UpQClKUApSlAKUpQClKUApSlAKUpQCoKcHhGnCAaJXmXrtI+vW3Xqe0f9o19pQEXjXK1rdlTcQJKVBALZ6HqDg7jxwfHeq+b2b8NYEGzgGW1d1dJzgDquCOg2/zr7SgM/zVyLZWFlc3NtAElSFlUl5SFDYU6QW7u221elt7E+HdkgInI0gfz8m+2+wONzvsKUoCxsPZPw2A6lt8v11tJKXB65VtWVPqMGr+Hl+3UALEqgRGHAyPq2OWX5ncnrmlKA97fhkSMrKgDLGIgRnZAchfgDSlKA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85725" y="-1600200"/>
            <a:ext cx="2200275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http://1funny.com/wp-content/uploads/2009/04/broke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743200"/>
            <a:ext cx="1395603" cy="2114550"/>
          </a:xfrm>
          <a:prstGeom prst="rect">
            <a:avLst/>
          </a:prstGeom>
          <a:noFill/>
        </p:spPr>
      </p:pic>
      <p:sp>
        <p:nvSpPr>
          <p:cNvPr id="6150" name="AutoShape 6" descr="http://www.google.com/url?sa=i&amp;source=images&amp;cd=&amp;docid=2aCgcGj8x8_X4M&amp;tbnid=4N9CXiQ_7LRrCM:&amp;ved=0CAUQjBw&amp;url=http%3A%2F%2Fjimhull.files.wordpress.com%2F2011%2F08%2Fmoneybags.jpg&amp;ei=0NUVU7DyBtC20AGTroDgDw&amp;psig=AFQjCNGClgwkNqxCZ0UJkpknnMRWGeZu9w&amp;ust=1394026320165254"/>
          <p:cNvSpPr>
            <a:spLocks noChangeAspect="1" noChangeArrowheads="1"/>
          </p:cNvSpPr>
          <p:nvPr/>
        </p:nvSpPr>
        <p:spPr bwMode="auto">
          <a:xfrm>
            <a:off x="63500" y="-136525"/>
            <a:ext cx="6467475" cy="8315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AutoShape 8" descr="http://www.google.com/url?sa=i&amp;source=images&amp;cd=&amp;docid=2aCgcGj8x8_X4M&amp;tbnid=4N9CXiQ_7LRrCM:&amp;ved=0CAUQjBw&amp;url=http%3A%2F%2Fjimhull.files.wordpress.com%2F2011%2F08%2Fmoneybags.jpg&amp;ei=0NUVU7DyBtC20AGTroDgDw&amp;psig=AFQjCNGClgwkNqxCZ0UJkpknnMRWGeZu9w&amp;ust=1394026320165254"/>
          <p:cNvSpPr>
            <a:spLocks noChangeAspect="1" noChangeArrowheads="1"/>
          </p:cNvSpPr>
          <p:nvPr/>
        </p:nvSpPr>
        <p:spPr bwMode="auto">
          <a:xfrm>
            <a:off x="63500" y="-136525"/>
            <a:ext cx="6467475" cy="8315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AutoShape 10" descr="http://www.google.com/url?sa=i&amp;source=images&amp;cd=&amp;docid=2aCgcGj8x8_X4M&amp;tbnid=4N9CXiQ_7LRrCM:&amp;ved=0CAUQjBw&amp;url=http%3A%2F%2Fjimhull.files.wordpress.com%2F2011%2F08%2Fmoneybags.jpg&amp;ei=0NUVU7DyBtC20AGTroDgDw&amp;psig=AFQjCNGClgwkNqxCZ0UJkpknnMRWGeZu9w&amp;ust=1394026320165254"/>
          <p:cNvSpPr>
            <a:spLocks noChangeAspect="1" noChangeArrowheads="1"/>
          </p:cNvSpPr>
          <p:nvPr/>
        </p:nvSpPr>
        <p:spPr bwMode="auto">
          <a:xfrm>
            <a:off x="63500" y="-136525"/>
            <a:ext cx="6467475" cy="8315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6" name="AutoShape 12" descr="data:image/jpeg;base64,/9j/4AAQSkZJRgABAQAAAQABAAD/2wCEAAkGBxQTEhQTExQWFRUWFxcXGBcYGRwdGBoaHxsaIiAcIBogHyggHyAlGxwXITEiJSosLi4uGyA0ODUsNygtLiwBCgoKDg0OGxAQGzQkHyUtLC8sNDQsLCwsLCwsLCwsLCwsLCwsLCwsLCwsLCwsNCwsLCwsLCwsLCwsLCwsLCwsLP/AABEIAOAA4QMBIgACEQEDEQH/xAAcAAEAAgIDAQAAAAAAAAAAAAAABgcEBQECAwj/xABIEAABAwIEBAMFBAYGCAcAAAABAgMRAAQFEiExBiJBUQcTYRQyQnGBI1KRoTNicoKSsRVTosHR4QgWFyTC0vDxNERUVZOys//EABoBAQADAQEBAAAAAAAAAAAAAAABAwQCBQb/xAAvEQACAgEDAgMGBwEBAAAAAAAAAQIRAxIhMQRBE1FxIjKRsdHwBRRhgaHB8VIj/9oADAMBAAIRAxEAPwC7kIAEAADsK70pQHBqEcSeJltbO+ztocuXtZQ1lgRvJJ/kD1recT8RotETlLrhSpaWkkBZSnVStTACR1+lU3ePoTcF8MpZLV6nMDlK/KuECZUklJAUowZ0CRtVWTJp45Idkse8XHBOXC7o5d5MfySax1+KeIESjCVgae8tXXb4BP0rfIE66dZM6DYEydN4VpO9R66xO6DymksNAlUILjpGdP3hylRhQ23E1hj1s5cJfElo8XOPccc/RWLTc7ZsxMRM6qHbtXk7iGPup5ri3YmRyJBIETvlV/Oti0MRUYKbZsGIgrXrvBEAbynmPWsR5d15rbAuUFxcKKUMjKltJBKipRIBgqSOsx0o+qyPuvmKNLifDryWXbi8vbl8ttrVAWpKcwHQk+o2Gxq6+GXVLtLZaveUw0o/MoTP51XvGi8thdyTqysAnqcsbnXUaaQNKsXAGwm2t0jYMtgfwCtPSTlOOqRFbmwpSlaiRSlKAUpSgFKUoBSuJpNAc0pSgFKUoBSlKAUpSgFKUoBUJ8QeKXbYtsMwhTqFrLxGbKE/ChEHM4ek6abHapbiF+2wguOrS2gRzKMCTsPmeg61VfiddruMriGleS0laVz+lElJDyUbp8spnXUhRkVXkmordg0eGtJeaXdOFb16yQHVrWVEpEqypTISltbRUB+13rAxDD1ONqGh823UylXQlA823VmOnM0SnrqmN6w+H8d8m7QF5cj48ogaJTzcu+mUKMg9ErA6VIH2FtKUykk+XlUwmYJAUXGRMRHmeezyidU96xS1Rm7+/wDAjvf3jrtvhzzbxb8xWQq3GZTZjMk7gkbdxWa5h+IOONtvqt0oQ6lZcbz+YoJ35TqMwgmSOtaa0c8+1urdv3kLS/bjqUkhxuB72isyPrU3wu/DzTbqRotKVgehEjSdNMydSdqzZG4Ljz/ngmjKcc1jbXWNh0PoOaFfWoxcXamby4Upp1a3g0hgpEohI154hEOTPoakx77xJMxGmm/uiUEbTqK7KAnU99TOvQ67nQpOnas8ZqN7E0QfG3lm1xNL6gohAhIMBEozACZUYVIJ6yNquPADNtbnb7FvT9wVUt7Zeb/SrREKUlJGkalkR+JSYnqNqtHg24DlhaLBkKt2T/YTXr9K9mvvg5NzSlK1gUpSgMDHQ/7O77KUB/KfLziU5ux+e09JqCYB4sMqBavUqtblslDoWk+WFCfiE5Z/Wj0JqyqgniJw+EocxFkoQ+y2VOBYlp9tIPI4nqQJyq3G1cTTcXXIRtxxtZlBcFywUjqHEn6aGZ9Ki9z4wWcw35rh6ZGjr8pqKYDdJebTdpwPOpeym8mVREgqAJkc0dK31pcYg4MrFgxaJPxOqBUJ0kNoAMyCdTXmyWXiUn8UvkXqK7D/AGpPKUMmHXpToVHIdB3iK8D41MtrLbrD6CCQdEnQbHUg61h8YcLXarRbyrp64fTqG0w01lmSAgDMrlG061quH/Cq3um0PKvFOBQGjaQADpKTmJII1BBg1EvBxx15JNejkGpXSRY2BeKlg+rJ52QzH2iFIE/MjL+dTdl9KwFJUFJOoIMg/UVUH+x+2y5U3FwnWRqg/wDBP51sHuHsTtkRZXoWEnlQ8gbRtmHr8qnH+IYlspX6/Wjl42WnSqpa8T7mzUlvFLNaJMec0JQfWJIPTYz6VZWFYm1cNpeZWlxtWyk7eo9CDoQdRXpQmpq0VtUZlKUrsgUpSgFKUoCJeJGEO3FpDSfMyHzCyY+1gaJ3HXUQQZg9INT8J8fhtSbW4QQ2mQCv3miNChZIGYBOmY6zEivoWq58SfDRF7muLaGrsDU7IeERlX6xpm+h02qy4Y5FUhZTvH3DItHfObKjbrmMoHIo6hMnTKZkfUVubO/N9YlbMNXNmhJMD3kSJiBPwBYSBoU+tefD+PFkOWWINqISQ2ttY5m4IyxMkogzy7RI0rHTaO4PeB4Ba7F05UuDXMhQOn7QkmDvFZ3qrS/eXH6gkeCqWh9u40CDLTgB+FxQKI1I5Hw4mSfiTpqK3CMTasX3GX3QlC1qcYJkgcwKm46aqJGkc0RpWZbcHm8dTcLLtvblsILIORT05SVKSNEJ5UaDmOUbRU1scAtmf0TDaT97KM5+ajzE/M1nklLk7USENcTJX+gt7t8yEjKyQDuPfcygApNZLNtijuqLVi3mOZ55S1bRJShOpIjTNGlTq4u22xmcWlCRuVEAfnUcuOP7MKyMqXcrmIt0FYB7FeiB069RURxRW6iTsYFvwVdF3znb0JcKUpV5DCEgpSVEaqzEkZla+tbPw8b9m9ow6VEWqwpoq1JYdlSdesLDifoK1b/Fl+tJU1aNNJgwbh3m9MyUAgbH4qjHDV9iWKLTfpeRZJSkspyICi4MySZCyQQFQJ+cb1pwyUbd7Ec7Iu2lVrhHGl3b3rVliSW1B4kM3LegUZMZ0zAJ0GnUirJFbE090ctUc0pSpIFQXxrvS1hFzG7hbbH7y0yP4Qqp1VWePl6hLFk24SEKu0KXpPIgHNp194GPSjBl8CYC7aW7aHblToyJyoyBIR8RAnUnUCZ/lUmVMfLae8ev6x71rcDxu3um/Mt3AtAMKiRl6wQRpygVs5jX6nffU9NPeIry5W27Na4OPL7aJ2/kPUbA1FcXtl2bi79hJUhUe0sD4h/WJiRnSmJ+8KlKddtNxp6afD6lXSuFoB3iD/Lb0Pug1w0mqZJ52WLMuMJuErHlKSFhZ0EevbXSs0r0Eag6yO1VjiVj7Ep9hxUYfdpKEzJFu8oTEH3UEn8Yr1wDEHcPYbJz3FsjkdGpdt1gCYEQpqdRGwIO1YJ9C0nofp6fUi99yyXUBQKVAEHQg6g/Soh/qs5ZKU/hhCDBz26iS0sb6CeU9vmdqk+GYk0+gOsrStCtiP8AqQfQ1mp0EVThlPFLZ0JJMiPBniem6f8AZbhg27+YpgqBSVATEGFA/iPWrEqovFThIuN+22wIuGedQT8YAg6D4gkaHeBFTDww4m9vsG3VGXUfZu/tpA1/eSUq+tfR9NnWaNmaUdLJbSlK0nIpSlAKUpQEL8ROAGcRbKwAi5Qk+W6NJ7IX3SfxE6dQY74a8KBbCH7tannErOVhRIat1tqIjyxylaTOpHy71apqG8T36cNUu5DRWi5UApKSB9uEwlUqIAC0pCSe6U6GTVOaLcdiYm7xPEmrdGd5aW0zAJO57AbqPoKrXjDjG/U3nt0eysZxKlR7QpH3spBDaTtJBiRMVFW8Zubu6dfuHUpLISU6DIwFnleQT0ScgUdSQo6xUsfZNyhLzaQm4ZKm1oMwqRzMn4ikq2P7JrFL/wA2g5N8Ed9mtw8zdXBXdMXBylTyiotO66FO8KBI1gAx0qeqW0w2ScjTadDAATPu6AQmTykbmoDf3CQkEIz2z3KptW5KZGQpmEvNwQCfeCYOsVsbHF8txZsrdLjP2pZdgZXE5eQEnQOJGdB06A9a4ywc9yEyW+Y3ctTyqbcSRoeUhQhUK+eVXLrqagV8w/hjPlsYiptlJzFohvzUgk5soIk88GNNPz2mCYkxZLumH3koSl4uNhZy8i0gwnSSNTsNxWDcYu26467ZEvKWkB5pTK1NuEAiQRsSIMkxpXOJShJpe6LNQ1ePu3OHWzjiFt+1JfRdKWSFJMEjmJCSADyzuRoJFfSQNUbhvDTVwlaV2amEuJBKQtJQFaAqSj4FBXXsda2fDuOv4LlZxBS3rNasrVxOYsnXkUk82XrImOm8Dfhzwk9K5J3ZcFK6oVInvXatJAqjv9JZ3/wKO/nK/wDzH99XRf37bKCt1xDaB8S1AD8TVT8Qu2eNYnbISHHre3acU4pIKUlSi2UpzEag6SBBrmUlHdkpNnfg9si7tnPdN5hyHHEjQFxBQkryiIJSRrU9zEx0O5/mex+7+Vaa4sAcTbUlJShqzLQ0hIK3QAB6gJOnyrZ21wlxBUk8sqE98qjO86csV5+R27NEOD0I0jqNp9NJg6+8Tsa8VXjebyy4gK2gqE/dGiusSarzjjxALb6bC2UpKyptDjiYlJUoSEzIzQd+59Kll34VYeppSQ2pLitfOzqLoXvmkneddqlY9rYc6dGNx6HPZ/NTLjKJ9oYyyHWT70HopKRmBBG3StDgnDtzZKS/YrNzaPBKlsOEZ8uUEFK9QYBAg9orf8FXBurLI8SpSS7bOq2zwSkq02lA7Vv8NtENNobRolpISBuYAkDoZjL0qL0+yTSe5Gbrhlxhw3OGLS2sqlxhWrLuw2HuKkHmArPs+NmQpDd0hy0dVoEupOSZjR0DIZ+fWs/Fb9thCnHVhKECSVHsOkwZlW1abLc3yVJLSWLZXxOgLdWnSCGiMqJA+Kd9qy5vDlvP4/fJLXkTAKCk6EFJGhmRH+dVZ4RP+zYxf2IkIVmUlJ6FCpH9hf5DtU9wHAGLNOVlJGaJlRM/TYddgKr3hFWbiq5I2CXJ9IQgfzp+GTTyyjF7V/ZXlWxeVKUr3CgUpSgFKUoBUQ8WLDzcLuo3bSHhpMeWoLP9kGpfXjeWwcbW2rVK0qQfkoEH8jQHzTw04EuWt0sy0405aPjoRmCQOpghbZj0qRYJcKtLtbbpJKAlt0k6rbMeU8oTJye6oz1HaoxwxZrLdzauQPLcCTOkE52iUkamFpb/AAqeeX57DNyEZnEoW06iNXEEZXW4iJgFQJ6o9a8/O0m1Lvt9CO56Y1hyUqdcIBt3gA+lMfZqmA+nZIKVZSTvBCumsaYU5buhpyHVKHmIPwXAGqVIUrRD6VDYRmncGtlhvF9uyDb3TuYoMNqCcxW1AAkAEBYRykRMprFxV9i4b9nTb3l0kLzpWhCh5Y/VcXBjYj0JG1VwUo7S4+9yTze45tzLhsFlwFQ5wgaJ7qOpI5kx6V4tcePOEoYtwFgSnKC78hlQAnUSOY1scJ4PdzjysJbywee6dB1P6qM3UTt16VOsO4ZxCIVc29qn7tswJ+eZcgfLLXfhxfuRv1f+nVeZV1mu/uXnbcuXYeShGZCS2ylAVEHcqgjLtrJrc4pwShabW0bgYgVl0uhxTvlNpJOZRVBI2A5RKj6VkceYK8xfWXsbj1ziSgVKcXlgMp5edIASEyrf9X5VP+EOGjbF155YdurghTrkQBAACE9ciata0U1sdKqo0WA8fO2rqbLGEhp3Zu6H6B35mAEn1275etgYjfoZZW8v3G0KWSOwE6VqeKrS2ctXfbEIUylKlKz/AAwNwdwexGtfNVtx9dN2b1gF5rdwZUheq20z7qVdiNI27RV+ObmjhqiX4TaOcQXi7q6UU2rSglLQJ21OQdBoOZW5/lZmIWbzNu0zYNtt8yU8w5Gk6qUrJso7CM25HatJ4RWiUYawfvlxZ33KyBPT3UxUxcfSCJITJEajU7xoddAOlY8uRuXoaIxpEQxteJ27S4W2+lRCFLbbUl5pJ0LgQFKSspkwBrIGlSLDA2bUC1ICC2Q0rXSdATGsyDM6zWd5m07jX6xPodyKwTetIeTbaBakrWgREgEJMbaypR+pqvVa4Okit/D7wqfTdi5vFIytLCwlKsxcXvJMaDY9zVrcV417MwcgzvufZsN9VuHb6D3iegBrpcl3y1paWG1kHKpQzBJ1glKtwANprW4Nhh5bi4STdFIC1LIUUwDIRPKlJMaJjfXWrfFct2V+HT2OeG8G9ltm2JzKSCVK7rUeZUafEVnevbGsUbt2nHXVZUIGZXr1gA9YAAHc1sDoCBp27dvUe8aiGIMi8xBu2IJZtgH3RMJUs6NgwdYy5ojrWacu7/ct4Rk4Fgq7hxF7eDUDMwxuhkHZSh1cI3PTYVLlCh2rgamvIy5tb3/b9CUjwvXw2hS1bJBJ+QqsfAayL93e4gqdVFCTsCVkqPpoMv41svFvHVJaTYsJKn7mEgAAkJJA67ZiQAfWp5wDw0nD7Jq2GqgMzivvOK1UfkNh6AV7P4V07jBzff5GfLK3RIqUpXrlQpSlAKUpQClKUBWFz4fuG9uF7sPreOhHKHEJVJTIMpfRI39/51n3fDN4pUWnk2qCVFZcSHCpR+NKAcqTMmJ/nU/iuaon08Jy1S3+RN7EFw3w6yrDj92665GuRDTSTM/dQV9T8VSWw4et2tUtyfvLUpxX8SyTW1pVqhFcIg4ArmlK6BWni3aOW67bFmMxVarCHkjZTCjrI9CY/enpU5sLtDzaHWzmQ4kKSR1BEisu+tEOtracSFIWkpUk7FJEEfhVaW2D41Y267S1TbOtJz+Q4pag4hBJISUkQSJMdKpy49W6OkzQ+O/GQCBh7KgVHmfj4R8KPmdyO0d6pFluSB1JAA+f+cV63alqcWXSfMlRWVb5pMz6zS2YKnEITqpRSBHcnSu4xUURyy9vB7Es9r7MqQ9bqUFAjUBROXbXSVj6VKuIGWVIm4ZD7bagogjVIOhWnQKlKBOmpExJiq9xC0ctX04hb8xRo+399EQVDuRoY9KsLhzGmbxgONrBCtCJjL0ggyJAG1ec5KXtxN0sbh7LPH/U5RQFWeI3LaFAFOZSX243BHmAqj96oVxwzf2lxYkOovHkqeWgJbyuZQBmBAMEEGNBMgVNHcLumZVYPobSuVFl5GdoKUTqgpUCj1AkdYGteOAYE6H1Xd46H7hSQhKkpyttIAnKmNdSdZ3qzxEt2UKLs2+CYo3cspeb9xY2+6dAUqGoBGoIIFZ6FiMx+em3fcfStLcvWtp5riciCslbhGgUoCJJmAdTOlavDuPbJ55LKXU5lEAT1JjQK0kwI3qjn3VsW6XW5KkAkTGonbXX6R8R7VF8UwB5F0q7srhDTjiUpeQ6kKQuNEq6KBAB/PvUpcGZJkmYOo3G6tJ1BGn5VBuLuGUKSlDNqp97zEKzrcITAICgtSyZChKSkA711FK6Zy9zpjGJ4zZp81Xst02nVxLaFJWlO8gTMAAnrWTivifaItEvtKS4tYOVomFZuyhuBvrXli2J/wBF2AZWsu3DocS01qTKzAQkQSUI2B66d68PDTwhSyUXN8EuOABSGt0oPQq+8R22HrXS6LFkak1x5dyqUmtkZnhdwk648cWvgQ84PsWyTyIIjMQddtEg7AydYi1q4ArmvSSopFKUqQKUpQClKUApSlAKUpQClKUApSlAK4Nc0oD5v8Z+ADZu+1tFS2X3FFYO7bijMT906xO0RUc8M8PC7orUAQ0knX70wD9Na+pMcsWX2HWrgAsrQQudgmN56Ebg9CJr5h4HxRm3u3UBUsuqKEOKgGEk5SR0zA/jVOfV4b08l3T14sdXBZmI3XlNrcy5sgmNpqHWN2gOrfsnE274TmcaKvsHkdSCPn2BBPSpoq4SNSpI9ZGv1qK41YNXGb2JgPXYUFgtJBCShQJK1Dk2BEEydK8vpuap/fmer1VVdr78jf2fiKW0oNzbus5j7xRmkR95OsxO4ri/41cuyW7AdAFPrnKiTPLpKjt+VaG94gVctBhmW7hxQbcSqQtsZZUr8o7/ACNeC/a7VIZYUtwoSAlHsyQ0oT/WBQM7yTrV2lNbqn67epn2u1uv0NzZ8NokLulqunZmXdUg9cqToK0eL2zpcavLZLDLDdx7P5q0CA4dFLKQkgoBgA9wPnUzZUvy0lYCV5AVgGQFRrB+e1Qe44sZGECzUuSsKKkp1V5hWV5lE7axpU9JqnJtvj4Edc444RUVz8Sw7DhTGbUKUzc210HFFxbboWkBRIPIRIg/QV3Npj7gKQ3Z207uZ1KIGuoTqJn07VpuC/FlSLNhpVldXCmkBC3GxIISYB9Tly7xrUxsPFbDnIStxdssj3X21Ij5qgp/Ot3hwfY8/Uzy4O4Katrgv3VwLu+IEKWRLY/URMjff8IkzPaojhHDbZxL6nENPuMvueZcRmC+Yq8xKjCtBHyqW4JxklxINvcB0JAlBOZWx6KAUOeBvtUeIk6onRe9ll0qKYTxuy4+3bOSh5ycmhyLygyAeh0PKddKlVWxaatHLVHNKUqSBSlKAUpSgFKUoBSlKAUpSgFKUoBSldHnQlJUowlIJJOwA1J/CgKv8e+JyxaJtWyQ5c5gqNw0BzfxEgfLNXzkjXQCSSI7/Kt1xfjK7y9uH1KzZlqybxkBhIA6DKBXp4f2QexG0bIJBeSTHZPN+GlQ3SsF88EeHFo1aW5uLZC7jIFOFYzEKOsRMabbdKnVvbobSEoSlCR0SAB+Ar0pWBu+S0gPilw246hu7tGwq5t1ZikDmcb+JOmpPWN9xWkwjE0Pt5myP1h1SeoI6azVs18scTXjlhit35Koh5eh1BCjmgjtrUSw+Mq7ovwdR4L34ZZ+JvhtlxxUAJQT+AP/AGqgid6kGO8Y3Fyjy1ZUI6hAIzfMkkx6VHjV/SYHii9XLI6vqFlktPCL08MsYads2m0QlxkFKkiM3LKgrTmhRPbuK3bybe6Ltu4lKy0pKVIcAOkDKsZoVBCl6p6pNUBgeLuWryH29SlQJBmFAGYMdDVt4BxC1cX6HWVaO22VxERC21aTMnZwxrrFMmOm5FUZbUZ39DP2SS3aJQ9bHMSw5yrTm3CVLACgQnY6id9q0XCOBIfYdcCFWym7lYYUDzISNcqiZSsZwAQZqe4viSbe3efJgJQT21IyiPeE8oj5iunh9gCxatNqJnKHXFka53DnImdSDG42rmLbW3IaSZXl7fOKS9aXCMt3CDbKaCoccCgUlEaBWYnbbXtX0Lh2fym/M/SZE5/2oE/nNa3DuFrZl83CW5eIy+YslSkjXRM6JmTMRNbutUY0VNiuK5pXRApSlAKUpQClKUApSlAKUpQClKUAqsfHbiZVtaJt2zC7mUkzqECJ+cyB8jVnVHuMeD7fEW8j4Mp9xadFIPcdD8jpUMlHx+RU+8D2c2LNmJyocV8tIn84+tbnGPAq9RJYdZeEmEklCyOm4yz9RWh4Ywu/w7EQ3pbXHlFQCwlaVIPQ5SRBg6g9KSVpohtLdn07Sq0tvEt9klN5ZLOo+1tjnSfXISFCtzY+KGGOEA3HlE9HUKR+ZEfnWJ45LlHanF8MmVfNPjnZhvFVkD9I224fnBT/AMNfRNni9u6Psn2nP2VpP8jVN/6RliM9o+IkpW2e8Agj+aq6w7TEuCma5mvW1UkSFbHQ9x6j5dutcPIynKQPn37EVsODecB8Pi+vG2FKKUGVLI3yjoNDqTAqe4JwCEX10Le9NstlYQ0lSQpSm1oBzE5hKTzDb4ar7griD2G8aucpUESFJBglJBBj5TP0qe4bxDZ4hiNyt+3eebU2jyiEKWtpCEwqUoOYAkqMid9apyat64osjRJLrhBxSEi9xP7NCkrhKENyRqJOY+nw7xU64AtcjT5SXC048VtqdMqUChAJGgOUrCo02jpUDxFjC3G1N29qt94glIbbczIOpCipyEpgxuo9RBq1OHsTFxbtOiJUkZwPhcGi0EHUFKpBB7VxgROQ2VKUrSVClKUApSlAKUpQClKUApSlAKUpQClKUApSlAcGqE8R3Vf02p4GAz7MyrTTK4Fz/MfjV9mqSxa0D99iiXBAW6lAOxGVpKQoH0IketSivLKoma2SNP8Arf8Axise6w9pyQtpCp7pBnrqazLdEaAzyxP4T+dcFIk9okVZaZ5m6NFccJWalD7EJ1mUFSTttoa03FfCbQtlrb8wrb1GZaladRBJ6dqmoM69v+t/wrmElOoBBkEdwen91ctIshlknyUAlII7QD9T0FS3gXhpGKLNsp8MOpSS0Skq8yIlG42Go6xPase/4MuA+ptpBLZVKVEwmOknuNqknCOAqsMTw11SwsuPKQqBoMySmP7R/CuD0FOLqmbVHgFcTrdsx6IWT+Eio7hmCGzXiLrdwsKtMzbbrZCcyxJVKTmBToBl9a+nnXAlJUdAASfkKoXDbQuYbcqSOa6Ny98XxlUbejY371VllpRdBWzNvrjFFuC2TeNoPkB0OFkJKzrmT1Ag5BoOorV4Vgdql02zzl0y+efmeKQ4SRzJUnRU6zpOlZ91cHyrK9Sr9CEKcy9W3AFLBy6wFZdD29akmLW7biCh1KFhJSJPokwQpPMFBSgNe9ZtdLYs02YFpwcwT71wR3Nw7tm3kKB93XavRXBzEaKfECTFw6eh01WDvlG1euK45b2qWm3HFGYbBMFZ5AMxV+U6a1sAsKUdQSBIJyqUMoEncH3iO+oqNcvM60ryNDccGoOrVzdNqBMZLhcyAPvkfFI+leJwu9aks4peSZ/SqziJ09+B7snTtUouLiNSQfmdjrrzCfeg6dqeWCdAO0hUxAKeoMGTEGpWWS7kOCIT7Tjf/uKv4Wf8aVNM/on+If8ALSuvHkV6EWLSlK2FYpSlAKUpQClKUApSlAKUpQCqLwV4O3F+vqbx8n6GBr6gVedUpgeHJtXbizun227gvLda0IDyHNQZPqlQ9KalHdlWaDlGkZ/mR8/5D/vWNeLUlC1CAQhSh2BgkVuF8Pu5SpKm1AbZVAyPmdNq1mN4DdLt1FrKFpBWAVCDA1SY7p/uqPzGL/pGNYMje8WYOB3Rdt2VqPMpAJ+dZ6NNN6jvAj6l2TQ6pKkx+8dKkKEEf4/jVvYrnGpNAp2rT8VhDaGX1T/u9ww6Y+6FidPlW5KJ/vJ9awOIrE3Fs80jUlJgeo1/uqJHWJ1JE98TMaLeD3NwyQc7SQlX6rpSmR65VyKiHCduDZWzZCTLSP7SY65SPdV3rH4ixIP8JNrH3WGj823UpP8A9ZrbYekBptEAFLYCJ/ZCUxnk+8F7GsfUcI9jF3Nfw/atlldstGZttxTeVQzDIVeYk5VZeXyykaE1sn0PeWotiHAjk6DNEkSEyNkgT3r1GQqyhIGbSYGoUI+KZhAGx61q+OsVFvaKUdVOEJAlKjmOaIknT+XSqFuyzhFcYljDlzZJtng8u7ZcVulRMAGII2gd94recF3uJXa23S+hLLbiULSQZgEZhlCTBOhkkVj8NMqwy6y3Sm8ly3PmSkkLyzkJnQcxkGASBWk/1lWzeXCbJSMr7oylQyhKs5hQ5sokwSTp3rTV7JFV92XS4SojtoNSSYhUwCkTyk6g9tK83rgmSQlURA66QesbQO85qrPB8TvrO+QxdOlaXUnQkqRmUCUlMERr1T0NWO8VKmTuSJVJmescwI5fT6VmlHSXRdnPlfqD+H/OldvMb+8f4B/jSuNjqiy6UpXpmMUpSgFKUoBSlKAUpSgFKUoBUc4w4Rt75s+a2C4lKvLcByrSekKGsT02qR1wahqwfOfh1w+i7S6l1+5Q+0rKoNulIg6CYG4IVNTRjghsCDcXaxuQq4VG5VsIMwBWsda9k4hfb91Ny3nSAkQToQd95Dn41Ng5pBIiNz6k9D+qD1615PUzlGfJuxRTjZXvCmGrbXdshKlFu4UYAJIQpIKT8o6nqDUgYsXVCUtLPfQ/4V3xayuUPKubJ1tpa20ocSttRSsJlSTIOhAURWDh+N4rdIW2H7dpTbim1rS2pRBG0alOsjWtcOs9nsYcnQapt+Zt/wCgHQJcKG09STMfQVjXGK2bK/LQpV48Y+yahWhAGY5dEgEjUkRrWud4QcfJN5evvBRnKmEo6jZMnYGpTg+Gs26UhhtKEgQMoEx72qtFbRvNUZerb7/DYux9DGG9FM4xiZYsrrC3eRab1LiEg5kpQZJAPWOU/jVm4eQltKgeYJEQDryiJCJHvle9Vv4y4eEXSH0jR1ACj1K07k6SNCnftVm4eoLaQoCSEAj4tcoUnbKffUehq+ctcIyOorTJo9GEECEgHXTKSNDypJCJ2TrrFYXFWEe12ymSSlRylCiFGCMxB93XaTEHas8gkgJAMEbydJA6ZdkydzXUrJTAAkTIyqM6K3GYQTpr09apunZZyVxe8E31xBuLttwoCgiQoztCc2UQTpodaxWfZV2Dlq8lNvcsEg58qVKVKtUkidZAImAB00NWVxExcFhQto806CcwmVIG4VB101EwDVY454eXygp4qD7pVzJT2M9TA3BGXtWiE9XvOimUa4MHhO5N5es+0L/RoJQBCQopAhOggTGpjpVxq0VymCSfdUnrm0yjppvFYFjhoDbS1oQh1KAglKVDJKUBQTrKewiRvWwWkHf6/vk/DEkgIGxG5qrJLUyyCpHWEf1bv8K/8KVle0q7D/4l0rijosSlKV6RjFKUoBSlKAUpSgFKUoBSlKAUpSgKm8bLYsvYfiCQolp0tKywJCgSNToNljXvS7xZ9pQSLC9jrlS0rSI3S4QeXvFTHxLwf2rDLpoCVeWVoH6yOYR84j61W+AeK7Qtm0LWELQlKTmCiTAgHYySINZc+DxGnVlkM7xrY2IusRejybBbYJJl9xKAP4ZVtHTvWFb2b1liQ89bZVeNEygZQXW40Gsn3tzqYr3d8VGo5XknTWGyTP4VDOPeInb1lLoadhlQUHVAIyydkjfXTbsK4j0rprZIfnG2r+haaXgdDOmgnUdtzB6qrMJ15inLvqdh+9+qO/eq4wtq7S00Wr4qSUpIDraVpiPxP1NZicMTkm+u1PJkEt5vLZjrKExm6aE1n/ITvnYul+IYnxyYHiEwq/tnblgAW9qZCzMvKJheTplSOvUivfw5xlDlqgKUnzWZSUqUmVBMqSRm13Madq63uOm+CrW1SQyE+WtaUgNtoMDKkaSe3aar7hnEVWNylZJ8sLKXQDuEnqB2OtbVhrHpM8c+qdsvANkCCAAcyUyV/qpB13kGYHY16IIkq1KjEgKnfmiANgEbR1rW4ViKLhpRT8PKpMEGU6SMuYwSufpW1U4FTJJBPUpVGo+E7apUIgbVmqjTdniV82g5tNDlOmsbwSeZM+tctqhQSoAKA+FIicpAkqiQCVad5roVlIKiAE7cx01UfhMpiCDp2FewHIkIkpIAgQmdFA8oEHYDSKgk83EgAgBATqYElIASNwUkDXNtXf4QDMbZRBEDU6deidQK4PNO4UQmYSqRmExCSCICVb964cMqJnmGukEjdXorYgbnYUB21/qj/Aj/AJ64rH9kd++v8XP+elQSWpSlK9MxClKUApSlAKUpQClKUApSlAKUrqpUUByoV82XakWVxfWn2Q8u4K2y4kqT5atQnl6iU/WrG434sxQ5msPsHgJI89aRJHdKOn72voKrVrh+5U5515ZYit5UhSmlISDp6oJ/Oq/EREoalRssFfU67Ictx8cNMKE6jTOrSNxXbjxf+5OnTXJ+ah/nWdhbrlvmUMMxJ/lACHykoHroietd8cvF3Vk80nBrltxaYBiQkiCDqAY07UWePl8jO+nlqTsjeE4P/wCUdW626hGdsoWpOdpcGQPdMTGgrtd4NbNTLL7xSAZcWQ3v98kJjUd63fEN5c3TVspOG3jd0wEDzMoCVJAAWnaYO49a8XVKUAq4wy5K42SwFwNdiSPTpSORNb8k5MclK48HlwriCVLUEQBGiWh9ij0K4GZRPbvWh4Sw0XGKPWyhnS55yVdwmd56RM/OKsDDsRyJSUYTfHYDM2kJA/ZBHTuKjfBLt9a3lxc/0Y+552YCAUFIKp6iD2rmWbZpf0dwxNO33Mt3h/EcOGUse126dEKZErSkDTM2IVrpqD8O9bLDuKbV8ZEOoSsn9G6YUFAbQuB7xVsakK+ObpJGbCbvXNtB1G0EDr3MVHMXxld4cjmALWFaqUrlcE9UqCBCt+tZk9XvL+Ua9TRvSkSZyxrqExKe8p1OiRsTRp5DhkFKlRBHLoTCjqQCSJOhIqt7/C/Lcy2zeKW6xshxAeaiIjSOh9YmvGzVizYQkWjqyknKvylhZEQdiOkVOjyZ0snmWO5chtWYkK6gRMKJGX3CSkAFImY1NeTmKNqKkSpYEQElJJB/VIK5IB3HSoMLq/O+H3BEaZmyrmiDoEp5ZG09aC2xRacosHsukSCAkDsmARufxpoJ1ol/9PW/9Uv+F7/ClQb+g8W/9O7/AAqrmo0LzHiI/9k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8" name="Picture 14" descr="http://t3.gstatic.com/images?q=tbn:ANd9GcRti6j8DiKZjJMWfzISjUp88xcjEWbx11ADfQefrL0H9yduGBh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495800"/>
            <a:ext cx="2053008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734</TotalTime>
  <Words>447</Words>
  <Application>Microsoft Office PowerPoint</Application>
  <PresentationFormat>On-screen Show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THE ECONOMY OF THE 1920S</vt:lpstr>
      <vt:lpstr>INDUSTRIAL GROWTH</vt:lpstr>
      <vt:lpstr>PowerPoint Presentation</vt:lpstr>
      <vt:lpstr>PowerPoint Presentation</vt:lpstr>
      <vt:lpstr>PowerPoint Presentation</vt:lpstr>
      <vt:lpstr>THE GOVERNMENT ASSISTS</vt:lpstr>
      <vt:lpstr>A BOOMING STOCK MARKET</vt:lpstr>
      <vt:lpstr>TIME TO PAY CLOSE ATTENTION</vt:lpstr>
      <vt:lpstr>DID EVERYONE PROPSER IN THE 1920S?</vt:lpstr>
      <vt:lpstr>PowerPoint Presentation</vt:lpstr>
      <vt:lpstr>FARMERS</vt:lpstr>
      <vt:lpstr>PowerPoint Presentation</vt:lpstr>
      <vt:lpstr>PowerPoint Presentation</vt:lpstr>
      <vt:lpstr>WORKERS</vt:lpstr>
      <vt:lpstr>THE ELECTION OF 1928</vt:lpstr>
      <vt:lpstr>“The final triumph over poverty” H.H</vt:lpstr>
      <vt:lpstr>PowerPoint Presentation</vt:lpstr>
      <vt:lpstr>PowerPoint Presentation</vt:lpstr>
      <vt:lpstr>PowerPoint Presentation</vt:lpstr>
    </vt:vector>
  </TitlesOfParts>
  <Company>Arlington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ECONOMY OF THE 1920S</dc:title>
  <dc:creator>sean murphy</dc:creator>
  <cp:lastModifiedBy>Sean Murphy</cp:lastModifiedBy>
  <cp:revision>41</cp:revision>
  <dcterms:created xsi:type="dcterms:W3CDTF">2013-02-27T14:22:57Z</dcterms:created>
  <dcterms:modified xsi:type="dcterms:W3CDTF">2019-01-16T15:37:20Z</dcterms:modified>
</cp:coreProperties>
</file>