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8" r:id="rId6"/>
    <p:sldId id="266" r:id="rId7"/>
    <p:sldId id="267" r:id="rId8"/>
    <p:sldId id="259" r:id="rId9"/>
    <p:sldId id="260" r:id="rId10"/>
    <p:sldId id="265" r:id="rId11"/>
    <p:sldId id="261" r:id="rId12"/>
    <p:sldId id="263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20" autoAdjust="0"/>
  </p:normalViewPr>
  <p:slideViewPr>
    <p:cSldViewPr snapToObjects="1"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4080-2D1B-CE4B-97CD-9A9441548AF9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3BF0-AC68-1E41-815D-CBECAF137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z6oKrur3TAhUF1mMKHXP7AbEQjRwIBw&amp;url=https://www.slideshare.net/jharbin4/christianity-and-america-analogy-farley-rezendes&amp;psig=AFQjCNHF_1xcbbDfMZU9pA09Y8CheZ67TQ&amp;ust=149313576609821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m/url?sa=i&amp;rct=j&amp;q=&amp;esrc=s&amp;source=images&amp;cd=&amp;cad=rja&amp;uact=8&amp;ved=0ahUKEwjPtf_Sur3TAhUUImMKHfTyA7QQjRwIBw&amp;url=https://www.slideshare.net/NeilCharlesGardner/making-uk-the-age-of-affluence-1955-to-1976&amp;psig=AFQjCNHF_1xcbbDfMZU9pA09Y8CheZ67TQ&amp;ust=1493135766098211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iRgLOrrb3TAhVP1mMKHWnICrIQjRwIBw&amp;url=https://jkulick11.wordpress.com/2013/03/31/school-of-rock/&amp;psig=AFQjCNGczF_xHo_UtaQG6BrpRz5XjNA4cQ&amp;ust=1493132197104319" TargetMode="External"/><Relationship Id="rId13" Type="http://schemas.openxmlformats.org/officeDocument/2006/relationships/image" Target="../media/image50.jpe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12" Type="http://schemas.openxmlformats.org/officeDocument/2006/relationships/hyperlink" Target="https://www.google.com/url?sa=i&amp;rct=j&amp;q=&amp;esrc=s&amp;source=images&amp;cd=&amp;cad=rja&amp;uact=8&amp;ved=0ahUKEwjsxerKrb3TAhUNzGMKHQruCLIQjRwIBw&amp;url=https://www.slideshare.net/leahmseager/rock-roll-26293426&amp;psig=AFQjCNGczF_xHo_UtaQG6BrpRz5XjNA4cQ&amp;ust=1493132197104319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DiOSerb3TAhUUSWMKHTnLBbQQjRwIBw&amp;url=https://www.pinterest.com/pin/389913280217592405/&amp;psig=AFQjCNGczF_xHo_UtaQG6BrpRz5XjNA4cQ&amp;ust=1493132197104319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46.gif"/><Relationship Id="rId15" Type="http://schemas.openxmlformats.org/officeDocument/2006/relationships/image" Target="../media/image51.jpeg"/><Relationship Id="rId10" Type="http://schemas.openxmlformats.org/officeDocument/2006/relationships/hyperlink" Target="http://www.google.com/url?sa=i&amp;rct=j&amp;q=&amp;esrc=s&amp;source=images&amp;cd=&amp;cad=rja&amp;uact=8&amp;ved=0ahUKEwjz4tm5rb3TAhVI0GMKHe-eAbIQjRwIBw&amp;url=http://www.straight.com/blogra/ear-newt&amp;psig=AFQjCNGczF_xHo_UtaQG6BrpRz5XjNA4cQ&amp;ust=1493132197104319" TargetMode="External"/><Relationship Id="rId4" Type="http://schemas.openxmlformats.org/officeDocument/2006/relationships/image" Target="../media/image45.jpeg"/><Relationship Id="rId9" Type="http://schemas.openxmlformats.org/officeDocument/2006/relationships/image" Target="../media/image48.jpeg"/><Relationship Id="rId14" Type="http://schemas.openxmlformats.org/officeDocument/2006/relationships/hyperlink" Target="https://www.google.com/url?sa=i&amp;rct=j&amp;q=&amp;esrc=s&amp;source=images&amp;cd=&amp;cad=rja&amp;uact=8&amp;ved=0ahUKEwiCpPKgrr3TAhUL2mMKHcchDrIQjRwIBw&amp;url=https://www.youtube.com/watch?v=3SvGwAAO39Y&amp;psig=AFQjCNHaiOvAa5lSU_afYGfNxAAGfNJ2_w&amp;ust=149313250827378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openxmlformats.org/officeDocument/2006/relationships/hyperlink" Target="https://www.google.com/url?sa=i&amp;rct=j&amp;q=&amp;esrc=s&amp;source=images&amp;cd=&amp;cad=rja&amp;uact=8&amp;ved=0ahUKEwibxq_Arr3TAhVJ2WMKHSCJBbYQjRwIBw&amp;url=https://www.slideshare.net/juliahornaday/second-red-scare-cold-war-ii&amp;psig=AFQjCNHGGCjSghrecW2YFajZG7LDmD9hCw&amp;ust=1493132567842929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hyperlink" Target="https://www.google.com/url?sa=i&amp;rct=j&amp;q=&amp;esrc=s&amp;source=images&amp;cd=&amp;cad=rja&amp;uact=8&amp;ved=0ahUKEwiJufG2rr3TAhUB-GMKHRPXDrYQjRwIBw&amp;url=https://www.slideshare.net/juliahornaday/second-red-scare-cold-war-ii&amp;psig=AFQjCNHGGCjSghrecW2YFajZG7LDmD9hCw&amp;ust=1493132567842929" TargetMode="External"/><Relationship Id="rId10" Type="http://schemas.openxmlformats.org/officeDocument/2006/relationships/image" Target="../media/image57.jpeg"/><Relationship Id="rId4" Type="http://schemas.openxmlformats.org/officeDocument/2006/relationships/image" Target="../media/image54.jpeg"/><Relationship Id="rId9" Type="http://schemas.openxmlformats.org/officeDocument/2006/relationships/hyperlink" Target="https://www.google.com/url?sa=i&amp;rct=j&amp;q=&amp;esrc=s&amp;source=images&amp;cd=&amp;cad=rja&amp;uact=8&amp;ved=0ahUKEwi29_TRrr3TAhVR6GMKHbF8CLYQjRwIBw&amp;url=https://www.slideshare.net/juliahornaday/second-red-scare-cold-war-ii&amp;psig=AFQjCNHGGCjSghrecW2YFajZG7LDmD9hCw&amp;ust=149313256784292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/url?sa=i&amp;rct=j&amp;q=&amp;esrc=s&amp;source=images&amp;cd=&amp;cad=rja&amp;uact=8&amp;ved=2ahUKEwiIlvWXsMHaAhXldd8KHadRDF8QjRx6BAgAEAU&amp;url=http://blog.nuclearsecrecy.com/2014/10/17/riddle-julius-rosenberg/&amp;psig=AOvVaw3kvpttGB4JaI4BT00qpL7V&amp;ust=1524056806887656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jpeg"/><Relationship Id="rId4" Type="http://schemas.openxmlformats.org/officeDocument/2006/relationships/hyperlink" Target="http://alittlereality.blogspot.com/2016/12/famous-russian-spies-updated-to-2020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georgiabyrd1208/mccarthyism/" TargetMode="External"/><Relationship Id="rId3" Type="http://schemas.openxmlformats.org/officeDocument/2006/relationships/image" Target="../media/image61.jpeg"/><Relationship Id="rId7" Type="http://schemas.openxmlformats.org/officeDocument/2006/relationships/image" Target="../media/image63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jWssH5rr3TAhURHGMKHUmUA7oQjRwIBw&amp;url=http://www.sliderbase.com/spitem-460-1.html&amp;psig=AFQjCNEUOgmd22278TDia4yh1MZvzfZBCw&amp;ust=1493132671090195" TargetMode="External"/><Relationship Id="rId11" Type="http://schemas.openxmlformats.org/officeDocument/2006/relationships/image" Target="../media/image65.jpeg"/><Relationship Id="rId5" Type="http://schemas.openxmlformats.org/officeDocument/2006/relationships/image" Target="../media/image62.jpeg"/><Relationship Id="rId10" Type="http://schemas.openxmlformats.org/officeDocument/2006/relationships/hyperlink" Target="https://www.google.com/url?sa=i&amp;rct=j&amp;q=&amp;esrc=s&amp;source=images&amp;cd=&amp;cad=rja&amp;uact=8&amp;ved=0ahUKEwiuqu6jr73TAhVIHGMKHfa6B7UQjRwIBw&amp;url=https://www.slideshare.net/tkvalesk/communism-fear-and-mccarthyism&amp;psig=AFQjCNEUOgmd22278TDia4yh1MZvzfZBCw&amp;ust=1493132671090195" TargetMode="External"/><Relationship Id="rId4" Type="http://schemas.openxmlformats.org/officeDocument/2006/relationships/hyperlink" Target="http://www.google.com/url?sa=i&amp;rct=j&amp;q=&amp;esrc=s&amp;source=images&amp;cd=&amp;cad=rja&amp;uact=8&amp;ved=0ahUKEwjQgdLsrr3TAhVM_WMKHR1UA7UQjRwIBw&amp;url=http://theredscare1950s.weebly.com/connections-to-the-crucible.html&amp;psig=AFQjCNEUOgmd22278TDia4yh1MZvzfZBCw&amp;ust=1493132671090195" TargetMode="External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iBvLC8qb3TAhUPw2MKHbuYBrUQjRwIBw&amp;url=https://www.slideshare.net/ntengowski/truman-day3&amp;psig=AFQjCNHf6s-M2xWlndWIA3s73nIHvosWZw&amp;ust=1493131176335743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0ahUKEwjb0_7uqL3TAhUW32MKHe1uDrkQjRwIBw&amp;url=https://www.slideshare.net/nicdane/all-slides-1940s-1950s&amp;psig=AFQjCNHR5QGGeO0_fAzoRqUUfr_gQdIZYA&amp;ust=14931310699231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814Shqb3TAhUK_mMKHVHOALUQjRwIBw&amp;url=https://www.slideshare.net/coachjlowe/unit-10-powerpoint-the-1950s-and-1960s&amp;psig=AFQjCNHf6s-M2xWlndWIA3s73nIHvosWZw&amp;ust=1493131176335743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cad=rja&amp;uact=8&amp;ved=0ahUKEwiJ9ISKqb3TAhUbHGMKHXRYCrUQjRwIBw&amp;url=https://www.slideshare.net/jfuertsch/1950s-american-culture-3403510&amp;psig=AFQjCNHR5QGGeO0_fAzoRqUUfr_gQdIZYA&amp;ust=1493131069923155" TargetMode="Externa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L8qrsqb3TAhUT02MKHVCcAbIQjRwIBw&amp;url=https://www.slideshare.net/mrbruns/presidents-truman-to-ford-powerpoint&amp;psig=AFQjCNG-Y3fiFniHu82Lyb9xPHElvQhadw&amp;ust=1493131336850572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source=images&amp;cd=&amp;cad=rja&amp;uact=8&amp;ved=0ahUKEwjhqpXYqb3TAhVKy2MKHbi2CLkQjRwIBw&amp;url=http://blog.wilvaco.com/?tag=federal-aid-highway-act&amp;psig=AFQjCNEY_sGuBDMBJUgnanH37Drrvvz8Rg&amp;ust=149313129812653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www.google.com/url?sa=i&amp;rct=j&amp;q=&amp;esrc=s&amp;source=images&amp;cd=&amp;cad=rja&amp;uact=8&amp;ved=0ahUKEwj-2LOxq73TAhVL5GMKHWvGB7UQjRwIBw&amp;url=http://slideplayer.com/slide/6299385/&amp;psig=AFQjCNFF_H2Z19GSoB6NfARVMu6TPFemYw&amp;ust=1493131501861194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www.google.com/url?sa=i&amp;rct=j&amp;q=&amp;esrc=s&amp;source=images&amp;cd=&amp;cad=rja&amp;uact=8&amp;ved=0ahUKEwjMwbiVqr3TAhVSx2MKHfV7ALIQjRwIBw&amp;url=http://www.spokesman.com/blogs/autos/2016/feb/06/collector-car-corner-worst-car-years-1950s/&amp;psig=AFQjCNFcUWBlR8LHvyzZnTW8jiHbhnWxCA&amp;ust=1493131426740198" TargetMode="External"/><Relationship Id="rId12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hyperlink" Target="https://www.google.com/url?sa=i&amp;rct=j&amp;q=&amp;esrc=s&amp;source=images&amp;cd=&amp;cad=rja&amp;uact=8&amp;ved=0ahUKEwiNj9zeqr3TAhVJ5WMKHYK7DLgQjRwIBw&amp;url=https://www.pinterest.com/winnie19882004/1950-s-memories/&amp;psig=AFQjCNFF_H2Z19GSoB6NfARVMu6TPFemYw&amp;ust=1493131501861194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hyperlink" Target="https://www.google.com/url?sa=i&amp;rct=j&amp;q=&amp;esrc=s&amp;source=images&amp;cd=&amp;cad=rja&amp;uact=8&amp;ved=0ahUKEwiG6rTRqr3TAhUD_WMKHcmbC7cQjRwIBw&amp;url=https://in.pinterest.com/pin/150096600054154676/&amp;psig=AFQjCNFF_H2Z19GSoB6NfARVMu6TPFemYw&amp;ust=1493131501861194" TargetMode="External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/url?sa=i&amp;rct=j&amp;q=&amp;esrc=s&amp;source=images&amp;cd=&amp;cad=rja&amp;uact=8&amp;ved=2ahUKEwjzw--br8HaAhWng-AKHak5AKsQjRx6BAgAEAU&amp;url=https://www.slideserve.com/elden/1950s-technology&amp;psig=AOvVaw3Pr6Ui0ZhejB61aE52EAw8&amp;ust=1524056545309626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&amp;esrc=s&amp;source=images&amp;cd=&amp;cad=rja&amp;uact=8&amp;ved=2ahUKEwiRuaSur8HaAhVJc98KHf6wB6kQjRx6BAgAEAU&amp;url=http://www.thepeoplehistory.com/1950s.html&amp;psig=AOvVaw3Pr6Ui0ZhejB61aE52EAw8&amp;ust=152405654530962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/url?sa=i&amp;rct=j&amp;q=&amp;esrc=s&amp;source=images&amp;cd=&amp;cad=rja&amp;uact=8&amp;ved=0ahUKEwjIluKAq73TAhVP4mMKHQHPDbcQjRwIBw&amp;url=https://www.slideshare.net/100002907643874/36-standard-of-living-vocational-training-cancer&amp;psig=AFQjCNGkuWsUobcW7BRb6dsyvGboCeymAQ&amp;ust=1493131624655448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s://www.google.com/url?sa=i&amp;rct=j&amp;q=&amp;esrc=s&amp;source=images&amp;cd=&amp;cad=rja&amp;uact=8&amp;ved=2ahUKEwiulIDsqMHaAhUNVN8KHRRmCH0QjRx6BAgAEAU&amp;url=https://www.ebay.com/itm/Jigsaw-puzzle-Car-1950s-American-Cars-1000-piece-NEW-made-in-the-USA-/362002306789&amp;psig=AOvVaw1xfbWQZ80HfXSyhvV_KgHs&amp;ust=1524054824356089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oogle.com/url?sa=i&amp;rct=j&amp;q=&amp;esrc=s&amp;source=images&amp;cd=&amp;cad=rja&amp;uact=8&amp;ved=2ahUKEwi0ltb8qMHaAhUqmuAKHeeADjkQjRx6BAgAEAU&amp;url=https://shop.advanceautoparts.com/r/car-culture/classic-cars/our-favorite-american-muscle-cars-each-decade&amp;psig=AOvVaw1xfbWQZ80HfXSyhvV_KgHs&amp;ust=1524054824356089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google.com/url?sa=i&amp;rct=j&amp;q=&amp;esrc=s&amp;source=images&amp;cd=&amp;cad=rja&amp;uact=8&amp;ved=2ahUKEwiT4uL1qMHaAhUBZd8KHRwaAw0QjRx6BAgAEAU&amp;url=http://cars.trsty.com/cars/classic-cars/buick-invicta-convertible-1959-vintage-1950s-classic-cars-buick-invicta-classic-buick-1950s-buick-1950s-cars-1959-buick-dreams-cars-invicta-convertible&amp;psig=AOvVaw1xfbWQZ80HfXSyhvV_KgHs&amp;ust=152405482435608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PlLevrL3TAhVP_mMKHbfbBbUQjRwIBw&amp;url=https://www.slideshare.net/reghistory/postwar-america-and-the-rise-of-popular-culture&amp;psig=AFQjCNFmrFgJE6zce5Fiq1S-HtE-Aute6w&amp;ust=1493131972967060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com/url?sa=i&amp;rct=j&amp;q=&amp;esrc=s&amp;source=images&amp;cd=&amp;cad=rja&amp;uact=8&amp;ved=0ahUKEwicvZ_Xq73TAhUL7mMKHfsyBL0QjRwIBw&amp;url=http://www.trelora.com/blog-home/&amp;psig=AFQjCNHLPfcaVba9nlVFQyY0tFkrQPmcyA&amp;ust=149313180054568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6.jpeg"/><Relationship Id="rId7" Type="http://schemas.openxmlformats.org/officeDocument/2006/relationships/hyperlink" Target="https://www.google.com/url?sa=i&amp;rct=j&amp;q=&amp;esrc=s&amp;source=images&amp;cd=&amp;cad=rja&amp;uact=8&amp;ved=2ahUKEwij44DZr8HaAhVoUN8KHSy8DJcQjRx6BAgAEAU&amp;url=https://www.slideshare.net/davidwilliamphillips/the-1950s-13015009&amp;psig=AOvVaw3Pr6Ui0ZhejB61aE52EAw8&amp;ust=1524056545309626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s://www.google.com/url?sa=i&amp;rct=j&amp;q=&amp;esrc=s&amp;source=images&amp;cd=&amp;cad=rja&amp;uact=8&amp;ved=0ahUKEwixk6uarL3TAhVOVWMKHadCCbEQjRwIBw&amp;url=https://www.slideshare.net/reghistory/postwar-america-and-the-rise-of-popular-culture&amp;psig=AFQjCNFmrFgJE6zce5Fiq1S-HtE-Aute6w&amp;ust=1493131972967060" TargetMode="Externa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 Time </a:t>
            </a:r>
            <a:br>
              <a:rPr lang="en-US" sz="6000" dirty="0" smtClean="0"/>
            </a:br>
            <a:r>
              <a:rPr lang="en-US" sz="6000" dirty="0" smtClean="0"/>
              <a:t>of Prosperity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962400"/>
            <a:ext cx="4910328" cy="8869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Life During the 1950’s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1950's 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89065"/>
            <a:ext cx="3505200" cy="3473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Image result for a time of prosperity 1950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6" y="4766340"/>
            <a:ext cx="3758515" cy="21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 time of prosperity 1950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34132"/>
            <a:ext cx="2795322" cy="20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burbs.jpg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6" name="Picture 5" descr="Children with Bik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88"/>
            <a:ext cx="2971800" cy="1725375"/>
          </a:xfrm>
          <a:prstGeom prst="rect">
            <a:avLst/>
          </a:prstGeom>
        </p:spPr>
      </p:pic>
      <p:pic>
        <p:nvPicPr>
          <p:cNvPr id="8" name="Picture 7" descr="Highway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8388"/>
            <a:ext cx="2667000" cy="1780223"/>
          </a:xfrm>
          <a:prstGeom prst="rect">
            <a:avLst/>
          </a:prstGeom>
        </p:spPr>
      </p:pic>
      <p:pic>
        <p:nvPicPr>
          <p:cNvPr id="9" name="Picture 8" descr="Levitow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773763"/>
            <a:ext cx="4255008" cy="3107590"/>
          </a:xfrm>
          <a:prstGeom prst="rect">
            <a:avLst/>
          </a:prstGeom>
        </p:spPr>
      </p:pic>
      <p:pic>
        <p:nvPicPr>
          <p:cNvPr id="10" name="Picture 9" descr="Car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608" y="5077206"/>
            <a:ext cx="2374392" cy="1780794"/>
          </a:xfrm>
          <a:prstGeom prst="rect">
            <a:avLst/>
          </a:prstGeom>
        </p:spPr>
      </p:pic>
      <p:pic>
        <p:nvPicPr>
          <p:cNvPr id="11" name="Picture 10" descr="Suburbs 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4881353"/>
            <a:ext cx="2793846" cy="197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Rock-N-Roll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the television, </a:t>
            </a:r>
            <a:r>
              <a:rPr lang="en-US" dirty="0" smtClean="0">
                <a:solidFill>
                  <a:srgbClr val="7030A0"/>
                </a:solidFill>
              </a:rPr>
              <a:t>rock-and-roll music </a:t>
            </a:r>
            <a:r>
              <a:rPr lang="en-US" dirty="0" smtClean="0"/>
              <a:t>became more popular</a:t>
            </a:r>
          </a:p>
          <a:p>
            <a:r>
              <a:rPr lang="en-US" dirty="0" smtClean="0"/>
              <a:t>Hip-shaking, knee-bending </a:t>
            </a:r>
            <a:r>
              <a:rPr lang="en-US" dirty="0" smtClean="0">
                <a:solidFill>
                  <a:srgbClr val="7030A0"/>
                </a:solidFill>
              </a:rPr>
              <a:t>ELVIS PRESLEY </a:t>
            </a:r>
            <a:r>
              <a:rPr lang="en-US" dirty="0" smtClean="0"/>
              <a:t>was </a:t>
            </a:r>
            <a:r>
              <a:rPr lang="en-US" dirty="0" smtClean="0">
                <a:solidFill>
                  <a:srgbClr val="FF0000"/>
                </a:solidFill>
              </a:rPr>
              <a:t>the most popular rock-and-roll singer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ELvi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429147"/>
            <a:ext cx="951783" cy="1181306"/>
          </a:xfrm>
          <a:prstGeom prst="rect">
            <a:avLst/>
          </a:prstGeom>
        </p:spPr>
      </p:pic>
      <p:pic>
        <p:nvPicPr>
          <p:cNvPr id="5" name="Picture 4" descr="Elvis Presl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520252"/>
            <a:ext cx="999097" cy="999097"/>
          </a:xfrm>
          <a:prstGeom prst="rect">
            <a:avLst/>
          </a:prstGeom>
        </p:spPr>
      </p:pic>
      <p:pic>
        <p:nvPicPr>
          <p:cNvPr id="6" name="Picture 5" descr="Jukeb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1424762" cy="1417638"/>
          </a:xfrm>
          <a:prstGeom prst="rect">
            <a:avLst/>
          </a:prstGeom>
        </p:spPr>
      </p:pic>
      <p:pic>
        <p:nvPicPr>
          <p:cNvPr id="7" name="Picture 6" descr="Rock and Ro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060" y="457200"/>
            <a:ext cx="914245" cy="733007"/>
          </a:xfrm>
          <a:prstGeom prst="rect">
            <a:avLst/>
          </a:prstGeom>
        </p:spPr>
      </p:pic>
      <p:pic>
        <p:nvPicPr>
          <p:cNvPr id="6146" name="Picture 2" descr="Image result for what is rock and rol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95" y="3600630"/>
            <a:ext cx="1497445" cy="18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what is rock and rol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19383"/>
            <a:ext cx="1916545" cy="132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what is rock and roll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6006"/>
            <a:ext cx="1227859" cy="12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what is rock and roll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19383"/>
            <a:ext cx="3915439" cy="29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elvis top hits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72" y="136794"/>
            <a:ext cx="2438400" cy="13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There </a:t>
            </a:r>
            <a:r>
              <a:rPr lang="en-US" dirty="0" smtClean="0">
                <a:solidFill>
                  <a:srgbClr val="FF0000"/>
                </a:solidFill>
              </a:rPr>
              <a:t>COMMIES</a:t>
            </a:r>
            <a:r>
              <a:rPr lang="en-US" dirty="0" smtClean="0"/>
              <a:t> in the U.S.???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6858000" cy="3962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Many Americans worried that there were </a:t>
            </a:r>
            <a:r>
              <a:rPr lang="en-US" sz="2000" dirty="0" smtClean="0">
                <a:solidFill>
                  <a:srgbClr val="7030A0"/>
                </a:solidFill>
              </a:rPr>
              <a:t>Communist SPIES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working to overthrow the U.S. government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Government officials were put on trial</a:t>
            </a:r>
          </a:p>
          <a:p>
            <a:pPr lvl="1">
              <a:spcAft>
                <a:spcPts val="1200"/>
              </a:spcAft>
            </a:pPr>
            <a:r>
              <a:rPr lang="en-US" sz="2000" i="1" dirty="0" smtClean="0"/>
              <a:t>Julius and Ethel Rosenberg </a:t>
            </a:r>
            <a:r>
              <a:rPr lang="en-US" sz="2000" dirty="0" smtClean="0">
                <a:solidFill>
                  <a:srgbClr val="FF0000"/>
                </a:solidFill>
              </a:rPr>
              <a:t>found guilty of passing information on the atomic bomb to Soviet Union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 descr="The Red Icebe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267200"/>
            <a:ext cx="1757291" cy="2532567"/>
          </a:xfrm>
          <a:prstGeom prst="rect">
            <a:avLst/>
          </a:prstGeom>
        </p:spPr>
      </p:pic>
      <p:pic>
        <p:nvPicPr>
          <p:cNvPr id="5" name="Picture 4" descr="RedScare Po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920"/>
            <a:ext cx="1066801" cy="1641890"/>
          </a:xfrm>
          <a:prstGeom prst="rect">
            <a:avLst/>
          </a:prstGeom>
        </p:spPr>
      </p:pic>
      <p:pic>
        <p:nvPicPr>
          <p:cNvPr id="6" name="Content Placeholder 3" descr="McCarthyism-America Under Communi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732" y="90368"/>
            <a:ext cx="1155065" cy="1669974"/>
          </a:xfrm>
          <a:prstGeom prst="rect">
            <a:avLst/>
          </a:prstGeom>
        </p:spPr>
      </p:pic>
      <p:pic>
        <p:nvPicPr>
          <p:cNvPr id="7170" name="Picture 2" descr="Image result for second red scar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13" y="2438400"/>
            <a:ext cx="1882424" cy="14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econd red scar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33745"/>
            <a:ext cx="3463565" cy="25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econd red scar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67301"/>
            <a:ext cx="3069561" cy="23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mmunist spies in the US 1950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20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mmunist spies in the US 1950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0673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7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McCarthyism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5254"/>
            <a:ext cx="8229600" cy="3962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Wisconsin </a:t>
            </a:r>
            <a:r>
              <a:rPr lang="en-US" sz="1800" i="1" dirty="0" smtClean="0"/>
              <a:t>Senator Joseph McCarthy </a:t>
            </a:r>
            <a:r>
              <a:rPr lang="en-US" sz="1800" dirty="0" smtClean="0">
                <a:solidFill>
                  <a:srgbClr val="FF0000"/>
                </a:solidFill>
              </a:rPr>
              <a:t>claimed to have a secret list of 205 Communists who worked in the State Department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Gained a large following and led to a  RED SCARE during the 1950’s</a:t>
            </a:r>
          </a:p>
          <a:p>
            <a:r>
              <a:rPr lang="en-US" sz="1800" dirty="0" smtClean="0"/>
              <a:t>McCarthy made false claims against the U.S. Army</a:t>
            </a:r>
          </a:p>
          <a:p>
            <a:pPr lvl="1"/>
            <a:r>
              <a:rPr lang="en-US" sz="1800" dirty="0" smtClean="0"/>
              <a:t>He lost his following</a:t>
            </a:r>
          </a:p>
          <a:p>
            <a:pPr lvl="1"/>
            <a:r>
              <a:rPr lang="en-US" sz="1800" dirty="0" smtClean="0"/>
              <a:t>U.S. Senate voted to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u="sng" dirty="0" smtClean="0">
                <a:solidFill>
                  <a:srgbClr val="7030A0"/>
                </a:solidFill>
              </a:rPr>
              <a:t>censure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/>
              <a:t>him</a:t>
            </a:r>
            <a:endParaRPr lang="en-US" sz="1800" dirty="0"/>
          </a:p>
        </p:txBody>
      </p:sp>
      <p:pic>
        <p:nvPicPr>
          <p:cNvPr id="7" name="Content Placeholder 3" descr="McCarthy Newspap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663" y="1007139"/>
            <a:ext cx="1069266" cy="872077"/>
          </a:xfrm>
          <a:prstGeom prst="rect">
            <a:avLst/>
          </a:prstGeom>
        </p:spPr>
      </p:pic>
      <p:pic>
        <p:nvPicPr>
          <p:cNvPr id="9" name="Picture 8" descr="McCarthy List of Communis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74638"/>
            <a:ext cx="1054910" cy="617618"/>
          </a:xfrm>
          <a:prstGeom prst="rect">
            <a:avLst/>
          </a:prstGeom>
        </p:spPr>
      </p:pic>
      <p:pic>
        <p:nvPicPr>
          <p:cNvPr id="8194" name="Picture 2" descr="Image result for mccarthyis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0" y="4800600"/>
            <a:ext cx="38922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03" y="4799332"/>
            <a:ext cx="2438400" cy="183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mccarthyism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32993"/>
            <a:ext cx="1924050" cy="294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lated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0" y="0"/>
            <a:ext cx="2673377" cy="20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to Life After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1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Millions of soldiers came home and needed jobs</a:t>
            </a:r>
          </a:p>
          <a:p>
            <a:pPr lvl="1"/>
            <a:r>
              <a:rPr lang="en-US" sz="1800" b="0" u="sng" dirty="0" smtClean="0">
                <a:solidFill>
                  <a:srgbClr val="0070C0"/>
                </a:solidFill>
              </a:rPr>
              <a:t>GI Bill of Rights</a:t>
            </a:r>
            <a:r>
              <a:rPr lang="en-US" sz="1800" b="0" dirty="0" smtClean="0"/>
              <a:t>:</a:t>
            </a:r>
            <a:r>
              <a:rPr lang="en-US" sz="1800" b="0" dirty="0" smtClean="0">
                <a:solidFill>
                  <a:srgbClr val="FF0000"/>
                </a:solidFill>
              </a:rPr>
              <a:t> Gave soldiers money to spend on business, homes, schooling, etc.</a:t>
            </a:r>
          </a:p>
          <a:p>
            <a:pPr lvl="1"/>
            <a:endParaRPr lang="en-US" sz="1800" b="0" dirty="0" smtClean="0"/>
          </a:p>
          <a:p>
            <a:pPr lvl="1"/>
            <a:endParaRPr lang="en-US" sz="1800" b="0" dirty="0"/>
          </a:p>
          <a:p>
            <a:pPr marL="349250" lvl="1" indent="0">
              <a:buNone/>
            </a:pPr>
            <a:endParaRPr lang="en-US" sz="1800" b="0" dirty="0" smtClean="0"/>
          </a:p>
          <a:p>
            <a:r>
              <a:rPr lang="en-US" sz="1800" dirty="0" smtClean="0"/>
              <a:t>Factories </a:t>
            </a:r>
            <a:r>
              <a:rPr lang="en-US" sz="1800" i="1" dirty="0" smtClean="0">
                <a:solidFill>
                  <a:srgbClr val="00B050"/>
                </a:solidFill>
              </a:rPr>
              <a:t>switched back </a:t>
            </a:r>
            <a:r>
              <a:rPr lang="en-US" sz="1800" dirty="0" smtClean="0"/>
              <a:t>to consumer goods</a:t>
            </a:r>
          </a:p>
          <a:p>
            <a:pPr lvl="1"/>
            <a:r>
              <a:rPr lang="en-US" sz="1800" u="sng" dirty="0" smtClean="0">
                <a:solidFill>
                  <a:srgbClr val="7030A0"/>
                </a:solidFill>
              </a:rPr>
              <a:t>Inflation</a:t>
            </a:r>
            <a:r>
              <a:rPr lang="en-US" sz="1800" dirty="0" smtClean="0"/>
              <a:t>:</a:t>
            </a:r>
            <a:r>
              <a:rPr lang="en-US" sz="1800" b="0" dirty="0" smtClean="0"/>
              <a:t> </a:t>
            </a:r>
            <a:r>
              <a:rPr lang="en-US" sz="1800" b="0" dirty="0" smtClean="0">
                <a:solidFill>
                  <a:srgbClr val="FF0000"/>
                </a:solidFill>
              </a:rPr>
              <a:t>High demand for these goods led to high prices</a:t>
            </a:r>
          </a:p>
          <a:p>
            <a:pPr lvl="1"/>
            <a:r>
              <a:rPr lang="en-US" sz="1800" b="0" dirty="0" smtClean="0"/>
              <a:t>Workers in unions went on strike for higher pay</a:t>
            </a:r>
          </a:p>
          <a:p>
            <a:pPr lvl="1"/>
            <a:r>
              <a:rPr lang="en-US" sz="1800" u="sng" dirty="0" smtClean="0"/>
              <a:t>Taft-Hartley Act:</a:t>
            </a:r>
            <a:r>
              <a:rPr lang="en-US" sz="1800" dirty="0" smtClean="0"/>
              <a:t> </a:t>
            </a:r>
            <a:r>
              <a:rPr lang="en-US" sz="1800" b="0" dirty="0" smtClean="0">
                <a:solidFill>
                  <a:srgbClr val="FF0000"/>
                </a:solidFill>
              </a:rPr>
              <a:t>banned closed shops (</a:t>
            </a:r>
            <a:r>
              <a:rPr lang="en-US" sz="1800" b="0" i="1" dirty="0" smtClean="0">
                <a:solidFill>
                  <a:srgbClr val="FF0000"/>
                </a:solidFill>
              </a:rPr>
              <a:t>workplace where only union members can be hired</a:t>
            </a:r>
            <a:r>
              <a:rPr lang="en-US" sz="1800" b="0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26" name="Picture 2" descr="Image result for GI bill of rights 1940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21589"/>
            <a:ext cx="1905000" cy="14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09706"/>
            <a:ext cx="1905000" cy="14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aft hartley ac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28260"/>
            <a:ext cx="1828800" cy="137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aft hartley ac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50" y="5430694"/>
            <a:ext cx="1800225" cy="135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Like Ike!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1676400"/>
            <a:ext cx="5029200" cy="42138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Republican nominee </a:t>
            </a:r>
            <a:r>
              <a:rPr lang="en-US" sz="1800" dirty="0" smtClean="0">
                <a:solidFill>
                  <a:srgbClr val="7030A0"/>
                </a:solidFill>
              </a:rPr>
              <a:t>Dwight D. Eisenhower </a:t>
            </a:r>
            <a:r>
              <a:rPr lang="en-US" sz="1800" dirty="0" smtClean="0"/>
              <a:t>won the election of 1952 </a:t>
            </a:r>
            <a:endParaRPr lang="en-US" sz="1800" dirty="0" smtClean="0"/>
          </a:p>
          <a:p>
            <a:pPr lvl="1"/>
            <a:r>
              <a:rPr lang="en-US" sz="1600" dirty="0" smtClean="0"/>
              <a:t>He becomes the </a:t>
            </a:r>
            <a:r>
              <a:rPr lang="en-US" sz="1600" dirty="0" smtClean="0">
                <a:solidFill>
                  <a:srgbClr val="FF0000"/>
                </a:solidFill>
              </a:rPr>
              <a:t>34</a:t>
            </a:r>
            <a:r>
              <a:rPr lang="en-US" sz="1600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dirty="0" smtClean="0">
                <a:solidFill>
                  <a:srgbClr val="FF0000"/>
                </a:solidFill>
              </a:rPr>
              <a:t> President of the US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Middle-of-the-road policy where government played a small but supportive role </a:t>
            </a:r>
          </a:p>
          <a:p>
            <a:r>
              <a:rPr lang="en-US" sz="1800" dirty="0" smtClean="0"/>
              <a:t>“Peace,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Progress</a:t>
            </a:r>
            <a:r>
              <a:rPr lang="en-US" sz="1800" dirty="0" smtClean="0"/>
              <a:t>, and Prosperity”</a:t>
            </a:r>
            <a:endParaRPr lang="en-US" sz="1800" dirty="0"/>
          </a:p>
        </p:txBody>
      </p:sp>
      <p:pic>
        <p:nvPicPr>
          <p:cNvPr id="6" name="Picture 5" descr="Eisenh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8" y="152400"/>
            <a:ext cx="2481730" cy="2514600"/>
          </a:xfrm>
          <a:prstGeom prst="rect">
            <a:avLst/>
          </a:prstGeom>
        </p:spPr>
      </p:pic>
      <p:pic>
        <p:nvPicPr>
          <p:cNvPr id="7" name="Picture 6" descr="I Like Ike P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5" y="221742"/>
            <a:ext cx="1219200" cy="1231392"/>
          </a:xfrm>
          <a:prstGeom prst="rect">
            <a:avLst/>
          </a:prstGeom>
        </p:spPr>
      </p:pic>
      <p:pic>
        <p:nvPicPr>
          <p:cNvPr id="2050" name="Picture 2" descr="Image result for highway ac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97982"/>
            <a:ext cx="3218816" cy="19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isenhower accomplishments as presiden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" y="3962400"/>
            <a:ext cx="3678663" cy="27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 Time of Prosperity!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6975867" cy="3962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New Technology, New Jobs, New Products!</a:t>
            </a:r>
          </a:p>
          <a:p>
            <a:pPr lvl="1"/>
            <a:r>
              <a:rPr lang="en-US" sz="1600" dirty="0" smtClean="0">
                <a:solidFill>
                  <a:srgbClr val="7030A0"/>
                </a:solidFill>
              </a:rPr>
              <a:t>Freezers, clothes dryers, air conditioners, televisions.</a:t>
            </a:r>
          </a:p>
          <a:p>
            <a:r>
              <a:rPr lang="en-US" sz="1800" dirty="0" smtClean="0"/>
              <a:t>Throughout the 1950’s the </a:t>
            </a:r>
            <a:r>
              <a:rPr lang="en-US" sz="1800" u="sng" dirty="0" smtClean="0"/>
              <a:t>standard of living </a:t>
            </a:r>
            <a:r>
              <a:rPr lang="en-US" sz="1800" dirty="0" smtClean="0"/>
              <a:t>rose: Americans were more comfortable and economically secure </a:t>
            </a:r>
          </a:p>
        </p:txBody>
      </p:sp>
      <p:pic>
        <p:nvPicPr>
          <p:cNvPr id="4" name="Picture 3" descr="C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66904"/>
            <a:ext cx="1771650" cy="1328738"/>
          </a:xfrm>
          <a:prstGeom prst="rect">
            <a:avLst/>
          </a:prstGeom>
        </p:spPr>
      </p:pic>
      <p:pic>
        <p:nvPicPr>
          <p:cNvPr id="5" name="Picture 4" descr="Ca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90" y="3478288"/>
            <a:ext cx="1752600" cy="952356"/>
          </a:xfrm>
          <a:prstGeom prst="rect">
            <a:avLst/>
          </a:prstGeom>
        </p:spPr>
      </p:pic>
      <p:pic>
        <p:nvPicPr>
          <p:cNvPr id="6" name="Picture 5" descr="Polio Vacc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105" y="1308667"/>
            <a:ext cx="914400" cy="1109749"/>
          </a:xfrm>
          <a:prstGeom prst="rect">
            <a:avLst/>
          </a:prstGeom>
        </p:spPr>
      </p:pic>
      <p:pic>
        <p:nvPicPr>
          <p:cNvPr id="8" name="Picture 7" descr="Televis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245" y="3655558"/>
            <a:ext cx="2130835" cy="1297442"/>
          </a:xfrm>
          <a:prstGeom prst="rect">
            <a:avLst/>
          </a:prstGeom>
        </p:spPr>
      </p:pic>
      <p:pic>
        <p:nvPicPr>
          <p:cNvPr id="7" name="Picture 6" descr="Refridge:Freez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149" y="4866967"/>
            <a:ext cx="1828800" cy="1775968"/>
          </a:xfrm>
          <a:prstGeom prst="rect">
            <a:avLst/>
          </a:prstGeom>
        </p:spPr>
      </p:pic>
      <p:pic>
        <p:nvPicPr>
          <p:cNvPr id="3074" name="Picture 2" descr="Image result for new cars of the 1950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95" y="5155056"/>
            <a:ext cx="2318640" cy="15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ew technology of the 1950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5" y="1305698"/>
            <a:ext cx="800100" cy="10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new technology of the 1950s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82306"/>
            <a:ext cx="508298" cy="11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new technology of the 1950s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1" y="3954466"/>
            <a:ext cx="3670636" cy="275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ew technology of the 1950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48" y="76200"/>
            <a:ext cx="4370903" cy="32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w technology of the 1950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66456"/>
            <a:ext cx="5410200" cy="3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what is standard of liv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08289" cy="52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s of the 1950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75849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rs of the 1950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4038600" cy="264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rs of the 1950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4094190" cy="25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274638"/>
            <a:ext cx="8229600" cy="1143000"/>
          </a:xfrm>
        </p:spPr>
        <p:txBody>
          <a:bodyPr/>
          <a:lstStyle/>
          <a:p>
            <a:r>
              <a:rPr lang="en-US" sz="6000" dirty="0" smtClean="0"/>
              <a:t>Baby BOOM</a:t>
            </a:r>
            <a:endParaRPr lang="en-US" sz="6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Americans married earlier and had larger families</a:t>
            </a:r>
          </a:p>
          <a:p>
            <a:pPr lvl="1"/>
            <a:r>
              <a:rPr lang="en-US" dirty="0" smtClean="0"/>
              <a:t>Increased demand for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food, housing, manufactured goods, medicines, vaccines, etc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 descr="Baby Bo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536" y="3048000"/>
            <a:ext cx="3124200" cy="2000250"/>
          </a:xfrm>
          <a:prstGeom prst="rect">
            <a:avLst/>
          </a:prstGeom>
        </p:spPr>
      </p:pic>
      <p:pic>
        <p:nvPicPr>
          <p:cNvPr id="9" name="Content Placeholder 3" descr="Baby Boom Bab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075" y="198437"/>
            <a:ext cx="1283370" cy="1219201"/>
          </a:xfrm>
          <a:prstGeom prst="rect">
            <a:avLst/>
          </a:prstGeom>
        </p:spPr>
      </p:pic>
      <p:pic>
        <p:nvPicPr>
          <p:cNvPr id="4098" name="Picture 2" descr="Image result for baby boom 1950s pro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56684"/>
            <a:ext cx="2590800" cy="14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22616"/>
            <a:ext cx="45815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Escape to Suburbia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Thanks to the widespread use of automobiles and highways, Americans moved to bigger homes in the</a:t>
            </a:r>
            <a:r>
              <a:rPr lang="en-US" sz="2000" dirty="0" smtClean="0">
                <a:solidFill>
                  <a:srgbClr val="7030A0"/>
                </a:solidFill>
              </a:rPr>
              <a:t> suburbs </a:t>
            </a:r>
            <a:r>
              <a:rPr lang="en-US" sz="2000" dirty="0" smtClean="0"/>
              <a:t>around major cities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As a result, poorer and less educated people moved to the cities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Cities became run down and crime rose </a:t>
            </a:r>
            <a:endParaRPr lang="en-US" sz="1600" dirty="0"/>
          </a:p>
        </p:txBody>
      </p:sp>
      <p:pic>
        <p:nvPicPr>
          <p:cNvPr id="4" name="Picture 3" descr="1950's Inner 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14" y="1066800"/>
            <a:ext cx="1542882" cy="990601"/>
          </a:xfrm>
          <a:prstGeom prst="rect">
            <a:avLst/>
          </a:prstGeom>
        </p:spPr>
      </p:pic>
      <p:pic>
        <p:nvPicPr>
          <p:cNvPr id="9" name="Picture 8" descr="Ca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138" y="109268"/>
            <a:ext cx="1762125" cy="957532"/>
          </a:xfrm>
          <a:prstGeom prst="rect">
            <a:avLst/>
          </a:prstGeom>
        </p:spPr>
      </p:pic>
      <p:pic>
        <p:nvPicPr>
          <p:cNvPr id="10" name="Picture 9" descr="Suburbs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066800"/>
            <a:ext cx="1484559" cy="990601"/>
          </a:xfrm>
          <a:prstGeom prst="rect">
            <a:avLst/>
          </a:prstGeom>
        </p:spPr>
      </p:pic>
      <p:pic>
        <p:nvPicPr>
          <p:cNvPr id="5122" name="Picture 2" descr="Image result for negative to growth of suburbi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44" y="3773299"/>
            <a:ext cx="3999353" cy="30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73299"/>
            <a:ext cx="3962400" cy="30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7783</TotalTime>
  <Words>348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Focus</vt:lpstr>
      <vt:lpstr>A Time  of Prosperity</vt:lpstr>
      <vt:lpstr>Adjusting to Life After WWII</vt:lpstr>
      <vt:lpstr>We Like Ike!</vt:lpstr>
      <vt:lpstr>A Time of Prosperity!</vt:lpstr>
      <vt:lpstr>PowerPoint Presentation</vt:lpstr>
      <vt:lpstr>PowerPoint Presentation</vt:lpstr>
      <vt:lpstr>PowerPoint Presentation</vt:lpstr>
      <vt:lpstr>Baby BOOM</vt:lpstr>
      <vt:lpstr>Escape to Suburbia</vt:lpstr>
      <vt:lpstr>PowerPoint Presentation</vt:lpstr>
      <vt:lpstr>Rock-N-Roll</vt:lpstr>
      <vt:lpstr>Are There COMMIES in the U.S.???</vt:lpstr>
      <vt:lpstr>PowerPoint Presentation</vt:lpstr>
      <vt:lpstr>McCarthyism</vt:lpstr>
    </vt:vector>
  </TitlesOfParts>
  <Company>College of Saint Rose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 Haile</dc:creator>
  <cp:lastModifiedBy>Amanda Clemenza</cp:lastModifiedBy>
  <cp:revision>47</cp:revision>
  <dcterms:created xsi:type="dcterms:W3CDTF">2012-03-28T12:21:00Z</dcterms:created>
  <dcterms:modified xsi:type="dcterms:W3CDTF">2019-04-10T13:45:47Z</dcterms:modified>
</cp:coreProperties>
</file>