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8" r:id="rId3"/>
    <p:sldId id="257" r:id="rId4"/>
    <p:sldId id="272" r:id="rId5"/>
    <p:sldId id="271" r:id="rId6"/>
    <p:sldId id="273" r:id="rId7"/>
    <p:sldId id="274" r:id="rId8"/>
    <p:sldId id="275" r:id="rId9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000099"/>
    <a:srgbClr val="FF3300"/>
    <a:srgbClr val="E6BA00"/>
    <a:srgbClr val="CC0000"/>
    <a:srgbClr val="FF6600"/>
    <a:srgbClr val="FF6699"/>
    <a:srgbClr val="FFCC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198" y="-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1391E-3A77-4822-A87B-67D6563C46E7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27EAB-D136-4EEC-8979-E9A2A9C059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91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9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9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3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8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1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0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7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F9D79-9F10-4343-A1F4-143D281A8164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827FE-9369-48F4-9E5A-1C635205D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6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latin typeface="Flick bold hollow" pitchFamily="2" charset="0"/>
              </a:rPr>
              <a:t>Notice and Note</a:t>
            </a:r>
            <a:br>
              <a:rPr lang="en-US" sz="8000" b="1" dirty="0" smtClean="0">
                <a:latin typeface="Flick bold hollow" pitchFamily="2" charset="0"/>
              </a:rPr>
            </a:br>
            <a:r>
              <a:rPr lang="en-US" sz="8000" b="1" dirty="0" smtClean="0">
                <a:latin typeface="Flick bold hollow" pitchFamily="2" charset="0"/>
              </a:rPr>
              <a:t>Resource</a:t>
            </a:r>
            <a:endParaRPr lang="en-US" sz="8000" b="1" dirty="0">
              <a:latin typeface="Flick bold hollow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254" y="5349875"/>
            <a:ext cx="11793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00"/>
                </a:solidFill>
              </a:rPr>
              <a:t>Contrasts and Contradictions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E6BA00"/>
                </a:solidFill>
              </a:rPr>
              <a:t>Aha Moment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Tough Questions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6699"/>
                </a:solidFill>
              </a:rPr>
              <a:t>Words from the Wiser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3300"/>
                </a:solidFill>
              </a:rPr>
              <a:t>Again and Again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99"/>
                </a:solidFill>
              </a:rPr>
              <a:t>Memory Moment</a:t>
            </a:r>
            <a:endParaRPr lang="en-US" sz="9600" dirty="0" smtClean="0">
              <a:solidFill>
                <a:srgbClr val="00B050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dirty="0">
                <a:solidFill>
                  <a:srgbClr val="000099"/>
                </a:solidFill>
              </a:rPr>
              <a:t>	</a:t>
            </a:r>
            <a:endParaRPr lang="en-US" dirty="0" smtClean="0">
              <a:solidFill>
                <a:srgbClr val="000099"/>
              </a:solidFill>
            </a:endParaRPr>
          </a:p>
          <a:p>
            <a:pPr algn="ctr"/>
            <a:r>
              <a:rPr lang="en-US" dirty="0" smtClean="0">
                <a:solidFill>
                  <a:srgbClr val="000099"/>
                </a:solidFill>
              </a:rPr>
              <a:t> </a:t>
            </a:r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301564" y="5677226"/>
            <a:ext cx="539570" cy="4014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64616">
            <a:off x="3536969" y="5550371"/>
            <a:ext cx="527763" cy="5385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8853" y="5541890"/>
            <a:ext cx="40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?</a:t>
            </a:r>
            <a:endParaRPr lang="en-US" sz="36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604" y="5677227"/>
            <a:ext cx="534843" cy="3279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992" y="5680159"/>
            <a:ext cx="409743" cy="409743"/>
          </a:xfrm>
          <a:prstGeom prst="rect">
            <a:avLst/>
          </a:prstGeom>
          <a:effectLst>
            <a:glow rad="50800">
              <a:srgbClr val="FF6600"/>
            </a:glow>
            <a:outerShdw blurRad="25400" dist="50800" dir="5400000" algn="ctr" rotWithShape="0">
              <a:schemeClr val="bg1"/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93" y="5677226"/>
            <a:ext cx="441573" cy="360075"/>
          </a:xfrm>
          <a:prstGeom prst="rect">
            <a:avLst/>
          </a:prstGeom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7234" y="189979"/>
            <a:ext cx="6358917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008000"/>
                </a:solidFill>
              </a:rPr>
              <a:t>“Signposts”</a:t>
            </a:r>
            <a:endParaRPr lang="en-US" sz="6000" b="1" dirty="0">
              <a:solidFill>
                <a:srgbClr val="008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70"/>
          <a:stretch/>
        </p:blipFill>
        <p:spPr>
          <a:xfrm>
            <a:off x="595274" y="102661"/>
            <a:ext cx="3817620" cy="311161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79" y="2665274"/>
            <a:ext cx="3744007" cy="41927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0757919">
            <a:off x="899862" y="422582"/>
            <a:ext cx="270387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bg1"/>
                </a:solidFill>
              </a:rPr>
              <a:t>Contrasts &amp; Contradictions</a:t>
            </a:r>
            <a:endParaRPr lang="en-US" sz="19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785449">
            <a:off x="1076045" y="1365474"/>
            <a:ext cx="29363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“AHA” Moments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815656">
            <a:off x="1105736" y="3113647"/>
            <a:ext cx="3193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Words from the Wiser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0780196">
            <a:off x="1330084" y="2217671"/>
            <a:ext cx="27965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Tough Questions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20785673">
            <a:off x="1703567" y="4711185"/>
            <a:ext cx="31147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chemeClr val="bg1"/>
                </a:solidFill>
              </a:rPr>
              <a:t>Memory Moments</a:t>
            </a:r>
            <a:endParaRPr lang="en-US" sz="25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0727910">
            <a:off x="1478751" y="3871150"/>
            <a:ext cx="2971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Again &amp; Again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667" y="1413786"/>
            <a:ext cx="52806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993300"/>
                </a:solidFill>
              </a:rPr>
              <a:t>These “markers” can help guide you along the path to understanding as you read </a:t>
            </a:r>
            <a:r>
              <a:rPr lang="en-US" sz="3800" b="1" u="sng" dirty="0" smtClean="0">
                <a:solidFill>
                  <a:srgbClr val="993300"/>
                </a:solidFill>
              </a:rPr>
              <a:t>fiction</a:t>
            </a:r>
            <a:r>
              <a:rPr lang="en-US" sz="3800" b="1" dirty="0" smtClean="0">
                <a:solidFill>
                  <a:srgbClr val="993300"/>
                </a:solidFill>
              </a:rPr>
              <a:t>. When you </a:t>
            </a:r>
            <a:r>
              <a:rPr lang="en-US" sz="3800" b="1" dirty="0" smtClean="0">
                <a:solidFill>
                  <a:srgbClr val="FF0000"/>
                </a:solidFill>
              </a:rPr>
              <a:t>notice</a:t>
            </a:r>
            <a:r>
              <a:rPr lang="en-US" sz="3800" b="1" dirty="0" smtClean="0">
                <a:solidFill>
                  <a:srgbClr val="993300"/>
                </a:solidFill>
              </a:rPr>
              <a:t> them,     </a:t>
            </a:r>
          </a:p>
          <a:p>
            <a:pPr algn="ctr"/>
            <a:r>
              <a:rPr lang="en-US" sz="3800" b="1" dirty="0" smtClean="0">
                <a:solidFill>
                  <a:srgbClr val="993300"/>
                </a:solidFill>
              </a:rPr>
              <a:t>     and take </a:t>
            </a:r>
            <a:r>
              <a:rPr lang="en-US" sz="3800" b="1" dirty="0" smtClean="0">
                <a:solidFill>
                  <a:srgbClr val="FF0000"/>
                </a:solidFill>
              </a:rPr>
              <a:t>note</a:t>
            </a:r>
            <a:r>
              <a:rPr lang="en-US" sz="3800" b="1" dirty="0" smtClean="0">
                <a:solidFill>
                  <a:srgbClr val="993300"/>
                </a:solidFill>
              </a:rPr>
              <a:t>! </a:t>
            </a:r>
            <a:endParaRPr lang="en-US" sz="3800" b="1" dirty="0">
              <a:solidFill>
                <a:srgbClr val="9933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7302" y="5222916"/>
            <a:ext cx="42633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6600"/>
                </a:solidFill>
              </a:rPr>
              <a:t>These are in order based on the signposts you will see more often to the ones you will see less often.</a:t>
            </a:r>
            <a:endParaRPr lang="en-US" sz="2600" b="1" dirty="0">
              <a:solidFill>
                <a:srgbClr val="0066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15" y="185363"/>
            <a:ext cx="864318" cy="9803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176" y="4366411"/>
            <a:ext cx="615735" cy="58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5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93" y="259772"/>
            <a:ext cx="5868776" cy="5454721"/>
          </a:xfrm>
        </p:spPr>
      </p:pic>
      <p:sp>
        <p:nvSpPr>
          <p:cNvPr id="7" name="TextBox 6"/>
          <p:cNvSpPr txBox="1"/>
          <p:nvPr/>
        </p:nvSpPr>
        <p:spPr>
          <a:xfrm>
            <a:off x="1657556" y="751455"/>
            <a:ext cx="39119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erlin Sans FB" panose="020E0602020502020306" pitchFamily="34" charset="0"/>
              </a:rPr>
              <a:t>Contrasts &amp; </a:t>
            </a:r>
          </a:p>
          <a:p>
            <a:pPr algn="ctr"/>
            <a:r>
              <a:rPr lang="en-US" sz="4400" dirty="0" smtClean="0">
                <a:latin typeface="Berlin Sans FB" panose="020E0602020502020306" pitchFamily="34" charset="0"/>
              </a:rPr>
              <a:t>Contradictions</a:t>
            </a:r>
            <a:endParaRPr lang="en-US" sz="4400" dirty="0">
              <a:latin typeface="Berlin Sans FB" panose="020E0602020502020306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909" y="2065851"/>
            <a:ext cx="2213264" cy="16467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87392" y="135082"/>
            <a:ext cx="570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C0000"/>
                </a:solidFill>
                <a:latin typeface="Flick bold hollow" pitchFamily="2" charset="0"/>
              </a:rPr>
              <a:t>Stop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CC0000"/>
                </a:solidFill>
                <a:latin typeface="Flick bold hollow" pitchFamily="2" charset="0"/>
              </a:rPr>
              <a:t>Notice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CC0000"/>
                </a:solidFill>
                <a:latin typeface="Flick bold hollow" pitchFamily="2" charset="0"/>
              </a:rPr>
              <a:t>Note</a:t>
            </a:r>
            <a:endParaRPr lang="en-US" sz="3600" b="1" dirty="0">
              <a:solidFill>
                <a:srgbClr val="CC0000"/>
              </a:solidFill>
              <a:latin typeface="Flick bold hollow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7392" y="1127260"/>
            <a:ext cx="584696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When you’re reading and a character says or does something that’s opposite (contradicts) what he has been saying or doing all along,</a:t>
            </a:r>
          </a:p>
          <a:p>
            <a:endParaRPr lang="en-US" sz="1500" dirty="0"/>
          </a:p>
          <a:p>
            <a:r>
              <a:rPr lang="en-US" sz="3000" dirty="0" smtClean="0"/>
              <a:t>You should stop and ask yourself:</a:t>
            </a:r>
          </a:p>
          <a:p>
            <a:r>
              <a:rPr lang="en-US" sz="3000" b="1" dirty="0" smtClean="0">
                <a:solidFill>
                  <a:srgbClr val="CC0000"/>
                </a:solidFill>
              </a:rPr>
              <a:t>“Why is the character doing that?”</a:t>
            </a:r>
          </a:p>
          <a:p>
            <a:endParaRPr lang="en-US" sz="1500" dirty="0"/>
          </a:p>
          <a:p>
            <a:r>
              <a:rPr lang="en-US" sz="3000" dirty="0" smtClean="0"/>
              <a:t>The answers could help you make a prediction or make an inference about the plot and conflict.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9555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5" y="259773"/>
            <a:ext cx="5868776" cy="5454721"/>
          </a:xfrm>
        </p:spPr>
      </p:pic>
      <p:sp>
        <p:nvSpPr>
          <p:cNvPr id="7" name="TextBox 6"/>
          <p:cNvSpPr txBox="1"/>
          <p:nvPr/>
        </p:nvSpPr>
        <p:spPr>
          <a:xfrm>
            <a:off x="1564037" y="760306"/>
            <a:ext cx="43691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Berlin Sans FB" panose="020E0602020502020306" pitchFamily="34" charset="0"/>
              </a:rPr>
              <a:t>Tough Questions</a:t>
            </a:r>
            <a:endParaRPr lang="en-US" sz="4400" dirty="0">
              <a:latin typeface="Berlin Sans FB" panose="020E0602020502020306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1637" y="592282"/>
            <a:ext cx="183919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?</a:t>
            </a:r>
            <a:endParaRPr lang="en-US" sz="250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87392" y="135082"/>
            <a:ext cx="570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Flick bold hollow" pitchFamily="2" charset="0"/>
              </a:rPr>
              <a:t>Stop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00B050"/>
                </a:solidFill>
                <a:latin typeface="Flick bold hollow" pitchFamily="2" charset="0"/>
              </a:rPr>
              <a:t>Notice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00B050"/>
                </a:solidFill>
                <a:latin typeface="Flick bold hollow" pitchFamily="2" charset="0"/>
              </a:rPr>
              <a:t>Note</a:t>
            </a:r>
            <a:endParaRPr lang="en-US" sz="3600" b="1" dirty="0">
              <a:solidFill>
                <a:srgbClr val="00B050"/>
              </a:solidFill>
              <a:latin typeface="Flick bold hollow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3851" y="1145026"/>
            <a:ext cx="576814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When you’re reading and the character asks himself a really difficult question,</a:t>
            </a:r>
          </a:p>
          <a:p>
            <a:endParaRPr lang="en-US" sz="1500" dirty="0" smtClean="0"/>
          </a:p>
          <a:p>
            <a:r>
              <a:rPr lang="en-US" sz="3000" dirty="0" smtClean="0"/>
              <a:t>You should stop and ask yourself:</a:t>
            </a:r>
          </a:p>
          <a:p>
            <a:r>
              <a:rPr lang="en-US" sz="3000" b="1" dirty="0" smtClean="0">
                <a:solidFill>
                  <a:srgbClr val="00B050"/>
                </a:solidFill>
              </a:rPr>
              <a:t>“What does this question make me wonder about?”</a:t>
            </a:r>
          </a:p>
          <a:p>
            <a:endParaRPr lang="en-US" sz="1500" dirty="0" smtClean="0"/>
          </a:p>
          <a:p>
            <a:r>
              <a:rPr lang="en-US" sz="3000" dirty="0" smtClean="0"/>
              <a:t>The answers will tell about the conflict and might give you ideas about what will happen later in the story.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02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5" y="259773"/>
            <a:ext cx="5868776" cy="5454721"/>
          </a:xfrm>
        </p:spPr>
      </p:pic>
      <p:sp>
        <p:nvSpPr>
          <p:cNvPr id="7" name="TextBox 6"/>
          <p:cNvSpPr txBox="1"/>
          <p:nvPr/>
        </p:nvSpPr>
        <p:spPr>
          <a:xfrm rot="21422565">
            <a:off x="1081246" y="2917461"/>
            <a:ext cx="4180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erlin Sans FB" panose="020E0602020502020306" pitchFamily="34" charset="0"/>
              </a:rPr>
              <a:t>“AHA” Moment</a:t>
            </a:r>
            <a:endParaRPr lang="en-US" sz="4000" dirty="0">
              <a:latin typeface="Berlin Sans FB" panose="020E0602020502020306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64616">
            <a:off x="2031245" y="714138"/>
            <a:ext cx="2415452" cy="24649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87392" y="135082"/>
            <a:ext cx="570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6BA00"/>
                </a:solidFill>
                <a:latin typeface="Flick bold hollow" pitchFamily="2" charset="0"/>
              </a:rPr>
              <a:t>Stop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E6BA00"/>
                </a:solidFill>
                <a:latin typeface="Flick bold hollow" pitchFamily="2" charset="0"/>
              </a:rPr>
              <a:t>Notice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E6BA00"/>
                </a:solidFill>
                <a:latin typeface="Flick bold hollow" pitchFamily="2" charset="0"/>
              </a:rPr>
              <a:t>Note</a:t>
            </a:r>
            <a:endParaRPr lang="en-US" sz="3600" b="1" dirty="0">
              <a:solidFill>
                <a:srgbClr val="E6BA00"/>
              </a:solidFill>
              <a:latin typeface="Flick bold hollow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87392" y="916562"/>
            <a:ext cx="57046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When you’re reading and suddenly a character realizes, understands, or finally figures something out,</a:t>
            </a:r>
          </a:p>
          <a:p>
            <a:endParaRPr lang="en-US" sz="1500" dirty="0"/>
          </a:p>
          <a:p>
            <a:r>
              <a:rPr lang="en-US" sz="3000" dirty="0" smtClean="0"/>
              <a:t>You should stop and ask yourself:</a:t>
            </a:r>
          </a:p>
          <a:p>
            <a:r>
              <a:rPr lang="en-US" sz="3000" b="1" dirty="0" smtClean="0">
                <a:solidFill>
                  <a:srgbClr val="E6BA00"/>
                </a:solidFill>
              </a:rPr>
              <a:t>“How might this change things?”</a:t>
            </a:r>
          </a:p>
          <a:p>
            <a:endParaRPr lang="en-US" sz="1500" dirty="0"/>
          </a:p>
          <a:p>
            <a:r>
              <a:rPr lang="en-US" sz="3000" dirty="0" smtClean="0"/>
              <a:t>If the character figured out a problem, you probably just learned something about the conflict. </a:t>
            </a:r>
          </a:p>
          <a:p>
            <a:r>
              <a:rPr lang="en-US" sz="3000" dirty="0" smtClean="0"/>
              <a:t>If the character understood a life lesson, you probably just learned the theme.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041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16" y="146006"/>
            <a:ext cx="5868776" cy="5454721"/>
          </a:xfrm>
        </p:spPr>
      </p:pic>
      <p:sp>
        <p:nvSpPr>
          <p:cNvPr id="7" name="TextBox 6"/>
          <p:cNvSpPr txBox="1"/>
          <p:nvPr/>
        </p:nvSpPr>
        <p:spPr>
          <a:xfrm>
            <a:off x="1286601" y="2426024"/>
            <a:ext cx="39119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erlin Sans FB" panose="020E0602020502020306" pitchFamily="34" charset="0"/>
              </a:rPr>
              <a:t>Words from the Wiser</a:t>
            </a:r>
            <a:endParaRPr lang="en-US" sz="4400" dirty="0">
              <a:latin typeface="Berlin Sans FB" panose="020E0602020502020306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330" y="745030"/>
            <a:ext cx="2741246" cy="16809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487392" y="135082"/>
            <a:ext cx="570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99"/>
                </a:solidFill>
                <a:latin typeface="Flick bold hollow" pitchFamily="2" charset="0"/>
              </a:rPr>
              <a:t>Stop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FF6699"/>
                </a:solidFill>
                <a:latin typeface="Flick bold hollow" pitchFamily="2" charset="0"/>
              </a:rPr>
              <a:t>Notice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FF6699"/>
                </a:solidFill>
                <a:latin typeface="Flick bold hollow" pitchFamily="2" charset="0"/>
              </a:rPr>
              <a:t>Note</a:t>
            </a:r>
            <a:endParaRPr lang="en-US" sz="3600" b="1" dirty="0">
              <a:solidFill>
                <a:srgbClr val="FF6699"/>
              </a:solidFill>
              <a:latin typeface="Flick bold hollow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83680" y="1122219"/>
            <a:ext cx="54846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When you’re reading and a character (who’s probably older and lots wiser) takes the main character aside and gives serious advice,</a:t>
            </a:r>
          </a:p>
          <a:p>
            <a:endParaRPr lang="en-US" sz="1500" dirty="0"/>
          </a:p>
          <a:p>
            <a:r>
              <a:rPr lang="en-US" sz="3000" dirty="0" smtClean="0"/>
              <a:t>You should stop and ask yourself:</a:t>
            </a:r>
          </a:p>
          <a:p>
            <a:r>
              <a:rPr lang="en-US" sz="3000" b="1" dirty="0" smtClean="0">
                <a:solidFill>
                  <a:srgbClr val="FF6699"/>
                </a:solidFill>
              </a:rPr>
              <a:t>“What’s the life lesson, and how might it affect the character?</a:t>
            </a:r>
          </a:p>
          <a:p>
            <a:endParaRPr lang="en-US" sz="1500" dirty="0"/>
          </a:p>
          <a:p>
            <a:r>
              <a:rPr lang="en-US" sz="3000" dirty="0" smtClean="0"/>
              <a:t>Whatever the lesson is, you’ve probably found a theme for the story.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121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5" y="259773"/>
            <a:ext cx="5868776" cy="5454721"/>
          </a:xfrm>
        </p:spPr>
      </p:pic>
      <p:sp>
        <p:nvSpPr>
          <p:cNvPr id="7" name="TextBox 6"/>
          <p:cNvSpPr txBox="1"/>
          <p:nvPr/>
        </p:nvSpPr>
        <p:spPr>
          <a:xfrm>
            <a:off x="662196" y="2987133"/>
            <a:ext cx="4564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erlin Sans FB" panose="020E0602020502020306" pitchFamily="34" charset="0"/>
              </a:rPr>
              <a:t>Again and Again</a:t>
            </a:r>
            <a:endParaRPr lang="en-US" sz="4000" dirty="0">
              <a:latin typeface="Berlin Sans FB" panose="020E0602020502020306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609" y="620545"/>
            <a:ext cx="2455063" cy="2455063"/>
          </a:xfrm>
          <a:prstGeom prst="rect">
            <a:avLst/>
          </a:prstGeom>
          <a:effectLst>
            <a:glow rad="127000">
              <a:srgbClr val="FF6600"/>
            </a:glow>
            <a:outerShdw blurRad="50800" dist="50800" dir="5400000" algn="ctr" rotWithShape="0">
              <a:srgbClr val="FF6600"/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487392" y="135082"/>
            <a:ext cx="570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3300"/>
                </a:solidFill>
                <a:latin typeface="Flick bold hollow" pitchFamily="2" charset="0"/>
              </a:rPr>
              <a:t>Stop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FF3300"/>
                </a:solidFill>
                <a:latin typeface="Flick bold hollow" pitchFamily="2" charset="0"/>
              </a:rPr>
              <a:t>Notice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FF3300"/>
                </a:solidFill>
                <a:latin typeface="Flick bold hollow" pitchFamily="2" charset="0"/>
              </a:rPr>
              <a:t>Note</a:t>
            </a:r>
            <a:endParaRPr lang="en-US" sz="3600" b="1" dirty="0">
              <a:solidFill>
                <a:srgbClr val="FF3300"/>
              </a:solidFill>
              <a:latin typeface="Flick bold hollow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1122219"/>
            <a:ext cx="54389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When you’re reading and you notice a word, phrase, object, or situation mentioned over and over, </a:t>
            </a:r>
          </a:p>
          <a:p>
            <a:endParaRPr lang="en-US" sz="1500" dirty="0"/>
          </a:p>
          <a:p>
            <a:r>
              <a:rPr lang="en-US" sz="3000" dirty="0" smtClean="0"/>
              <a:t>You should stop and ask yourself:</a:t>
            </a:r>
          </a:p>
          <a:p>
            <a:r>
              <a:rPr lang="en-US" sz="3000" b="1" dirty="0" smtClean="0">
                <a:solidFill>
                  <a:srgbClr val="FF3300"/>
                </a:solidFill>
              </a:rPr>
              <a:t>“Why does this keep showing up again and again?”</a:t>
            </a:r>
          </a:p>
          <a:p>
            <a:endParaRPr lang="en-US" sz="1500" dirty="0"/>
          </a:p>
          <a:p>
            <a:r>
              <a:rPr lang="en-US" sz="3000" dirty="0" smtClean="0"/>
              <a:t>The answers will tell you about the theme and conflict, or they might foreshadow what will happen later.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211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94" y="248343"/>
            <a:ext cx="5868776" cy="5454721"/>
          </a:xfrm>
        </p:spPr>
      </p:pic>
      <p:sp>
        <p:nvSpPr>
          <p:cNvPr id="7" name="TextBox 6"/>
          <p:cNvSpPr txBox="1"/>
          <p:nvPr/>
        </p:nvSpPr>
        <p:spPr>
          <a:xfrm>
            <a:off x="1595210" y="825431"/>
            <a:ext cx="43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erlin Sans FB" panose="020E0602020502020306" pitchFamily="34" charset="0"/>
              </a:rPr>
              <a:t>Memory Moment</a:t>
            </a:r>
            <a:endParaRPr lang="en-US" sz="4000" dirty="0">
              <a:latin typeface="Berlin Sans FB" panose="020E0602020502020306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87392" y="135082"/>
            <a:ext cx="570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  <a:latin typeface="Flick bold hollow" pitchFamily="2" charset="0"/>
              </a:rPr>
              <a:t>Stop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000099"/>
                </a:solidFill>
                <a:latin typeface="Flick bold hollow" pitchFamily="2" charset="0"/>
              </a:rPr>
              <a:t>Notice</a:t>
            </a:r>
            <a:r>
              <a:rPr lang="en-US" sz="4000" dirty="0" smtClean="0"/>
              <a:t> and </a:t>
            </a:r>
            <a:r>
              <a:rPr lang="en-US" sz="3600" b="1" dirty="0" smtClean="0">
                <a:solidFill>
                  <a:srgbClr val="000099"/>
                </a:solidFill>
                <a:latin typeface="Flick bold hollow" pitchFamily="2" charset="0"/>
              </a:rPr>
              <a:t>Note</a:t>
            </a:r>
            <a:endParaRPr lang="en-US" sz="3600" b="1" dirty="0">
              <a:solidFill>
                <a:srgbClr val="000099"/>
              </a:solidFill>
              <a:latin typeface="Flick bold hollow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87392" y="994083"/>
            <a:ext cx="551611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When you’re reading and the author interrupts the action to tell you a memory, </a:t>
            </a:r>
          </a:p>
          <a:p>
            <a:endParaRPr lang="en-US" sz="1500" dirty="0"/>
          </a:p>
          <a:p>
            <a:r>
              <a:rPr lang="en-US" sz="3000" dirty="0" smtClean="0"/>
              <a:t>You should stop and ask yourself:</a:t>
            </a:r>
          </a:p>
          <a:p>
            <a:r>
              <a:rPr lang="en-US" sz="3000" b="1" dirty="0" smtClean="0">
                <a:solidFill>
                  <a:srgbClr val="000099"/>
                </a:solidFill>
              </a:rPr>
              <a:t>“Why might this memory be important?”</a:t>
            </a:r>
          </a:p>
          <a:p>
            <a:endParaRPr lang="en-US" sz="1500" dirty="0"/>
          </a:p>
          <a:p>
            <a:r>
              <a:rPr lang="en-US" sz="3000" dirty="0" smtClean="0"/>
              <a:t>The answers will tell you about the theme, conflict, or might foreshadow what will happen later in the story.</a:t>
            </a:r>
            <a:endParaRPr lang="en-US" sz="3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801" y="1533317"/>
            <a:ext cx="2559854" cy="208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1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14379</TotalTime>
  <Words>486</Words>
  <Application>Microsoft Office PowerPoint</Application>
  <PresentationFormat>Custom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Notice and Note Resource</vt:lpstr>
      <vt:lpstr>“Signposts”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Veronica Powell</dc:creator>
  <cp:lastModifiedBy>meschbach</cp:lastModifiedBy>
  <cp:revision>34</cp:revision>
  <dcterms:created xsi:type="dcterms:W3CDTF">2013-07-27T00:49:05Z</dcterms:created>
  <dcterms:modified xsi:type="dcterms:W3CDTF">2015-09-21T11:21:54Z</dcterms:modified>
</cp:coreProperties>
</file>