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Nunito"/>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Nunito-regular.fntdata"/><Relationship Id="rId10" Type="http://schemas.openxmlformats.org/officeDocument/2006/relationships/slide" Target="slides/slide5.xml"/><Relationship Id="rId13" Type="http://schemas.openxmlformats.org/officeDocument/2006/relationships/font" Target="fonts/Nunito-italic.fntdata"/><Relationship Id="rId12" Type="http://schemas.openxmlformats.org/officeDocument/2006/relationships/font" Target="fonts/Nuni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Nuni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53615a4aaf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3615a4aaf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53615a4aaf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53615a4aaf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53615a4aaf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53615a4aaf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53615a4aaf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53615a4aaf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hyperlink" Target="mailto:cberliner@acsdny.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47700"/>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Title 1 Information</a:t>
            </a:r>
            <a:endParaRPr/>
          </a:p>
        </p:txBody>
      </p:sp>
      <p:sp>
        <p:nvSpPr>
          <p:cNvPr id="129" name="Google Shape;129;p13"/>
          <p:cNvSpPr txBox="1"/>
          <p:nvPr>
            <p:ph idx="1" type="subTitle"/>
          </p:nvPr>
        </p:nvSpPr>
        <p:spPr>
          <a:xfrm>
            <a:off x="1193300" y="3413150"/>
            <a:ext cx="7077600" cy="660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900"/>
              <a:t>Traver Road Primary School Title 1 Information</a:t>
            </a:r>
            <a:r>
              <a:rPr lang="en" sz="1900"/>
              <a:t>- 2020-2021 </a:t>
            </a:r>
            <a:endParaRPr sz="1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621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What is Title 1?</a:t>
            </a:r>
            <a:endParaRPr/>
          </a:p>
        </p:txBody>
      </p:sp>
      <p:sp>
        <p:nvSpPr>
          <p:cNvPr id="135" name="Google Shape;135;p14"/>
          <p:cNvSpPr txBox="1"/>
          <p:nvPr/>
        </p:nvSpPr>
        <p:spPr>
          <a:xfrm>
            <a:off x="901650" y="1549900"/>
            <a:ext cx="7340700" cy="3113400"/>
          </a:xfrm>
          <a:prstGeom prst="rect">
            <a:avLst/>
          </a:prstGeom>
          <a:noFill/>
          <a:ln>
            <a:noFill/>
          </a:ln>
        </p:spPr>
        <p:txBody>
          <a:bodyPr anchorCtr="0" anchor="t" bIns="91425" lIns="91425" spcFirstLastPara="1" rIns="91425" wrap="square" tIns="91425">
            <a:noAutofit/>
          </a:bodyPr>
          <a:lstStyle/>
          <a:p>
            <a:pPr indent="0" lvl="0" marL="0" rtl="0" algn="l">
              <a:lnSpc>
                <a:spcPct val="130000"/>
              </a:lnSpc>
              <a:spcBef>
                <a:spcPts val="1400"/>
              </a:spcBef>
              <a:spcAft>
                <a:spcPts val="0"/>
              </a:spcAft>
              <a:buNone/>
            </a:pPr>
            <a:r>
              <a:rPr lang="en"/>
              <a:t>Title 1 is financial assistance </a:t>
            </a:r>
            <a:r>
              <a:rPr lang="en"/>
              <a:t>to</a:t>
            </a:r>
            <a:r>
              <a:rPr lang="en"/>
              <a:t> local educational agencies (school districts)  for children from low-income families to help ensure that all children meet challenging state academic standards.</a:t>
            </a:r>
            <a:endParaRPr/>
          </a:p>
          <a:p>
            <a:pPr indent="0" lvl="0" marL="0" rtl="0" algn="l">
              <a:lnSpc>
                <a:spcPct val="130000"/>
              </a:lnSpc>
              <a:spcBef>
                <a:spcPts val="1400"/>
              </a:spcBef>
              <a:spcAft>
                <a:spcPts val="0"/>
              </a:spcAft>
              <a:buNone/>
            </a:pPr>
            <a:r>
              <a:rPr lang="en"/>
              <a:t>In Arlington, these funds are allocated to certain buildings. The funds are used to supplement the salaries of one academic intervention teacher in each building. Despite a child’s socio-economic status, the records of those students who receive support from these specific teachers are subject to review by the state. Due to the possibility of review, specific requirements must be met by the school and teacher.</a:t>
            </a:r>
            <a:endParaRPr/>
          </a:p>
          <a:p>
            <a:pPr indent="0" lvl="0" marL="0" rtl="0" algn="l">
              <a:lnSpc>
                <a:spcPct val="115000"/>
              </a:lnSpc>
              <a:spcBef>
                <a:spcPts val="1400"/>
              </a:spcBef>
              <a:spcAft>
                <a:spcPts val="0"/>
              </a:spcAft>
              <a:buNone/>
            </a:pPr>
            <a:r>
              <a:t/>
            </a:r>
            <a:endParaRPr sz="1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534925"/>
            <a:ext cx="7505700" cy="658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Title 1 at Traver</a:t>
            </a:r>
            <a:endParaRPr/>
          </a:p>
        </p:txBody>
      </p:sp>
      <p:sp>
        <p:nvSpPr>
          <p:cNvPr id="141" name="Google Shape;141;p15"/>
          <p:cNvSpPr txBox="1"/>
          <p:nvPr/>
        </p:nvSpPr>
        <p:spPr>
          <a:xfrm>
            <a:off x="617225" y="1056125"/>
            <a:ext cx="8147400" cy="3387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300"/>
              <a:t>Title 1 Provider: Carol Berliner</a:t>
            </a:r>
            <a:endParaRPr sz="1300"/>
          </a:p>
          <a:p>
            <a:pPr indent="0" lvl="0" marL="0" rtl="0" algn="l">
              <a:lnSpc>
                <a:spcPct val="115000"/>
              </a:lnSpc>
              <a:spcBef>
                <a:spcPts val="1000"/>
              </a:spcBef>
              <a:spcAft>
                <a:spcPts val="0"/>
              </a:spcAft>
              <a:buNone/>
            </a:pPr>
            <a:r>
              <a:rPr lang="en" sz="1300"/>
              <a:t>Language Arts Support -</a:t>
            </a:r>
            <a:endParaRPr sz="1300"/>
          </a:p>
          <a:p>
            <a:pPr indent="-311150" lvl="0" marL="457200" rtl="0" algn="l">
              <a:lnSpc>
                <a:spcPct val="115000"/>
              </a:lnSpc>
              <a:spcBef>
                <a:spcPts val="1000"/>
              </a:spcBef>
              <a:spcAft>
                <a:spcPts val="0"/>
              </a:spcAft>
              <a:buSzPts val="1300"/>
              <a:buChar char="●"/>
            </a:pPr>
            <a:r>
              <a:rPr lang="en" sz="1300"/>
              <a:t>Due to unprecedented times, students who received Academic Intervention Services (AIS) during the last school year have been contacted by their AIS provider for this year. Formal notification for services will be sent to parents/guardians soon.</a:t>
            </a:r>
            <a:endParaRPr sz="1300"/>
          </a:p>
          <a:p>
            <a:pPr indent="-311150" lvl="0" marL="457200" rtl="0" algn="l">
              <a:lnSpc>
                <a:spcPct val="115000"/>
              </a:lnSpc>
              <a:spcBef>
                <a:spcPts val="0"/>
              </a:spcBef>
              <a:spcAft>
                <a:spcPts val="0"/>
              </a:spcAft>
              <a:buSzPts val="1300"/>
              <a:buChar char="●"/>
            </a:pPr>
            <a:r>
              <a:rPr lang="en" sz="1300"/>
              <a:t>New students for the program will be identified for support by guidelines developed by the state and the school district.</a:t>
            </a:r>
            <a:endParaRPr sz="1300"/>
          </a:p>
          <a:p>
            <a:pPr indent="-311150" lvl="0" marL="457200" rtl="0" algn="l">
              <a:lnSpc>
                <a:spcPct val="115000"/>
              </a:lnSpc>
              <a:spcBef>
                <a:spcPts val="0"/>
              </a:spcBef>
              <a:spcAft>
                <a:spcPts val="0"/>
              </a:spcAft>
              <a:buSzPts val="1300"/>
              <a:buChar char="●"/>
            </a:pPr>
            <a:r>
              <a:rPr lang="en" sz="1300"/>
              <a:t>AIS providers implement an intensive instructional program to help students develop strong reading/comprehension skills.</a:t>
            </a:r>
            <a:endParaRPr sz="1300"/>
          </a:p>
          <a:p>
            <a:pPr indent="-311150" lvl="0" marL="457200" rtl="0" algn="l">
              <a:lnSpc>
                <a:spcPct val="115000"/>
              </a:lnSpc>
              <a:spcBef>
                <a:spcPts val="0"/>
              </a:spcBef>
              <a:spcAft>
                <a:spcPts val="0"/>
              </a:spcAft>
              <a:buSzPts val="1300"/>
              <a:buChar char="●"/>
            </a:pPr>
            <a:r>
              <a:rPr lang="en" sz="1300"/>
              <a:t>Progress reports are sent out 3x a year concurrent with classroom report cards. Midterm reports, at approximately the five week mark are also sent home.</a:t>
            </a:r>
            <a:endParaRPr sz="1300"/>
          </a:p>
          <a:p>
            <a:pPr indent="-311150" lvl="0" marL="457200" rtl="0" algn="l">
              <a:lnSpc>
                <a:spcPct val="115000"/>
              </a:lnSpc>
              <a:spcBef>
                <a:spcPts val="0"/>
              </a:spcBef>
              <a:spcAft>
                <a:spcPts val="0"/>
              </a:spcAft>
              <a:buSzPts val="1300"/>
              <a:buChar char="●"/>
            </a:pPr>
            <a:r>
              <a:rPr lang="en" sz="1300"/>
              <a:t>If a  student is making adequate progress he/she may be dismissed from the program. We will continue to monitor his/her progress and if deemed as necessary, he/she will be picked up for support again.</a:t>
            </a:r>
            <a:endParaRPr sz="1500">
              <a:latin typeface="Calibri"/>
              <a:ea typeface="Calibri"/>
              <a:cs typeface="Calibri"/>
              <a:sym typeface="Calibri"/>
            </a:endParaRPr>
          </a:p>
        </p:txBody>
      </p:sp>
      <p:sp>
        <p:nvSpPr>
          <p:cNvPr id="142" name="Google Shape;142;p15"/>
          <p:cNvSpPr txBox="1"/>
          <p:nvPr/>
        </p:nvSpPr>
        <p:spPr>
          <a:xfrm>
            <a:off x="411475" y="4375400"/>
            <a:ext cx="8353200" cy="42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Calibri"/>
                <a:ea typeface="Calibri"/>
                <a:cs typeface="Calibri"/>
                <a:sym typeface="Calibri"/>
              </a:rPr>
              <a:t>Please contact Carol Berliner </a:t>
            </a:r>
            <a:r>
              <a:rPr lang="en" u="sng">
                <a:solidFill>
                  <a:schemeClr val="hlink"/>
                </a:solidFill>
                <a:latin typeface="Calibri"/>
                <a:ea typeface="Calibri"/>
                <a:cs typeface="Calibri"/>
                <a:sym typeface="Calibri"/>
                <a:hlinkClick r:id="rId3"/>
              </a:rPr>
              <a:t>cberliner@acsdny.org</a:t>
            </a:r>
            <a:r>
              <a:rPr lang="en">
                <a:latin typeface="Calibri"/>
                <a:ea typeface="Calibri"/>
                <a:cs typeface="Calibri"/>
                <a:sym typeface="Calibri"/>
              </a:rPr>
              <a:t> (845) 635-3262 with questions or concerns.</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Parent Programs</a:t>
            </a:r>
            <a:endParaRPr/>
          </a:p>
        </p:txBody>
      </p:sp>
      <p:sp>
        <p:nvSpPr>
          <p:cNvPr id="148" name="Google Shape;148;p16"/>
          <p:cNvSpPr txBox="1"/>
          <p:nvPr/>
        </p:nvSpPr>
        <p:spPr>
          <a:xfrm>
            <a:off x="901650" y="1481325"/>
            <a:ext cx="7340700" cy="3168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300"/>
              <a:t>The school-parent-community partnership is vital to the improvement of student achievement.To that end, Title 1 schools must communicate regularly.</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 sz="1300"/>
              <a:t>Included on the school’s website are the following documents:</a:t>
            </a:r>
            <a:endParaRPr sz="1300"/>
          </a:p>
          <a:p>
            <a:pPr indent="-311150" lvl="0" marL="914400" rtl="0" algn="l">
              <a:spcBef>
                <a:spcPts val="0"/>
              </a:spcBef>
              <a:spcAft>
                <a:spcPts val="0"/>
              </a:spcAft>
              <a:buSzPts val="1300"/>
              <a:buChar char="●"/>
            </a:pPr>
            <a:r>
              <a:rPr lang="en" sz="1300"/>
              <a:t>Right to Know Notification</a:t>
            </a:r>
            <a:endParaRPr sz="1300"/>
          </a:p>
          <a:p>
            <a:pPr indent="-311150" lvl="0" marL="914400" rtl="0" algn="l">
              <a:spcBef>
                <a:spcPts val="0"/>
              </a:spcBef>
              <a:spcAft>
                <a:spcPts val="0"/>
              </a:spcAft>
              <a:buSzPts val="1300"/>
              <a:buChar char="●"/>
            </a:pPr>
            <a:r>
              <a:rPr lang="en" sz="1300"/>
              <a:t>Parent Involvement Policy</a:t>
            </a:r>
            <a:endParaRPr sz="1300"/>
          </a:p>
          <a:p>
            <a:pPr indent="-311150" lvl="0" marL="914400" rtl="0" algn="l">
              <a:spcBef>
                <a:spcPts val="0"/>
              </a:spcBef>
              <a:spcAft>
                <a:spcPts val="0"/>
              </a:spcAft>
              <a:buSzPts val="1300"/>
              <a:buChar char="●"/>
            </a:pPr>
            <a:r>
              <a:rPr lang="en" sz="1300"/>
              <a:t>Parent-Student-School Compact</a:t>
            </a:r>
            <a:endParaRPr sz="1300"/>
          </a:p>
          <a:p>
            <a:pPr indent="0" lvl="0" marL="0" rtl="0" algn="l">
              <a:spcBef>
                <a:spcPts val="0"/>
              </a:spcBef>
              <a:spcAft>
                <a:spcPts val="0"/>
              </a:spcAft>
              <a:buNone/>
            </a:pPr>
            <a:r>
              <a:t/>
            </a:r>
            <a:endParaRPr sz="1300"/>
          </a:p>
          <a:p>
            <a:pPr indent="0" lvl="0" marL="0" rtl="0" algn="l">
              <a:spcBef>
                <a:spcPts val="0"/>
              </a:spcBef>
              <a:spcAft>
                <a:spcPts val="0"/>
              </a:spcAft>
              <a:buNone/>
            </a:pPr>
            <a:r>
              <a:rPr lang="en" sz="1300"/>
              <a:t>A parent involvement programs during the school year include some or all of the following:</a:t>
            </a:r>
            <a:endParaRPr sz="1300"/>
          </a:p>
          <a:p>
            <a:pPr indent="-311150" lvl="0" marL="914400" rtl="0" algn="l">
              <a:spcBef>
                <a:spcPts val="0"/>
              </a:spcBef>
              <a:spcAft>
                <a:spcPts val="0"/>
              </a:spcAft>
              <a:buSzPts val="1300"/>
              <a:buChar char="●"/>
            </a:pPr>
            <a:r>
              <a:rPr lang="en" sz="1300"/>
              <a:t>TItle 1 Parent Meeting - this slide show</a:t>
            </a:r>
            <a:endParaRPr sz="1300"/>
          </a:p>
          <a:p>
            <a:pPr indent="-311150" lvl="0" marL="914400" rtl="0" algn="l">
              <a:spcBef>
                <a:spcPts val="0"/>
              </a:spcBef>
              <a:spcAft>
                <a:spcPts val="0"/>
              </a:spcAft>
              <a:buSzPts val="1300"/>
              <a:buChar char="●"/>
            </a:pPr>
            <a:r>
              <a:rPr lang="en" sz="1300"/>
              <a:t>One School, One Book</a:t>
            </a:r>
            <a:endParaRPr sz="1300"/>
          </a:p>
          <a:p>
            <a:pPr indent="-311150" lvl="0" marL="914400" rtl="0" algn="l">
              <a:spcBef>
                <a:spcPts val="0"/>
              </a:spcBef>
              <a:spcAft>
                <a:spcPts val="0"/>
              </a:spcAft>
              <a:buSzPts val="1300"/>
              <a:buChar char="●"/>
            </a:pPr>
            <a:r>
              <a:rPr lang="en" sz="1300"/>
              <a:t>Parent Education - how to support learning at </a:t>
            </a:r>
            <a:r>
              <a:rPr lang="en" sz="1300"/>
              <a:t>home</a:t>
            </a:r>
            <a:r>
              <a:rPr lang="en" sz="1300"/>
              <a:t> </a:t>
            </a:r>
            <a:endParaRPr sz="1300"/>
          </a:p>
          <a:p>
            <a:pPr indent="0" lvl="0" marL="914400" rtl="0" algn="l">
              <a:spcBef>
                <a:spcPts val="0"/>
              </a:spcBef>
              <a:spcAft>
                <a:spcPts val="0"/>
              </a:spcAft>
              <a:buNone/>
            </a:pPr>
            <a:r>
              <a:t/>
            </a:r>
            <a:endParaRPr sz="13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How Can Parents Be Involved?</a:t>
            </a:r>
            <a:endParaRPr/>
          </a:p>
        </p:txBody>
      </p:sp>
      <p:sp>
        <p:nvSpPr>
          <p:cNvPr id="154" name="Google Shape;154;p17"/>
          <p:cNvSpPr txBox="1"/>
          <p:nvPr/>
        </p:nvSpPr>
        <p:spPr>
          <a:xfrm>
            <a:off x="726950" y="1715250"/>
            <a:ext cx="7340700" cy="207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Although this school year is off to a very different start, parents/guardians can be involved in their child(ren)’s learning and the school community by:</a:t>
            </a:r>
            <a:endParaRPr/>
          </a:p>
          <a:p>
            <a:pPr indent="0" lvl="0" marL="457200" rtl="0" algn="l">
              <a:spcBef>
                <a:spcPts val="0"/>
              </a:spcBef>
              <a:spcAft>
                <a:spcPts val="0"/>
              </a:spcAft>
              <a:buNone/>
            </a:pPr>
            <a:r>
              <a:t/>
            </a:r>
            <a:endParaRPr/>
          </a:p>
          <a:p>
            <a:pPr indent="-317500" lvl="0" marL="457200" rtl="0" algn="l">
              <a:spcBef>
                <a:spcPts val="0"/>
              </a:spcBef>
              <a:spcAft>
                <a:spcPts val="0"/>
              </a:spcAft>
              <a:buSzPts val="1400"/>
              <a:buChar char="●"/>
            </a:pPr>
            <a:r>
              <a:rPr lang="en"/>
              <a:t>Listening to and discussing morning announcements</a:t>
            </a:r>
            <a:endParaRPr/>
          </a:p>
          <a:p>
            <a:pPr indent="-317500" lvl="0" marL="457200" rtl="0" algn="l">
              <a:spcBef>
                <a:spcPts val="0"/>
              </a:spcBef>
              <a:spcAft>
                <a:spcPts val="0"/>
              </a:spcAft>
              <a:buSzPts val="1400"/>
              <a:buChar char="●"/>
            </a:pPr>
            <a:r>
              <a:rPr lang="en"/>
              <a:t>Meeting with child’s teachers to discuss both positive aspects of the classroom or  concerns</a:t>
            </a:r>
            <a:endParaRPr/>
          </a:p>
          <a:p>
            <a:pPr indent="-317500" lvl="0" marL="457200" rtl="0" algn="l">
              <a:spcBef>
                <a:spcPts val="0"/>
              </a:spcBef>
              <a:spcAft>
                <a:spcPts val="0"/>
              </a:spcAft>
              <a:buSzPts val="1400"/>
              <a:buChar char="●"/>
            </a:pPr>
            <a:r>
              <a:rPr lang="en"/>
              <a:t>Watching virtual All-School Meeting with your child</a:t>
            </a:r>
            <a:endParaRPr/>
          </a:p>
          <a:p>
            <a:pPr indent="-317500" lvl="0" marL="457200" rtl="0" algn="l">
              <a:spcBef>
                <a:spcPts val="0"/>
              </a:spcBef>
              <a:spcAft>
                <a:spcPts val="0"/>
              </a:spcAft>
              <a:buSzPts val="1400"/>
              <a:buChar char="●"/>
            </a:pPr>
            <a:r>
              <a:rPr lang="en"/>
              <a:t>Participating in the PTA and events sponsored by the group</a:t>
            </a:r>
            <a:endParaRPr/>
          </a:p>
          <a:p>
            <a:pPr indent="-317500" lvl="0" marL="457200" rtl="0" algn="l">
              <a:spcBef>
                <a:spcPts val="0"/>
              </a:spcBef>
              <a:spcAft>
                <a:spcPts val="0"/>
              </a:spcAft>
              <a:buSzPts val="1400"/>
              <a:buChar char="●"/>
            </a:pPr>
            <a:r>
              <a:rPr lang="en"/>
              <a:t>Reading and discussing books each day with your child</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