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68" r:id="rId6"/>
    <p:sldId id="259" r:id="rId7"/>
    <p:sldId id="270" r:id="rId8"/>
    <p:sldId id="260" r:id="rId9"/>
    <p:sldId id="271" r:id="rId10"/>
    <p:sldId id="261" r:id="rId11"/>
    <p:sldId id="262" r:id="rId12"/>
    <p:sldId id="272" r:id="rId13"/>
    <p:sldId id="263" r:id="rId14"/>
    <p:sldId id="264" r:id="rId15"/>
    <p:sldId id="265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4F15F-A9D8-4C52-965A-8732DF13B150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426CF-2483-4EB2-9149-26AA8C2F9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26CF-2483-4EB2-9149-26AA8C2F99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A1449E-AF38-4BB4-855D-59C3FEE548F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CDD3BB-9886-4B4F-B567-08758C011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hyperlink" Target="https://www.google.com/url?sa=i&amp;rct=j&amp;q=&amp;esrc=s&amp;source=images&amp;cd=&amp;cad=rja&amp;uact=8&amp;ved=0ahUKEwiV25nEmfbPAhWJWT4KHapJA4AQjRwIBw&amp;url=https%3A%2F%2Fwww.etsy.com%2Flisting%2F476211073%2Fnew-york-city-fire-department-1887-1800s&amp;bvm=bv.136593572,d.cWw&amp;psig=AFQjCNGepXN5itprcOebHy9vXQszVYAtDQ&amp;ust=14774932789623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m/url?sa=i&amp;rct=j&amp;q=&amp;esrc=s&amp;source=images&amp;cd=&amp;cad=rja&amp;uact=8&amp;ved=0ahUKEwibj82jmfbPAhWMWz4KHTCFDgQQjRwIBw&amp;url=http%3A%2F%2Fwww.boweryboyshistory.com%2F2010%2F05%2Fcase-files-of-new-york-police.html&amp;bvm=bv.136593572,d.cWw&amp;psig=AFQjCNE0-YCnqIagSuAC_O5XC0boMygWHA&amp;ust=1477493162793182" TargetMode="Externa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www.google.com/url?sa=i&amp;rct=j&amp;q=&amp;esrc=s&amp;source=images&amp;cd=&amp;cad=rja&amp;uact=8&amp;ved=0ahUKEwj84LzSmfbPAhWDGj4KHQ6SCRwQjRwIBw&amp;url=https%3A%2F%2Fwww.nwhm.org%2Fonline-exhibits%2Fprogressiveera%2Fhullhouse.html&amp;bvm=bv.136593572,d.cWw&amp;psig=AFQjCNGOI1WGaFZAWhcKVHq3ISDB49jlrg&amp;ust=1477493308872739" TargetMode="Externa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hyperlink" Target="http://www.google.com/url?sa=i&amp;rct=j&amp;q=&amp;esrc=s&amp;source=images&amp;cd=&amp;cad=rja&amp;uact=8&amp;ved=0ahUKEwi0kNWtmvbPAhWCej4KHSRAB6MQjRwIBw&amp;url=http%3A%2F%2Fwww.slideshare.net%2Fwilliamhogan52%2Fh-45711073&amp;bvm=bv.136593572,d.cWw&amp;psig=AFQjCNF_x_7GOCd5k_94_6OaXcd8eDC6dQ&amp;ust=1477493488489198" TargetMode="External"/><Relationship Id="rId7" Type="http://schemas.openxmlformats.org/officeDocument/2006/relationships/hyperlink" Target="http://www.google.com/url?sa=i&amp;rct=j&amp;q=&amp;esrc=s&amp;source=images&amp;cd=&amp;cad=rja&amp;uact=8&amp;ved=0ahUKEwjFi9HYmvbPAhXSCD4KHUgRAeAQjRwIBw&amp;url=http%3A%2F%2Fwww.u-s-history.com%2Fpages%2Fh1666.html&amp;bvm=bv.136593572,d.cWw&amp;psig=AFQjCNF_x_7GOCd5k_94_6OaXcd8eDC6dQ&amp;ust=1477493488489198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www.google.com/url?sa=i&amp;rct=j&amp;q=&amp;esrc=s&amp;source=images&amp;cd=&amp;cad=rja&amp;uact=8&amp;ved=0ahUKEwiAovzQmvbPAhUIXD4KHcr5BxYQjRwIBw&amp;url=http%3A%2F%2Fneoad23.empowernetwork.com%2Fblog%2Fjane-addams-timeline&amp;bvm=bv.136593572,d.cWw&amp;psig=AFQjCNF_x_7GOCd5k_94_6OaXcd8eDC6dQ&amp;ust=1477493488489198" TargetMode="Externa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hyperlink" Target="http://www.google.com/url?sa=i&amp;rct=j&amp;q=&amp;esrc=s&amp;source=images&amp;cd=&amp;cad=rja&amp;uact=8&amp;ved=0ahUKEwj71v-nm_bPAhVCjz4KHQl9DcsQjRwIBw&amp;url=http%3A%2F%2Ftimessquareball.net%2Fhistory%2F&amp;bvm=bv.136593572,d.cWw&amp;psig=AFQjCNGwPKI87FGCBQqC7K2qRQPffKCUnA&amp;ust=147749375537001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/url?sa=i&amp;rct=j&amp;q=&amp;esrc=s&amp;source=images&amp;cd=&amp;cad=rja&amp;uact=8&amp;ved=0ahUKEwj71v-nm_bPAhVCjz4KHQl9DcsQjRwIBw&amp;url=http%3A%2F%2Funtappedcities.com%2F2014%2F10%2F01%2Fvintage-photos-the-evolution-of-times-square-from-1905-to-today%2F&amp;bvm=bv.136593572,d.cWw&amp;psig=AFQjCNGwPKI87FGCBQqC7K2qRQPffKCUnA&amp;ust=1477493755370015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hyperlink" Target="http://www.google.com/url?sa=i&amp;rct=j&amp;q=&amp;esrc=s&amp;source=images&amp;cd=&amp;cad=rja&amp;uact=8&amp;ved=0ahUKEwivoKXKm_bPAhVBGD4KHe0zAF4QjRwIBw&amp;url=http%3A%2F%2Fglassian.org%2FPrism%2FGallery%2FNewYork%2F1900.html&amp;bvm=bv.136593572,d.cWw&amp;psig=AFQjCNGwPKI87FGCBQqC7K2qRQPffKCUnA&amp;ust=1477493755370015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jZicPwm_bPAhVLdz4KHVMkCmoQjRwIBw&amp;url=http%3A%2F%2Fwww.ranker.com%2Flist%2Fthe-best-indian-department-stores%2Fdepartment-stores&amp;bvm=bv.136593572,d.cWw&amp;psig=AFQjCNGVLhO-knBEV1uhtp0ewersuqcxqg&amp;ust=1477493862521656" TargetMode="External"/><Relationship Id="rId13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12" Type="http://schemas.openxmlformats.org/officeDocument/2006/relationships/hyperlink" Target="http://www.google.com/url?sa=i&amp;rct=j&amp;q=&amp;esrc=s&amp;source=images&amp;cd=&amp;cad=rja&amp;uact=8&amp;ved=0ahUKEwizirSWnPbPAhVLbj4KHabUBKIQjRwIBw&amp;url=http%3A%2F%2Fwunc.org%2Fpost%2Fbelk-department-stores-sold-3-billion&amp;bvm=bv.136593572,d.cWw&amp;psig=AFQjCNGVLhO-knBEV1uhtp0ewersuqcxqg&amp;ust=147749386252165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wqsPkm_bPAhXJVz4KHVOOD70QjRwIBw&amp;url=http%3A%2F%2Fabcnews.go.com%2FBusiness%2Fvideo%2Fjc-penney-tale-retailers-29271193&amp;bvm=bv.136593572,d.cWw&amp;psig=AFQjCNGVLhO-knBEV1uhtp0ewersuqcxqg&amp;ust=1477493862521656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51.jpeg"/><Relationship Id="rId10" Type="http://schemas.openxmlformats.org/officeDocument/2006/relationships/hyperlink" Target="https://www.google.com/url?sa=i&amp;rct=j&amp;q=&amp;esrc=s&amp;source=images&amp;cd=&amp;cad=rja&amp;uact=8&amp;ved=0ahUKEwjZicPwm_bPAhVLdz4KHVMkCmoQjRwIBw&amp;url=https%3A%2F%2Fwww.pinterest.com%2Fpin%2F347551296217011314%2F&amp;bvm=bv.136593572,d.cWw&amp;psig=AFQjCNGVLhO-knBEV1uhtp0ewersuqcxqg&amp;ust=1477493862521656" TargetMode="External"/><Relationship Id="rId4" Type="http://schemas.openxmlformats.org/officeDocument/2006/relationships/hyperlink" Target="http://www.google.com/url?sa=i&amp;rct=j&amp;q=&amp;esrc=s&amp;source=images&amp;cd=&amp;cad=rja&amp;uact=8&amp;ved=0ahUKEwiFmeDZm_bPAhXKPj4KHUlTADkQjRwIBw&amp;url=http%3A%2F%2Fsanfrancisco.cbslocal.com%2F2016%2F03%2F22%2Fkohls-closing-9-california-stores-including-san-jose%2F&amp;bvm=bv.136593572,d.cWw&amp;psig=AFQjCNGVLhO-knBEV1uhtp0ewersuqcxqg&amp;ust=1477493862521656" TargetMode="External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hyperlink" Target="http://www.google.com/url?sa=i&amp;rct=j&amp;q=&amp;esrc=s&amp;source=images&amp;cd=&amp;cad=rja&amp;uact=8&amp;ved=0ahUKEwjT6uvdnPbPAhWHjz4KHYulB-8QjRwIBw&amp;url=http%3A%2F%2Fcinematreasures.org%2Ftheaters%2F12399&amp;bvm=bv.136593572,d.cWw&amp;psig=AFQjCNGdw4SBMD1j_xKMtbPW-LpoF4AsOw&amp;ust=147749414011181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hyperlink" Target="http://www.google.com/url?sa=i&amp;rct=j&amp;q=&amp;esrc=s&amp;source=images&amp;cd=&amp;cad=rja&amp;uact=8&amp;ved=0ahUKEwi16Ky7nPbPAhUJGD4KHWGPDhgQjRwIBw&amp;url=http%3A%2F%2Fwww.buzzfeed.com%2Fmackenziekruvant%2Fcrazy-photos-from-the-circus-1900s&amp;bvm=bv.136593572,d.cWw&amp;psig=AFQjCNHIPmo_S9QZH3nusxzjtzgzNAKhMg&amp;ust=1477494065677131" TargetMode="Externa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hyperlink" Target="http://www.google.com/url?sa=i&amp;rct=j&amp;q=&amp;esrc=s&amp;source=images&amp;cd=&amp;cad=rja&amp;uact=8&amp;ved=0ahUKEwjauLiRnfbPAhVLWD4KHR24BbMQjRwIBw&amp;url=http%3A%2F%2Fwtffunfact.com%2Fpost%2F71639727566%2Fhow-much-is-central-park-worth&amp;bvm=bv.136593572,d.cWw&amp;psig=AFQjCNFOTPqZVUCHBVACnP-QEkVBI8QYdQ&amp;ust=1477494171795495" TargetMode="External"/><Relationship Id="rId7" Type="http://schemas.openxmlformats.org/officeDocument/2006/relationships/hyperlink" Target="http://www.google.com/url?sa=i&amp;rct=j&amp;q=&amp;esrc=s&amp;source=images&amp;cd=&amp;cad=rja&amp;uact=8&amp;ved=0ahUKEwjLue-snfbPAhWJdT4KHWPiCdUQjRwIBw&amp;url=http%3A%2F%2Fwww.todayifoundout.com%2Findex.php%2F2011%2F05%2Fthe-statue-of-william-shakespeare-in-central-park-was-paid-for-from-funds-donated-from-a-john-wilkes-booth-performance-of-julius-caesar%2F&amp;bvm=bv.136593572,d.cWw&amp;psig=AFQjCNFOTPqZVUCHBVACnP-QEkVBI8QYdQ&amp;ust=1477494171795495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hyperlink" Target="http://www.google.com/url?sa=i&amp;rct=j&amp;q=&amp;esrc=s&amp;source=images&amp;cd=&amp;cad=rja&amp;uact=8&amp;ved=0ahUKEwjw0feanfbPAhXCVj4KHdtIDFcQjRwIBw&amp;url=http%3A%2F%2Fwww.mindfully.org%2FReform%2F2005%2FCentral-Park-NYC27apr05.htm&amp;bvm=bv.136593572,d.cWw&amp;psig=AFQjCNFOTPqZVUCHBVACnP-QEkVBI8QYdQ&amp;ust=1477494171795495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5.jpeg"/><Relationship Id="rId7" Type="http://schemas.openxmlformats.org/officeDocument/2006/relationships/hyperlink" Target="http://www.google.com/url?sa=i&amp;rct=j&amp;q=&amp;esrc=s&amp;source=images&amp;cd=&amp;cad=rja&amp;uact=8&amp;ved=0ahUKEwjy0uiCnvbPAhVLbT4KHT5ICH4QjRwIBw&amp;url=http%3A%2F%2Fwww.aeauctions.com%2Ffranklin%2520michigan%2520auction.html&amp;bvm=bv.136593572,d.cWw&amp;psig=AFQjCNEJRzr8FvUmA69zPFDkYHSVOhpXWw&amp;ust=1477494473687018" TargetMode="External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hyperlink" Target="http://www.google.com/url?sa=i&amp;rct=j&amp;q=&amp;esrc=s&amp;source=images&amp;cd=&amp;cad=rja&amp;uact=8&amp;ved=0ahUKEwj29oCmnvbPAhWCPz4KHYHaD48QjRwIBw&amp;url=http%3A%2F%2Ftiptop25.com%2Fchamp1933.html&amp;bvm=bv.136593572,d.cWw&amp;psig=AFQjCNGhzrtUhqI8yWNVaXKfF_98tPNPAA&amp;ust=1477494511084601" TargetMode="External"/><Relationship Id="rId5" Type="http://schemas.openxmlformats.org/officeDocument/2006/relationships/hyperlink" Target="http://www.google.com/url?sa=i&amp;source=images&amp;cd=&amp;cad=rja&amp;docid=82yA5AzyPhJAaM&amp;tbnid=9KROty0gPgyoPM:&amp;ved=0CAgQjRwwAA&amp;url=http://www.sheppardsoftware.com/usaweb/factfile/Unique-facts-USA33.htm&amp;ei=3QmOUq_3LoS2rQHp-oDYAQ&amp;psig=AFQjCNE_yY09zgoqMHnGRTYuc2vnFzXSeQ&amp;ust=1385126749807132" TargetMode="External"/><Relationship Id="rId10" Type="http://schemas.openxmlformats.org/officeDocument/2006/relationships/image" Target="../media/image69.jpeg"/><Relationship Id="rId4" Type="http://schemas.openxmlformats.org/officeDocument/2006/relationships/image" Target="../media/image66.jpeg"/><Relationship Id="rId9" Type="http://schemas.openxmlformats.org/officeDocument/2006/relationships/hyperlink" Target="http://www.google.com/url?sa=i&amp;rct=j&amp;q=&amp;esrc=s&amp;source=images&amp;cd=&amp;cad=rja&amp;uact=8&amp;ved=0ahUKEwi0w5ScnvbPAhXENz4KHWnsADkQjRwIBw&amp;url=http%3A%2F%2Fwww.archives.upenn.edu%2Fhisty%2Ffeatures%2Fsports%2Ffootball%2F1800s%2Forigins.html&amp;bvm=bv.136593572,d.cWw&amp;psig=AFQjCNGhzrtUhqI8yWNVaXKfF_98tPNPAA&amp;ust=14774945110846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ahqT6lvbPAhWNCD4KHUf9BG8QjRwIBw&amp;url=http%3A%2F%2Fwww.huhmagazine.co.uk%2F3346%2Fnew-york-city-in-the-1900s&amp;psig=AFQjCNHlHg_jjsASte3pL1f65QF0oiplYQ&amp;ust=1477492560285106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iM3v3slvbPAhWLdT4KHWPeB38QjRwIBw&amp;url=http%3A%2F%2Fwww.jazzhostels.com%2Fblog%2Fhistoric-photos-nyc%2F&amp;psig=AFQjCNHlHg_jjsASte3pL1f65QF0oiplYQ&amp;ust=1477492560285106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s://www.google.com/url?sa=i&amp;rct=j&amp;q=&amp;esrc=s&amp;source=images&amp;cd=&amp;cad=rja&amp;uact=8&amp;ved=0ahUKEwiknoWll_bPAhUHFT4KHVQDDUkQjRwIBw&amp;url=https%3A%2F%2Fwaterlooseneca.com%2F2016%2F01%2F16%2Fold-milwaukee-troubled-bridges-over-water%2F&amp;bvm=bv.136593572,d.cWw&amp;psig=AFQjCNG45w_6HpD61aMXvJQ6StUcwdT7wQ&amp;ust=14774926248956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source=images&amp;cd=&amp;cad=rja&amp;uact=8&amp;ved=0ahUKEwjik5KNl_bPAhWBQD4KHfMyDqYQjRwIBw&amp;url=http%3A%2F%2Fhistory1800s.about.com%2Fod%2Ftimelines%2Fa%2F1880-1890-timeline.htm&amp;bvm=bv.136593572,d.cWw&amp;psig=AFQjCNG45w_6HpD61aMXvJQ6StUcwdT7wQ&amp;ust=1477492624895698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www.google.com/url?sa=i&amp;rct=j&amp;q=&amp;esrc=s&amp;source=images&amp;cd=&amp;cad=rja&amp;uact=8&amp;ved=0ahUKEwil2tu3l_bPAhWMPD4KHZvECiAQjRwIBw&amp;url=http%3A%2F%2Fwww.xploreworld.net%2F2016%2F05%2Ffamous-landmarks-under-construction-photos.html&amp;bvm=bv.136593572,d.cWw&amp;psig=AFQjCNG45w_6HpD61aMXvJQ6StUcwdT7wQ&amp;ust=14774926248956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source=images&amp;cd=&amp;cad=rja&amp;docid=2JzdDcn23ZcQ8M&amp;tbnid=KtinVAPPdrD58M:&amp;ved=0CAgQjRwwAA&amp;url=http://lullianarts.net/NewGeometry/Page16.html&amp;ei=LjmKUs3sLujJsQSz8IHAAw&amp;psig=AFQjCNGXQ17M-aIukvIMhGXxHLJWLTuV0Q&amp;ust=138487671880550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http://www.google.com/url?sa=i&amp;rct=j&amp;q=&amp;esrc=s&amp;source=images&amp;cd=&amp;cad=rja&amp;uact=8&amp;ved=0ahUKEwiqyp-NmfbPAhUEyj4KHXhmB50QjRwIBw&amp;url=http%3A%2F%2Fwww.collectorsweekly.com%2Farticles%2Fwhen-new-yorkers-lived-knee-deep-in-trash%2F&amp;bvm=bv.136593572,d.cWw&amp;psig=AFQjCNE0-YCnqIagSuAC_O5XC0boMygWHA&amp;ust=147749316279318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m/url?sa=i&amp;rct=j&amp;q=&amp;esrc=s&amp;source=images&amp;cd=&amp;cad=rja&amp;uact=8&amp;ved=0ahUKEwiu2eS1mPbPAhVENj4KHf5LDTMQjRwIBw&amp;url=https%3A%2F%2Fwww.pinterest.com%2Fpin%2F231372499582459602%2F&amp;bvm=bv.136593572,d.cWw&amp;psig=AFQjCNF3aSTNKoiKb-AhPwX6oFha2z9RiQ&amp;ust=1477492758167191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s://www.google.com/url?sa=i&amp;rct=j&amp;q=&amp;esrc=s&amp;source=images&amp;cd=&amp;cad=rja&amp;uact=8&amp;ved=0ahUKEwiUtKHpmvbPAhUFMj4KHWTpCpkQjRwIBw&amp;url=https%3A%2F%2Fwww.pinterest.com%2Fnikiyait%2Fnew-york%2F&amp;bvm=bv.136593572,d.cWw&amp;psig=AFQjCNGS5RgCctGeVL5XHGlnWEDqqSLkjg&amp;ust=147749362410155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pwNeUmPbPAhXBXD4KHXrZCFAQjRwIBw&amp;url=https%3A%2F%2Fwww.pinterest.com%2Fjushay1951%2Ftenements-of-nyc%2F&amp;bvm=bv.136593572,d.cWw&amp;psig=AFQjCNF3aSTNKoiKb-AhPwX6oFha2z9RiQ&amp;ust=1477492758167191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source=images&amp;cd=&amp;cad=rja&amp;uact=8&amp;ved=0ahUKEwiMpNDbl_bPAhXCWz4KHbKRCfMQjRwIBw&amp;url=https%3A%2F%2Fwww.pinterest.com%2Fexplore%2Flow-income-apartments%2F&amp;bvm=bv.136593572,d.cWw&amp;psig=AFQjCNF3aSTNKoiKb-AhPwX6oFha2z9RiQ&amp;ust=14774927581671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0ahUKEwjWh8KMmPbPAhWKGj4KHavMA0gQjRwIBw&amp;url=https%3A%2F%2Fen.wikipedia.org%2Fwiki%2FItalian_Americans&amp;bvm=bv.136593572,d.cWw&amp;psig=AFQjCNF3aSTNKoiKb-AhPwX6oFha2z9RiQ&amp;ust=1477492758167191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0" Type="http://schemas.openxmlformats.org/officeDocument/2006/relationships/hyperlink" Target="https://www.pinterest.com/jushay1951/tenements-of-nyc/" TargetMode="External"/><Relationship Id="rId4" Type="http://schemas.openxmlformats.org/officeDocument/2006/relationships/hyperlink" Target="https://www.google.com/url?sa=i&amp;rct=j&amp;q=&amp;esrc=s&amp;source=images&amp;cd=&amp;cad=rja&amp;uact=8&amp;ved=0ahUKEwi3j6yGmPbPAhUD8z4KHb4IDyIQjRwIBw&amp;url=https%3A%2F%2Fwww.pinterest.com%2Fjushay1951%2Ftenements-of-nyc%2F&amp;bvm=bv.136593572,d.cWw&amp;psig=AFQjCNF3aSTNKoiKb-AhPwX6oFha2z9RiQ&amp;ust=1477492758167191" TargetMode="Externa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SECTION 3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CITIES GROW AND CHANGE</a:t>
            </a:r>
            <a:br>
              <a:rPr lang="en-US" dirty="0" smtClean="0"/>
            </a:br>
            <a:r>
              <a:rPr lang="en-US" dirty="0" smtClean="0"/>
              <a:t>THE GILDED AGE</a:t>
            </a:r>
            <a:endParaRPr lang="en-US" dirty="0"/>
          </a:p>
        </p:txBody>
      </p:sp>
      <p:pic>
        <p:nvPicPr>
          <p:cNvPr id="14338" name="Picture 2" descr="http://t1.gstatic.com/images?q=tbn:ANd9GcSmsuhvWX_-ojxNg9_oKXxiEsss3qfa8sCZ7s2mZJiwJq6lBfLbeGONXMn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0"/>
            <a:ext cx="2286000" cy="1552576"/>
          </a:xfrm>
          <a:prstGeom prst="rect">
            <a:avLst/>
          </a:prstGeom>
          <a:noFill/>
        </p:spPr>
      </p:pic>
      <p:pic>
        <p:nvPicPr>
          <p:cNvPr id="14340" name="Picture 4" descr="http://ephemeralnewyork.files.wordpress.com/2012/05/statueoflibertyarm.jpg?w=450&amp;h=3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4286250" cy="3400426"/>
          </a:xfrm>
          <a:prstGeom prst="rect">
            <a:avLst/>
          </a:prstGeom>
          <a:noFill/>
        </p:spPr>
      </p:pic>
      <p:sp>
        <p:nvSpPr>
          <p:cNvPr id="6" name="Flowchart: Process 5"/>
          <p:cNvSpPr/>
          <p:nvPr/>
        </p:nvSpPr>
        <p:spPr>
          <a:xfrm>
            <a:off x="5442857" y="4038600"/>
            <a:ext cx="2400300" cy="2286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4267200"/>
            <a:ext cx="2432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LOOK…. It’s the hand and torch of  </a:t>
            </a:r>
            <a:r>
              <a:rPr lang="en-US" sz="1400" dirty="0" smtClean="0">
                <a:solidFill>
                  <a:srgbClr val="FF0000"/>
                </a:solidFill>
              </a:rPr>
              <a:t>Lady Liberty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/>
              <a:t>in Madison Square Park.  What’s it doing there?  The hand and torch was placed in the park to get donations to complete the pedestal (1876-1882). </a:t>
            </a:r>
            <a:endParaRPr lang="en-US" sz="1400" dirty="0"/>
          </a:p>
        </p:txBody>
      </p:sp>
      <p:sp>
        <p:nvSpPr>
          <p:cNvPr id="8" name="Left Arrow 7"/>
          <p:cNvSpPr/>
          <p:nvPr/>
        </p:nvSpPr>
        <p:spPr>
          <a:xfrm>
            <a:off x="3200400" y="4191000"/>
            <a:ext cx="2209800" cy="304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15200" y="1676400"/>
            <a:ext cx="1295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1676400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Brooklyn Bridge NYC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CITY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 the 1880s, cities began to </a:t>
            </a:r>
            <a:r>
              <a:rPr lang="en-US" u="sng" dirty="0" smtClean="0"/>
              <a:t>improve</a:t>
            </a:r>
            <a:r>
              <a:rPr lang="en-US" dirty="0" smtClean="0"/>
              <a:t> urban life.</a:t>
            </a:r>
          </a:p>
          <a:p>
            <a:pPr lvl="1"/>
            <a:r>
              <a:rPr lang="en-US" sz="1800" i="1" u="sng" dirty="0" smtClean="0">
                <a:solidFill>
                  <a:srgbClr val="00B050"/>
                </a:solidFill>
              </a:rPr>
              <a:t>Streetlights</a:t>
            </a:r>
            <a:r>
              <a:rPr lang="en-US" sz="1800" i="1" dirty="0" smtClean="0">
                <a:solidFill>
                  <a:srgbClr val="00B050"/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</a:rPr>
              <a:t>were installed.</a:t>
            </a:r>
          </a:p>
          <a:p>
            <a:pPr lvl="2"/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How will this improve city life?</a:t>
            </a:r>
          </a:p>
          <a:p>
            <a:pPr lvl="1"/>
            <a:r>
              <a:rPr lang="en-US" sz="1800" i="1" dirty="0" smtClean="0">
                <a:solidFill>
                  <a:srgbClr val="00B050"/>
                </a:solidFill>
              </a:rPr>
              <a:t>Fire, Sanitation, and Police Departments were set up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Public health officials waged war on disease.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791200" y="5562600"/>
            <a:ext cx="2895600" cy="1017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5562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Religious groups served the poor.  Mother Cabrini, a Catholic nun, set up hospitals and clinics  for people who could not afford a doctor.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7010400" y="152400"/>
            <a:ext cx="19050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381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Salvation Army was founded.  It gave food, clothing, and shelter to the homeless.</a:t>
            </a:r>
            <a:endParaRPr lang="en-US" sz="1200" dirty="0"/>
          </a:p>
        </p:txBody>
      </p:sp>
      <p:pic>
        <p:nvPicPr>
          <p:cNvPr id="7170" name="Picture 2" descr="http://www.google.com/url?source=imglanding&amp;ct=img&amp;q=http://www.fordham.edu/halsall/medny/mccabe1.jpg&amp;sa=X&amp;ei=bMi0ULTTGq-x0AGwp4GIDA&amp;ved=0CAwQ8wc&amp;usg=AFQjCNHYqXlDTxqplDFQ0n8dquVYb_40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831" y="5527237"/>
            <a:ext cx="930369" cy="1052513"/>
          </a:xfrm>
          <a:prstGeom prst="rect">
            <a:avLst/>
          </a:prstGeom>
          <a:noFill/>
        </p:spPr>
      </p:pic>
      <p:pic>
        <p:nvPicPr>
          <p:cNvPr id="7172" name="Picture 4" descr="http://www.google.com/url?source=imglanding&amp;ct=img&amp;q=http://upload.wikimedia.org/wikipedia/commons/3/3a/Mulberry_Street_NYC_c1900_LOC_3g04637u.jpg&amp;sa=X&amp;ei=lsi0UKzMG6q80QHs7oCQBg&amp;ved=0CA4Q8wc&amp;usg=AFQjCNE4Y0VAdLdmllijjA84paKI4RF-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267200" cy="3149127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600200" y="2362200"/>
            <a:ext cx="1981200" cy="281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police departments new york 1800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09" y="3352800"/>
            <a:ext cx="252499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ire departments new york 1800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59" y="2057400"/>
            <a:ext cx="1593850" cy="122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/>
              <a:t>A settlement house is </a:t>
            </a:r>
            <a:r>
              <a:rPr lang="en-US" sz="1400" b="1" i="1" dirty="0" smtClean="0">
                <a:solidFill>
                  <a:srgbClr val="00B050"/>
                </a:solidFill>
              </a:rPr>
              <a:t>a center offering help to the urban poor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At settlement houses, volunteers taught English to immigrants, sponsored music and sports for young people, and provided nurseries for children of working mothers.</a:t>
            </a:r>
          </a:p>
          <a:p>
            <a:pPr lvl="1"/>
            <a:endParaRPr lang="en-US" sz="1400" dirty="0" smtClean="0"/>
          </a:p>
          <a:p>
            <a:r>
              <a:rPr lang="en-US" sz="1400" dirty="0" smtClean="0"/>
              <a:t>Jane Addams opened her own settlement house called the “</a:t>
            </a:r>
            <a:r>
              <a:rPr lang="en-US" sz="1400" b="1" u="sng" dirty="0" smtClean="0"/>
              <a:t>Hull House</a:t>
            </a:r>
            <a:r>
              <a:rPr lang="en-US" sz="1400" dirty="0" smtClean="0"/>
              <a:t>” in 1889.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b="1" u="sng" dirty="0" smtClean="0"/>
              <a:t>Hull House </a:t>
            </a:r>
            <a:r>
              <a:rPr lang="en-US" sz="1400" dirty="0" smtClean="0"/>
              <a:t>was located in the slums of Chicago.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7543800" y="152400"/>
            <a:ext cx="1371600" cy="13716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www.google.com/url?source=imglanding&amp;ct=img&amp;q=http://upload.wikimedia.org/wikipedia/commons/thumb/2/26/Hull_House_2.JPG/250px-Hull_House_2.JPG&amp;sa=X&amp;ei=8si0UOi5H8-w0AHQgoDICg&amp;ved=0CAwQ8wc&amp;usg=AFQjCNGjKNT_H5gl8WJshsJ9qN8Bli4k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3558308"/>
            <a:ext cx="2381250" cy="16764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828800" y="3048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http://www.google.com/url?source=imglanding&amp;ct=img&amp;q=http://www.biography.com/imported/images/Biography/Images/Profiles/A/Jane-Addams-9176298-1-402.jpg&amp;sa=X&amp;ei=2c-0UKe5N6650AGR4YDYAQ&amp;ved=0CAsQ8wc&amp;usg=AFQjCNFRtlKedjww6F-CNVdwmhOKWfHv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81000"/>
            <a:ext cx="914400" cy="914400"/>
          </a:xfrm>
          <a:prstGeom prst="rect">
            <a:avLst/>
          </a:prstGeom>
          <a:noFill/>
        </p:spPr>
      </p:pic>
      <p:pic>
        <p:nvPicPr>
          <p:cNvPr id="5" name="Picture 2" descr="Image result for settlement house servic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299005"/>
            <a:ext cx="1905000" cy="12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slideplayer.com/18/6119136/slides/slide_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83879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slideplayer.com/25/7942530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14799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erttlement house servic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9" y="3297240"/>
            <a:ext cx="4324061" cy="32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erttlement house servic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3528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erttlement house servic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0288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6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EXCITEMENT OF CITY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Despite hardships, cities offered attractions that were not available in the rural part of the country.</a:t>
            </a:r>
          </a:p>
          <a:p>
            <a:pPr lvl="1"/>
            <a:r>
              <a:rPr lang="en-US" sz="1800" dirty="0" smtClean="0"/>
              <a:t>Newcomers were awed by </a:t>
            </a:r>
          </a:p>
          <a:p>
            <a:pPr lvl="2"/>
            <a:r>
              <a:rPr lang="en-US" sz="1800" u="sng" dirty="0" smtClean="0"/>
              <a:t>electric lights </a:t>
            </a:r>
            <a:r>
              <a:rPr lang="en-US" sz="1800" dirty="0" smtClean="0"/>
              <a:t>that turned night into day</a:t>
            </a:r>
          </a:p>
          <a:p>
            <a:pPr lvl="2"/>
            <a:r>
              <a:rPr lang="en-US" sz="1800" u="sng" dirty="0" smtClean="0"/>
              <a:t>elevated railroads </a:t>
            </a:r>
            <a:r>
              <a:rPr lang="en-US" sz="1800" dirty="0" smtClean="0"/>
              <a:t>that </a:t>
            </a:r>
            <a:r>
              <a:rPr lang="en-US" sz="1800" dirty="0" smtClean="0"/>
              <a:t>rumbled </a:t>
            </a:r>
            <a:r>
              <a:rPr lang="en-US" sz="1800" dirty="0" smtClean="0"/>
              <a:t>overhead</a:t>
            </a:r>
          </a:p>
          <a:p>
            <a:pPr lvl="2"/>
            <a:r>
              <a:rPr lang="en-US" sz="1800" u="sng" dirty="0" smtClean="0"/>
              <a:t>tall buildings</a:t>
            </a:r>
            <a:r>
              <a:rPr lang="en-US" sz="1800" dirty="0" smtClean="0"/>
              <a:t> that seemed to pierce the clouds</a:t>
            </a:r>
            <a:endParaRPr lang="en-US" sz="1800" dirty="0"/>
          </a:p>
        </p:txBody>
      </p:sp>
      <p:pic>
        <p:nvPicPr>
          <p:cNvPr id="5122" name="Picture 2" descr="http://www.google.com/url?source=imglanding&amp;ct=img&amp;q=http://static4.businessinsider.com/image/4ebaf3ca6bb3f77d2a000010-650/old-times-square.jpg&amp;sa=X&amp;ei=a9C0UKaFKuiy0QGiiICwBQ&amp;ved=0CAwQ8wc&amp;usg=AFQjCNGJ7LhW8BddH4KVPz3m47pKAS9g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121063"/>
            <a:ext cx="2002129" cy="1612736"/>
          </a:xfrm>
          <a:prstGeom prst="rect">
            <a:avLst/>
          </a:prstGeom>
          <a:noFill/>
        </p:spPr>
      </p:pic>
      <p:pic>
        <p:nvPicPr>
          <p:cNvPr id="5124" name="Picture 4" descr="http://www.google.com/url?source=imglanding&amp;ct=img&amp;q=http://designyoutrust.com/wp-content/uploads/2012/02/1900ny9.jpg&amp;sa=X&amp;ei=jdC0UK_5GIGV0QHQw4FI&amp;ved=0CAwQ8wc4Hw&amp;usg=AFQjCNHnH1rsib_RIr_j0oJ41dwri6ny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51603"/>
            <a:ext cx="1694169" cy="1414604"/>
          </a:xfrm>
          <a:prstGeom prst="rect">
            <a:avLst/>
          </a:prstGeom>
          <a:noFill/>
        </p:spPr>
      </p:pic>
      <p:pic>
        <p:nvPicPr>
          <p:cNvPr id="8194" name="Picture 2" descr="Image result for nyc lights 1900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3982"/>
            <a:ext cx="2851163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yc lights 1900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3982"/>
            <a:ext cx="3524485" cy="22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nyc lights 1900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00020"/>
            <a:ext cx="1600200" cy="12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a department store?</a:t>
            </a:r>
          </a:p>
          <a:p>
            <a:r>
              <a:rPr lang="en-US" dirty="0" smtClean="0"/>
              <a:t>What is an example of a department store?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www.google.com/url?source=imglanding&amp;ct=img&amp;q=http://1.bp.blogspot.com/_mlPoGU4VqSk/S52UYNAl-DI/AAAAAAAAHD4/Hc9BdF7lauY/s400/mac.jpg&amp;sa=X&amp;ei=xtC0UKCmCanN0AG4sIHwDQ&amp;ved=0CAwQ8wc&amp;usg=AFQjCNGZAC8uI9KF_TmCgdlX-2W5NA8x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810000" cy="300990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181600" y="1295400"/>
            <a:ext cx="36576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4400" y="2895600"/>
            <a:ext cx="2971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895600"/>
            <a:ext cx="2971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MACY’S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295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in one shopping</a:t>
            </a:r>
            <a:endParaRPr lang="en-US" dirty="0"/>
          </a:p>
        </p:txBody>
      </p:sp>
      <p:pic>
        <p:nvPicPr>
          <p:cNvPr id="9218" name="Picture 2" descr="Image result for department stor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1869"/>
            <a:ext cx="1971964" cy="11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department stor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3488"/>
            <a:ext cx="1997530" cy="11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department stor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822"/>
            <a:ext cx="2035367" cy="10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department stor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41326"/>
            <a:ext cx="1453753" cy="1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department store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82" y="3829871"/>
            <a:ext cx="1504871" cy="11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hours on the job made people value their free time.</a:t>
            </a:r>
          </a:p>
          <a:p>
            <a:pPr lvl="1"/>
            <a:r>
              <a:rPr lang="en-US" sz="1800" dirty="0" smtClean="0"/>
              <a:t>Cities provided a wealth of entertainment.</a:t>
            </a:r>
          </a:p>
          <a:p>
            <a:pPr lvl="2"/>
            <a:r>
              <a:rPr lang="en-US" sz="1800" dirty="0" smtClean="0"/>
              <a:t>Museum</a:t>
            </a:r>
          </a:p>
          <a:p>
            <a:pPr lvl="2"/>
            <a:r>
              <a:rPr lang="en-US" sz="1800" dirty="0" smtClean="0"/>
              <a:t>Orchestra</a:t>
            </a:r>
          </a:p>
          <a:p>
            <a:pPr lvl="2"/>
            <a:r>
              <a:rPr lang="en-US" sz="1800" dirty="0" smtClean="0"/>
              <a:t>Art gallery</a:t>
            </a:r>
          </a:p>
          <a:p>
            <a:pPr lvl="2"/>
            <a:r>
              <a:rPr lang="en-US" sz="1800" dirty="0" smtClean="0"/>
              <a:t>Theater </a:t>
            </a:r>
          </a:p>
          <a:p>
            <a:pPr lvl="2"/>
            <a:r>
              <a:rPr lang="en-US" sz="1800" dirty="0" smtClean="0"/>
              <a:t>Circuses</a:t>
            </a:r>
            <a:endParaRPr lang="en-US" sz="1800" dirty="0" smtClean="0"/>
          </a:p>
          <a:p>
            <a:pPr lvl="2"/>
            <a:r>
              <a:rPr lang="en-US" sz="1800" dirty="0" smtClean="0"/>
              <a:t>Zoos</a:t>
            </a:r>
          </a:p>
          <a:p>
            <a:pPr lvl="2"/>
            <a:r>
              <a:rPr lang="en-US" sz="1800" dirty="0" smtClean="0"/>
              <a:t>Gardens</a:t>
            </a:r>
          </a:p>
          <a:p>
            <a:pPr lvl="2"/>
            <a:r>
              <a:rPr lang="en-US" sz="1800" dirty="0" smtClean="0"/>
              <a:t>Shopping </a:t>
            </a:r>
          </a:p>
          <a:p>
            <a:pPr lvl="3">
              <a:buFontTx/>
              <a:buChar char="-"/>
            </a:pPr>
            <a:r>
              <a:rPr lang="en-US" sz="1800" dirty="0" smtClean="0"/>
              <a:t>Department stores</a:t>
            </a:r>
            <a:endParaRPr lang="en-US" sz="1600" dirty="0" smtClean="0"/>
          </a:p>
          <a:p>
            <a:pPr lvl="2"/>
            <a:endParaRPr lang="en-US" u="sng" dirty="0" smtClean="0"/>
          </a:p>
          <a:p>
            <a:pPr lvl="2"/>
            <a:endParaRPr lang="en-US" dirty="0"/>
          </a:p>
        </p:txBody>
      </p:sp>
      <p:pic>
        <p:nvPicPr>
          <p:cNvPr id="6146" name="Picture 2" descr="http://www.caseclothesed.com/wp-content/uploads/2011/02/Mac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791200"/>
            <a:ext cx="1927325" cy="533400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4/4d/Stavenn_Bronx_Zoo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724399"/>
            <a:ext cx="1625601" cy="1219201"/>
          </a:xfrm>
          <a:prstGeom prst="rect">
            <a:avLst/>
          </a:prstGeom>
          <a:noFill/>
        </p:spPr>
      </p:pic>
      <p:pic>
        <p:nvPicPr>
          <p:cNvPr id="10242" name="Picture 2" descr="Image result for 1900 circu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1752600" cy="11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1900 nyc theate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89" y="4610100"/>
            <a:ext cx="180251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PARK (NYC)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Parks</a:t>
            </a:r>
          </a:p>
          <a:p>
            <a:pPr lvl="2"/>
            <a:r>
              <a:rPr lang="en-US" sz="1800" dirty="0"/>
              <a:t>In the 1850s, </a:t>
            </a:r>
            <a:r>
              <a:rPr lang="en-US" sz="1800" dirty="0">
                <a:solidFill>
                  <a:srgbClr val="FF0000"/>
                </a:solidFill>
              </a:rPr>
              <a:t>Frederick Law Olmsted </a:t>
            </a:r>
            <a:r>
              <a:rPr lang="en-US" sz="1800" dirty="0"/>
              <a:t>designed </a:t>
            </a:r>
            <a:r>
              <a:rPr lang="en-US" sz="1800" i="1" u="sng" dirty="0">
                <a:solidFill>
                  <a:srgbClr val="00B050"/>
                </a:solidFill>
              </a:rPr>
              <a:t>Central Park </a:t>
            </a:r>
            <a:r>
              <a:rPr lang="en-US" sz="1800" i="1" dirty="0">
                <a:solidFill>
                  <a:srgbClr val="00B050"/>
                </a:solidFill>
              </a:rPr>
              <a:t>in New York</a:t>
            </a:r>
            <a:r>
              <a:rPr lang="en-US" sz="1800" dirty="0"/>
              <a:t>.</a:t>
            </a:r>
            <a:endParaRPr lang="en-US" dirty="0"/>
          </a:p>
        </p:txBody>
      </p:sp>
      <p:pic>
        <p:nvPicPr>
          <p:cNvPr id="4" name="Picture 2" descr="http://www.google.com/url?source=imglanding&amp;ct=img&amp;q=http://www.brynmawr.edu/cities/Cities/imgb/nextone/med/1041.jpg&amp;sa=X&amp;ei=YtG0UJu5GbS60AGaqYDIDw&amp;ved=0CAsQ8wc&amp;usg=AFQjCNG9IsB0Wz1w7YDO1hbqIFlSiMaH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447800" cy="1160561"/>
          </a:xfrm>
          <a:prstGeom prst="rect">
            <a:avLst/>
          </a:prstGeom>
          <a:noFill/>
        </p:spPr>
      </p:pic>
      <p:pic>
        <p:nvPicPr>
          <p:cNvPr id="11268" name="Picture 4" descr="Image result for central park fac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34998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central park fact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49" y="2717175"/>
            <a:ext cx="1257300" cy="14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central park fact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55" y="2560783"/>
            <a:ext cx="3048000" cy="33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upload.wikimedia.org/wikipedia/commons/thumb/e/ee/Centralpark_map.png/350px-Centralpark_ma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2" y="2438400"/>
            <a:ext cx="2266697" cy="41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9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100" dirty="0" smtClean="0"/>
              <a:t>Professional sports teams begin to spring up in cities after the Civil War.</a:t>
            </a:r>
          </a:p>
          <a:p>
            <a:pPr lvl="2"/>
            <a:r>
              <a:rPr lang="en-US" sz="1600" u="sng" dirty="0" smtClean="0">
                <a:solidFill>
                  <a:srgbClr val="0070C0"/>
                </a:solidFill>
              </a:rPr>
              <a:t>Baseball</a:t>
            </a:r>
            <a:r>
              <a:rPr lang="en-US" sz="1600" dirty="0" smtClean="0">
                <a:solidFill>
                  <a:srgbClr val="0070C0"/>
                </a:solidFill>
              </a:rPr>
              <a:t>-  The first professional team was the Cincinnati Red Stocking (1869).  {</a:t>
            </a:r>
            <a:r>
              <a:rPr lang="en-US" sz="1600" i="1" dirty="0" smtClean="0">
                <a:solidFill>
                  <a:srgbClr val="00B050"/>
                </a:solidFill>
              </a:rPr>
              <a:t>The most popular sport in America</a:t>
            </a:r>
            <a:r>
              <a:rPr lang="en-US" sz="1600" dirty="0" smtClean="0">
                <a:solidFill>
                  <a:srgbClr val="0070C0"/>
                </a:solidFill>
              </a:rPr>
              <a:t>}</a:t>
            </a:r>
          </a:p>
          <a:p>
            <a:pPr lvl="3"/>
            <a:r>
              <a:rPr lang="en-US" sz="1400" dirty="0" smtClean="0">
                <a:solidFill>
                  <a:srgbClr val="0070C0"/>
                </a:solidFill>
              </a:rPr>
              <a:t>African Americans formed their own league in the 1880s.</a:t>
            </a:r>
          </a:p>
          <a:p>
            <a:pPr lvl="3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lvl="2"/>
            <a:r>
              <a:rPr lang="en-US" sz="1600" u="sng" dirty="0" smtClean="0">
                <a:solidFill>
                  <a:srgbClr val="7030A0"/>
                </a:solidFill>
              </a:rPr>
              <a:t>Basketball</a:t>
            </a:r>
            <a:r>
              <a:rPr lang="en-US" sz="1600" dirty="0" smtClean="0">
                <a:solidFill>
                  <a:srgbClr val="7030A0"/>
                </a:solidFill>
              </a:rPr>
              <a:t>- In 1891, James Naismith invented this winter sport in Springfield, Massachusetts.</a:t>
            </a:r>
          </a:p>
          <a:p>
            <a:pPr lvl="2">
              <a:buNone/>
            </a:pPr>
            <a:endParaRPr lang="en-US" sz="1600" dirty="0" smtClean="0">
              <a:solidFill>
                <a:srgbClr val="7030A0"/>
              </a:solidFill>
            </a:endParaRPr>
          </a:p>
          <a:p>
            <a:pPr lvl="2"/>
            <a:r>
              <a:rPr lang="en-US" sz="1600" u="sng" dirty="0" smtClean="0">
                <a:solidFill>
                  <a:srgbClr val="FF0000"/>
                </a:solidFill>
              </a:rPr>
              <a:t>Football</a:t>
            </a:r>
            <a:r>
              <a:rPr lang="en-US" sz="1600" dirty="0" smtClean="0">
                <a:solidFill>
                  <a:srgbClr val="FF0000"/>
                </a:solidFill>
              </a:rPr>
              <a:t>- It was brutal and dangerous, 44 college players died in a single season.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google.com/url?source=imglanding&amp;ct=img&amp;q=http://mlb.mlb.com/mlb/images/mediacenter/baseball_discovered/1900.jpg&amp;sa=X&amp;ei=3tG0UNnyO8Pn0gH1oIDYBw&amp;ved=0CAwQ8wc&amp;usg=AFQjCNFSm0yrEEd0QErvP7afoSE6nECW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563" y="4800600"/>
            <a:ext cx="2243277" cy="1595932"/>
          </a:xfrm>
          <a:prstGeom prst="rect">
            <a:avLst/>
          </a:prstGeom>
          <a:noFill/>
        </p:spPr>
      </p:pic>
      <p:pic>
        <p:nvPicPr>
          <p:cNvPr id="1028" name="Picture 4" descr="http://www.google.com/url?source=imglanding&amp;ct=img&amp;q=http://media.commercialappeal.com/media/img/photos/2009/10/27/1900sbasketballlaugh_t607.JPG&amp;sa=X&amp;ei=ZdK0UO7EE5Ky0AHA3IGoBQ&amp;ved=0CAsQ8wc&amp;usg=AFQjCNFOUeUePFQ__FaST6yZQ1sxsNZS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00600"/>
            <a:ext cx="2286000" cy="1672132"/>
          </a:xfrm>
          <a:prstGeom prst="rect">
            <a:avLst/>
          </a:prstGeom>
          <a:noFill/>
        </p:spPr>
      </p:pic>
      <p:pic>
        <p:nvPicPr>
          <p:cNvPr id="4098" name="Picture 2" descr="http://t2.gstatic.com/images?q=tbn:ANd9GcSmFQNNj7DdiLMUiWkor1y2q0s1p6-hc2I9eNFCquA1wjMEihdQy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995" y="174625"/>
            <a:ext cx="1849209" cy="797215"/>
          </a:xfrm>
          <a:prstGeom prst="rect">
            <a:avLst/>
          </a:prstGeom>
          <a:noFill/>
        </p:spPr>
      </p:pic>
      <p:pic>
        <p:nvPicPr>
          <p:cNvPr id="12290" name="Picture 2" descr="Image result for BASEBALL 1800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7529"/>
            <a:ext cx="762000" cy="6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COLLEGE FOOTBALL 1800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99639"/>
            <a:ext cx="3609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COLLEGE FOOTBALL 1800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554"/>
            <a:ext cx="2209800" cy="10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</a:rPr>
              <a:t>Urbanization</a:t>
            </a:r>
            <a:r>
              <a:rPr lang="en-US" sz="1800" dirty="0" smtClean="0"/>
              <a:t> is the </a:t>
            </a:r>
            <a:r>
              <a:rPr lang="en-US" sz="1800" i="1" dirty="0" smtClean="0">
                <a:solidFill>
                  <a:srgbClr val="00B050"/>
                </a:solidFill>
              </a:rPr>
              <a:t>rapid growth of city populations</a:t>
            </a:r>
            <a:r>
              <a:rPr lang="en-US" sz="1800" dirty="0" smtClean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en-US" sz="1600" dirty="0" smtClean="0"/>
              <a:t>In 1860, only one American in five was a city dweller.  </a:t>
            </a:r>
          </a:p>
          <a:p>
            <a:pPr lvl="1"/>
            <a:r>
              <a:rPr lang="en-US" sz="1600" dirty="0" smtClean="0"/>
              <a:t>By 1890, one in three lived in the city.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What was the reason for this rapid urbanization?</a:t>
            </a:r>
          </a:p>
          <a:p>
            <a:pPr lvl="1"/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was simple</a:t>
            </a:r>
            <a:r>
              <a:rPr lang="en-US" sz="1600" i="1" dirty="0" smtClean="0">
                <a:solidFill>
                  <a:srgbClr val="00B050"/>
                </a:solidFill>
              </a:rPr>
              <a:t>, cities attracted industry, and industry attracted people.</a:t>
            </a:r>
          </a:p>
          <a:p>
            <a:pPr lvl="2"/>
            <a:r>
              <a:rPr lang="en-US" sz="1600" dirty="0" smtClean="0"/>
              <a:t>Farmers, immigrants, and African-Americans from the South all migrated to cities in search of </a:t>
            </a:r>
            <a:r>
              <a:rPr lang="en-US" sz="1600" u="sng" dirty="0" smtClean="0">
                <a:solidFill>
                  <a:srgbClr val="00B050"/>
                </a:solidFill>
              </a:rPr>
              <a:t>JOBS</a:t>
            </a:r>
            <a:r>
              <a:rPr lang="en-US" sz="1600" dirty="0" smtClean="0"/>
              <a:t> and </a:t>
            </a:r>
            <a:r>
              <a:rPr lang="en-US" sz="1600" u="sng" dirty="0" smtClean="0">
                <a:solidFill>
                  <a:srgbClr val="00B050"/>
                </a:solidFill>
              </a:rPr>
              <a:t>EXCITEMENT</a:t>
            </a:r>
            <a:r>
              <a:rPr lang="en-US" sz="1600" dirty="0" smtClean="0"/>
              <a:t>.</a:t>
            </a:r>
          </a:p>
          <a:p>
            <a:pPr lvl="2"/>
            <a:r>
              <a:rPr lang="en-US" sz="1600" dirty="0" smtClean="0"/>
              <a:t>Many fast-growing cities were located near waterways.</a:t>
            </a:r>
          </a:p>
          <a:p>
            <a:pPr lvl="3"/>
            <a:r>
              <a:rPr lang="en-US" sz="1400" dirty="0" smtClean="0"/>
              <a:t>Why was this?</a:t>
            </a:r>
            <a:endParaRPr lang="en-US" sz="1400" dirty="0"/>
          </a:p>
        </p:txBody>
      </p:sp>
      <p:pic>
        <p:nvPicPr>
          <p:cNvPr id="13314" name="Picture 2" descr="http://www.google.com/url?source=imglanding&amp;ct=img&amp;q=http://missparsons.edublogs.org/files/2008/12/nyc1880s.jpg&amp;sa=X&amp;ei=7MG0UKnPE9Kx0AGNrICICg&amp;ved=0CAsQ8wc4bA&amp;usg=AFQjCNFbMLNKIG53covl-n7N94qNsMcG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1895475" cy="2638426"/>
          </a:xfrm>
          <a:prstGeom prst="rect">
            <a:avLst/>
          </a:prstGeom>
          <a:noFill/>
        </p:spPr>
      </p:pic>
      <p:pic>
        <p:nvPicPr>
          <p:cNvPr id="13316" name="Picture 4" descr="http://www.google.com/url?source=imglanding&amp;ct=img&amp;q=http://www.howtobearetronaut.com/wp-content/uploads/2011/07/New-York-City-1900.jpg&amp;sa=X&amp;ei=5cK0UM3JGoaX0QHU-YHgCg&amp;ved=0CAwQ8wc4IA&amp;usg=AFQjCNHUrcWWsRG60vavvc4Yeo0dZAX3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635813"/>
            <a:ext cx="8610600" cy="206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UP AND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New technology helped cities grow.</a:t>
            </a:r>
          </a:p>
          <a:p>
            <a:pPr lvl="1"/>
            <a:r>
              <a:rPr lang="en-US" sz="1600" i="1" dirty="0" smtClean="0">
                <a:solidFill>
                  <a:srgbClr val="00B050"/>
                </a:solidFill>
              </a:rPr>
              <a:t>Elevated trains</a:t>
            </a:r>
            <a:r>
              <a:rPr lang="en-US" sz="1600" dirty="0" smtClean="0"/>
              <a:t> carried passengers over crowded streets.</a:t>
            </a:r>
          </a:p>
          <a:p>
            <a:pPr lvl="1"/>
            <a:r>
              <a:rPr lang="en-US" sz="1600" i="1" dirty="0" smtClean="0">
                <a:solidFill>
                  <a:srgbClr val="00B050"/>
                </a:solidFill>
              </a:rPr>
              <a:t>Subways</a:t>
            </a:r>
            <a:r>
              <a:rPr lang="en-US" sz="1600" dirty="0" smtClean="0"/>
              <a:t> carried passengers under the streets.</a:t>
            </a:r>
          </a:p>
          <a:p>
            <a:pPr lvl="2"/>
            <a:r>
              <a:rPr lang="en-US" sz="1600" dirty="0" smtClean="0"/>
              <a:t>Public transportation and steel bridges gave rise to suburbs, living areas on the outskirts of a city.</a:t>
            </a:r>
          </a:p>
          <a:p>
            <a:pPr lvl="3"/>
            <a:r>
              <a:rPr lang="en-US" sz="1400" dirty="0" smtClean="0"/>
              <a:t>Brooklyn Bridge (1883). </a:t>
            </a:r>
          </a:p>
          <a:p>
            <a:pPr lvl="1"/>
            <a:r>
              <a:rPr lang="en-US" sz="1600" i="1" dirty="0" smtClean="0">
                <a:solidFill>
                  <a:srgbClr val="00B050"/>
                </a:solidFill>
              </a:rPr>
              <a:t>Skyscrapers</a:t>
            </a:r>
            <a:r>
              <a:rPr lang="en-US" sz="1600" dirty="0" smtClean="0"/>
              <a:t>- Cities began to expand upward as well as outward.</a:t>
            </a:r>
          </a:p>
          <a:p>
            <a:pPr lvl="2"/>
            <a:r>
              <a:rPr lang="en-US" sz="1600" dirty="0" smtClean="0"/>
              <a:t>elevators</a:t>
            </a:r>
          </a:p>
        </p:txBody>
      </p:sp>
      <p:pic>
        <p:nvPicPr>
          <p:cNvPr id="12289" name="Picture 1" descr="Horse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43000"/>
            <a:ext cx="1676400" cy="1310374"/>
          </a:xfrm>
          <a:prstGeom prst="rect">
            <a:avLst/>
          </a:prstGeom>
          <a:noFill/>
        </p:spPr>
      </p:pic>
      <p:pic>
        <p:nvPicPr>
          <p:cNvPr id="12293" name="Picture 5" descr="http://www.google.com/url?source=imglanding&amp;ct=img&amp;q=http://img38.imageshack.us/img38/2737/29560355.jpg&amp;sa=X&amp;ei=eMO0UKbAI8WA0AHhsIGYDw&amp;ved=0CAwQ8wc&amp;usg=AFQjCNG-470GjJ0l0jgFQRrhmhAtz0DA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66074"/>
            <a:ext cx="1828800" cy="1421106"/>
          </a:xfrm>
          <a:prstGeom prst="rect">
            <a:avLst/>
          </a:prstGeom>
          <a:noFill/>
        </p:spPr>
      </p:pic>
      <p:pic>
        <p:nvPicPr>
          <p:cNvPr id="12295" name="Picture 7" descr="http://4.bp.blogspot.com/-TbGhDaYglOk/Tzug2jeMG5I/AAAAAAAADpY/xNDFjCrt5Dw/s640/Walk%2BIn%2BNew%2BYork%2B-%2BNew%2BYork%2BVintage%2B-%2BBowery%2B1900%2B%2528Copier%2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62400"/>
            <a:ext cx="1724926" cy="1428454"/>
          </a:xfrm>
          <a:prstGeom prst="rect">
            <a:avLst/>
          </a:prstGeom>
          <a:noFill/>
        </p:spPr>
      </p:pic>
      <p:pic>
        <p:nvPicPr>
          <p:cNvPr id="1026" name="Picture 2" descr="Image result for new york city early 1900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962400"/>
            <a:ext cx="1905000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w york city early 1900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49" y="3657600"/>
            <a:ext cx="2121478" cy="271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BROOKLYN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Brooklyn Bridge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connected Manhattan to Brooklyn</a:t>
            </a:r>
            <a:r>
              <a:rPr lang="en-US" sz="1800" dirty="0" smtClean="0"/>
              <a:t>.</a:t>
            </a:r>
          </a:p>
          <a:p>
            <a:pPr lvl="1"/>
            <a:r>
              <a:rPr lang="en-US" sz="1600" dirty="0" smtClean="0"/>
              <a:t>It was the first suspension bridge with steel cable wires.</a:t>
            </a:r>
          </a:p>
          <a:p>
            <a:pPr lvl="1"/>
            <a:r>
              <a:rPr lang="en-US" sz="1600" dirty="0" smtClean="0"/>
              <a:t>Building the Brooklyn Bridge was a challenge.</a:t>
            </a:r>
          </a:p>
          <a:p>
            <a:pPr lvl="2"/>
            <a:r>
              <a:rPr lang="en-US" sz="1400" dirty="0" smtClean="0"/>
              <a:t>Many workers, including Washington Roebling, the chief engineer, were crippled by the effects of high pressure on the body.</a:t>
            </a:r>
          </a:p>
          <a:p>
            <a:pPr lvl="2"/>
            <a:r>
              <a:rPr lang="en-US" sz="1400" dirty="0" smtClean="0"/>
              <a:t>About </a:t>
            </a:r>
            <a:r>
              <a:rPr lang="en-US" sz="1400" dirty="0" smtClean="0">
                <a:solidFill>
                  <a:srgbClr val="7030A0"/>
                </a:solidFill>
              </a:rPr>
              <a:t>27 people died </a:t>
            </a:r>
            <a:r>
              <a:rPr lang="en-US" sz="1400" dirty="0" smtClean="0"/>
              <a:t>during the construction of the bridge. </a:t>
            </a:r>
            <a:endParaRPr lang="en-US" sz="1400" dirty="0"/>
          </a:p>
        </p:txBody>
      </p:sp>
      <p:pic>
        <p:nvPicPr>
          <p:cNvPr id="1028" name="Picture 4" descr="http://www.google.com/url?source=imglanding&amp;ct=img&amp;q=http://architessica.files.wordpress.com/2011/03/brooklynbridge1.jpg&amp;sa=X&amp;ei=Yb2zUIWVKceB0QG6joHgDg&amp;ved=0CAwQ8wc&amp;usg=AFQjCNHVr4aM4zm_61mKls7rs647BKJX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029200"/>
            <a:ext cx="1747481" cy="1600200"/>
          </a:xfrm>
          <a:prstGeom prst="rect">
            <a:avLst/>
          </a:prstGeom>
          <a:noFill/>
        </p:spPr>
      </p:pic>
      <p:pic>
        <p:nvPicPr>
          <p:cNvPr id="1030" name="Picture 6" descr="http://www.google.com/url?source=imglanding&amp;ct=img&amp;q=http://farm4.staticflickr.com/3255/5710937421_5fd9e51b87_z.jpg&amp;sa=X&amp;ei=qr2zUOrxDabF0AH98oH4DA&amp;ved=0CAsQ8wc4Rg&amp;usg=AFQjCNEh3UlBhl-68CKQj7T6XafQGBBb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08805"/>
            <a:ext cx="1676400" cy="1422570"/>
          </a:xfrm>
          <a:prstGeom prst="rect">
            <a:avLst/>
          </a:prstGeom>
          <a:noFill/>
        </p:spPr>
      </p:pic>
      <p:pic>
        <p:nvPicPr>
          <p:cNvPr id="2050" name="Picture 2" descr="Image result for brooklyn bridge 189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22109"/>
            <a:ext cx="3276600" cy="22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ooklyn bridge 189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86539"/>
            <a:ext cx="1905000" cy="15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rooklyn bridge 189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494483" cy="14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PATTERNS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(a) </a:t>
            </a:r>
            <a:r>
              <a:rPr lang="en-US" sz="1800" dirty="0" smtClean="0">
                <a:solidFill>
                  <a:srgbClr val="FF0000"/>
                </a:solidFill>
              </a:rPr>
              <a:t>The rich</a:t>
            </a:r>
          </a:p>
          <a:p>
            <a:pPr lvl="1"/>
            <a:r>
              <a:rPr lang="en-US" sz="1800" i="1" dirty="0" smtClean="0">
                <a:solidFill>
                  <a:srgbClr val="00B050"/>
                </a:solidFill>
              </a:rPr>
              <a:t>built fine homes on the outskirts of the city</a:t>
            </a:r>
            <a:r>
              <a:rPr lang="en-US" i="1" dirty="0" smtClean="0">
                <a:solidFill>
                  <a:srgbClr val="00B050"/>
                </a:solidFill>
              </a:rPr>
              <a:t>.</a:t>
            </a:r>
            <a:endParaRPr lang="en-US" sz="1800" dirty="0" smtClean="0"/>
          </a:p>
          <a:p>
            <a:r>
              <a:rPr lang="en-US" sz="1800" dirty="0" smtClean="0"/>
              <a:t>(b) </a:t>
            </a:r>
            <a:r>
              <a:rPr lang="en-US" sz="1800" dirty="0" smtClean="0">
                <a:solidFill>
                  <a:srgbClr val="FF0000"/>
                </a:solidFill>
              </a:rPr>
              <a:t>Middle-class people </a:t>
            </a:r>
          </a:p>
          <a:p>
            <a:pPr lvl="1"/>
            <a:r>
              <a:rPr lang="en-US" sz="1800" i="1" dirty="0" smtClean="0">
                <a:solidFill>
                  <a:srgbClr val="00B050"/>
                </a:solidFill>
              </a:rPr>
              <a:t>lived farther out in row houses or new apartment buildings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© </a:t>
            </a:r>
            <a:r>
              <a:rPr lang="en-US" sz="1800" dirty="0" smtClean="0">
                <a:solidFill>
                  <a:srgbClr val="FF0000"/>
                </a:solidFill>
              </a:rPr>
              <a:t>Poor families </a:t>
            </a:r>
          </a:p>
          <a:p>
            <a:pPr lvl="1"/>
            <a:r>
              <a:rPr lang="en-US" sz="1800" dirty="0" smtClean="0"/>
              <a:t>crowded into the oldest sections at the city’s center.</a:t>
            </a:r>
          </a:p>
          <a:p>
            <a:pPr lvl="2"/>
            <a:r>
              <a:rPr lang="en-US" sz="1600" dirty="0" smtClean="0"/>
              <a:t>Diseases, crime, filth, tenements</a:t>
            </a:r>
          </a:p>
          <a:p>
            <a:endParaRPr lang="en-US" sz="2300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6934200" y="990600"/>
            <a:ext cx="1676400" cy="914400"/>
          </a:xfrm>
          <a:prstGeom prst="cloudCallout">
            <a:avLst>
              <a:gd name="adj1" fmla="val -135474"/>
              <a:gd name="adj2" fmla="val 646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106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Why did rich people want to live on the outskirts?</a:t>
            </a:r>
            <a:endParaRPr lang="en-US" sz="1200" dirty="0"/>
          </a:p>
        </p:txBody>
      </p:sp>
      <p:pic>
        <p:nvPicPr>
          <p:cNvPr id="10244" name="Picture 4" descr="http://www.google.com/url?source=imglanding&amp;ct=img&amp;q=http://affordablehousinginstitute.org/blogs/us/wp-content/uploads/new_york_1890_riis.jpg&amp;sa=X&amp;ei=9sS0ULGJB5KQ0QHR1IHgBA&amp;ved=0CA4Q8wc&amp;usg=AFQjCNHAJnRKtukduO9NxZMncFzW1lq0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2683713" cy="2733676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505200" y="4267200"/>
            <a:ext cx="18288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43434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do you think lives in these houses? Why?</a:t>
            </a:r>
            <a:endParaRPr lang="en-US" sz="1400" dirty="0"/>
          </a:p>
        </p:txBody>
      </p:sp>
      <p:sp>
        <p:nvSpPr>
          <p:cNvPr id="10" name="Left Arrow 9"/>
          <p:cNvSpPr/>
          <p:nvPr/>
        </p:nvSpPr>
        <p:spPr>
          <a:xfrm>
            <a:off x="3048000" y="4724400"/>
            <a:ext cx="457200" cy="2286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t3.gstatic.com/images?q=tbn:ANd9GcSiZFZpvY87wlydf6XWnJWImS-yyrUrU2uVzXLc8TrX64BxVF8On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191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URBAN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Rapid </a:t>
            </a:r>
            <a:r>
              <a:rPr lang="en-US" sz="1600" dirty="0" smtClean="0"/>
              <a:t>urbanization brought</a:t>
            </a:r>
            <a:r>
              <a:rPr lang="en-US" sz="1600" b="1" dirty="0" smtClean="0"/>
              <a:t> </a:t>
            </a:r>
            <a:r>
              <a:rPr lang="en-US" sz="1600" b="1" u="sng" dirty="0" smtClean="0"/>
              <a:t>many </a:t>
            </a:r>
            <a:r>
              <a:rPr lang="en-US" sz="1600" u="sng" dirty="0" smtClean="0"/>
              <a:t>problems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b="1" i="1" dirty="0" smtClean="0">
                <a:solidFill>
                  <a:srgbClr val="00B050"/>
                </a:solidFill>
              </a:rPr>
              <a:t>Sanitation concerns</a:t>
            </a:r>
          </a:p>
          <a:p>
            <a:pPr lvl="2"/>
            <a:r>
              <a:rPr lang="en-US" sz="1600" dirty="0" smtClean="0"/>
              <a:t>Garbage littered the streets</a:t>
            </a:r>
          </a:p>
          <a:p>
            <a:pPr lvl="1"/>
            <a:r>
              <a:rPr lang="en-US" sz="1600" b="1" i="1" dirty="0" smtClean="0">
                <a:solidFill>
                  <a:srgbClr val="00B050"/>
                </a:solidFill>
              </a:rPr>
              <a:t>Diseases</a:t>
            </a:r>
          </a:p>
          <a:p>
            <a:pPr lvl="1"/>
            <a:r>
              <a:rPr lang="en-US" sz="1600" b="1" i="1" dirty="0" smtClean="0">
                <a:solidFill>
                  <a:srgbClr val="00B050"/>
                </a:solidFill>
              </a:rPr>
              <a:t>Fire</a:t>
            </a:r>
            <a:r>
              <a:rPr lang="en-US" sz="1600" dirty="0" smtClean="0"/>
              <a:t> was a constant threat in tightly packed neighborhoods.</a:t>
            </a:r>
          </a:p>
          <a:p>
            <a:pPr lvl="2"/>
            <a:r>
              <a:rPr lang="en-US" sz="1600" dirty="0" smtClean="0"/>
              <a:t>1871 Chicago Fire </a:t>
            </a:r>
          </a:p>
          <a:p>
            <a:pPr lvl="3"/>
            <a:r>
              <a:rPr lang="en-US" sz="1600" dirty="0" smtClean="0"/>
              <a:t>Leveled 3 square miles of downtown and killed 300 people</a:t>
            </a:r>
            <a:endParaRPr lang="en-US" sz="1600" dirty="0"/>
          </a:p>
        </p:txBody>
      </p:sp>
      <p:pic>
        <p:nvPicPr>
          <p:cNvPr id="9218" name="Picture 2" descr="http://www.google.com/url?source=imglanding&amp;ct=img&amp;q=http://upload.wikimedia.org/wikipedia/commons/thumb/e/e8/Chicago-fire1.jpg/300px-Chicago-fire1.jpg&amp;sa=X&amp;ei=tcW0UKz1C4W10QHoqoH4Aw&amp;ved=0CAwQ8wc&amp;usg=AFQjCNEFc32g3Iii1gbHnRuRnMs0EYBP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9235" y="1143000"/>
            <a:ext cx="1752600" cy="1168400"/>
          </a:xfrm>
          <a:prstGeom prst="rect">
            <a:avLst/>
          </a:prstGeom>
          <a:noFill/>
        </p:spPr>
      </p:pic>
      <p:pic>
        <p:nvPicPr>
          <p:cNvPr id="9220" name="Picture 4" descr="http://www.google.com/url?source=imglanding&amp;ct=img&amp;q=http://students.depaul.edu/~mmandile/mapfire.jpg&amp;sa=X&amp;ei=7cW0UMmbEcXJ0QGyjoHIAg&amp;ved=0CAwQ8wc&amp;usg=AFQjCNEIshCo_15Zl5GkRi9WlPLHfbQT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164" y="2514600"/>
            <a:ext cx="1620671" cy="1085850"/>
          </a:xfrm>
          <a:prstGeom prst="rect">
            <a:avLst/>
          </a:prstGeom>
          <a:noFill/>
        </p:spPr>
      </p:pic>
      <p:pic>
        <p:nvPicPr>
          <p:cNvPr id="4098" name="Picture 2" descr="Image result for living patterns of new york city 1900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47104"/>
            <a:ext cx="2362200" cy="139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olice departments new york 1800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3141"/>
            <a:ext cx="198817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xcitement of new york city 1900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81" y="4080164"/>
            <a:ext cx="197427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nement clu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219200"/>
            <a:ext cx="4267200" cy="3898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62600" y="1600200"/>
            <a:ext cx="2667000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would be some of your </a:t>
            </a:r>
            <a:r>
              <a:rPr lang="en-US" b="1" u="sng" dirty="0" smtClean="0"/>
              <a:t>concerns</a:t>
            </a:r>
            <a:r>
              <a:rPr lang="en-US" dirty="0" smtClean="0"/>
              <a:t> about living in one of these tenements?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TENEMENT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smtClean="0"/>
              <a:t>Tenements are </a:t>
            </a:r>
            <a:r>
              <a:rPr lang="en-US" sz="1800" i="1" dirty="0" smtClean="0">
                <a:solidFill>
                  <a:srgbClr val="00B050"/>
                </a:solidFill>
              </a:rPr>
              <a:t>buildings divided into many tiny apartments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In downtown slums, the poor lived in bleak conditions. </a:t>
            </a:r>
          </a:p>
          <a:p>
            <a:pPr lvl="1"/>
            <a:r>
              <a:rPr lang="en-US" sz="1800" dirty="0" smtClean="0"/>
              <a:t>Many apartments had </a:t>
            </a:r>
            <a:r>
              <a:rPr lang="en-US" sz="1800" i="1" dirty="0" smtClean="0">
                <a:solidFill>
                  <a:srgbClr val="00B050"/>
                </a:solidFill>
              </a:rPr>
              <a:t>NO windows, heat, or indoor plumbing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The streets were littered with garbage.</a:t>
            </a:r>
          </a:p>
          <a:p>
            <a:pPr lvl="1"/>
            <a:r>
              <a:rPr lang="en-US" sz="1800" i="1" dirty="0" smtClean="0">
                <a:solidFill>
                  <a:srgbClr val="00B050"/>
                </a:solidFill>
              </a:rPr>
              <a:t>Outbreaks of cholera and other diseases</a:t>
            </a:r>
            <a:r>
              <a:rPr lang="en-US" sz="1800" dirty="0" smtClean="0"/>
              <a:t> were common.</a:t>
            </a:r>
            <a:endParaRPr lang="en-US" sz="1800" dirty="0"/>
          </a:p>
        </p:txBody>
      </p:sp>
      <p:pic>
        <p:nvPicPr>
          <p:cNvPr id="8194" name="Picture 2" descr="http://www.google.com/url?source=imglanding&amp;ct=img&amp;q=http://www.encyclopedia.chicagohistory.org/images/1240_3796.jpg&amp;sa=X&amp;ei=JMa0UJX4Meri0gHV-YDIDQ&amp;ved=0CAsQ8wc&amp;usg=AFQjCNF510fK4rmnxPBc6iunng-ZB12o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990725" cy="1381126"/>
          </a:xfrm>
          <a:prstGeom prst="rect">
            <a:avLst/>
          </a:prstGeom>
          <a:noFill/>
        </p:spPr>
      </p:pic>
      <p:pic>
        <p:nvPicPr>
          <p:cNvPr id="8196" name="Picture 4" descr="http://www.google.com/url?source=imglanding&amp;ct=img&amp;q=http://www.historyteacher.net/USProjects/DBQs2000/Images/DumbellTenement.jpg&amp;sa=X&amp;ei=P8a0UOi7CdKB0AHp3oDQAg&amp;ved=0CAsQ8wc&amp;usg=AFQjCNEjmPssYjrAE0aTBXNhODcTpyzb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81400"/>
            <a:ext cx="4800600" cy="1670002"/>
          </a:xfrm>
          <a:prstGeom prst="rect">
            <a:avLst/>
          </a:prstGeom>
          <a:noFill/>
        </p:spPr>
      </p:pic>
      <p:pic>
        <p:nvPicPr>
          <p:cNvPr id="8198" name="Picture 6" descr="http://www.google.com/url?source=imglanding&amp;ct=img&amp;q=http://farm4.staticflickr.com/3241/3128417698_b9a6deabc0.jpg&amp;sa=X&amp;ei=pca0UKHNLoOa0QH_xoHgCQ&amp;ved=0CAsQ8wc&amp;usg=AFQjCNH-Cn-ZSxsEA86ap3pFAwqlAt-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648" y="3276600"/>
            <a:ext cx="3630817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iving patterns of new york city 1900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19400" cy="22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iving patterns of new york city 1900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352800" cy="26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iving patterns of new york city 1900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191"/>
            <a:ext cx="3333750" cy="23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living patterns of new york city 1900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39672"/>
            <a:ext cx="2186744" cy="16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living patterns of new york city 1900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12855"/>
            <a:ext cx="2648239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2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560</TotalTime>
  <Words>811</Words>
  <Application>Microsoft Office PowerPoint</Application>
  <PresentationFormat>On-screen Show (4:3)</PresentationFormat>
  <Paragraphs>115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CITIES GROW AND CHANGE THE GILDED AGE</vt:lpstr>
      <vt:lpstr>URBANIZATION</vt:lpstr>
      <vt:lpstr>GROWING UP AND OUT</vt:lpstr>
      <vt:lpstr>BROOKLYN BRIDGE</vt:lpstr>
      <vt:lpstr>LIVING PATTERNS CHANGE</vt:lpstr>
      <vt:lpstr>PROBLEMS OF URBAN LIFE</vt:lpstr>
      <vt:lpstr>PowerPoint Presentation</vt:lpstr>
      <vt:lpstr>TENEMENT LIFE</vt:lpstr>
      <vt:lpstr>PowerPoint Presentation</vt:lpstr>
      <vt:lpstr>IMPROVING CITY LIFE</vt:lpstr>
      <vt:lpstr>SETTLEMENT HOUSES</vt:lpstr>
      <vt:lpstr>PowerPoint Presentation</vt:lpstr>
      <vt:lpstr>THE EXCITEMENT OF CITY LIFE</vt:lpstr>
      <vt:lpstr>DEPARTMENT STORES</vt:lpstr>
      <vt:lpstr>LEISURE ACTIVITIES</vt:lpstr>
      <vt:lpstr>CENTRAL PARK (NYC)</vt:lpstr>
      <vt:lpstr>SPORTS</vt:lpstr>
    </vt:vector>
  </TitlesOfParts>
  <Company>Arlington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 GROW AND CHANGE</dc:title>
  <dc:creator>sean murphy</dc:creator>
  <cp:lastModifiedBy>Sean Murphy</cp:lastModifiedBy>
  <cp:revision>40</cp:revision>
  <dcterms:created xsi:type="dcterms:W3CDTF">2012-11-26T16:08:43Z</dcterms:created>
  <dcterms:modified xsi:type="dcterms:W3CDTF">2016-10-25T15:10:11Z</dcterms:modified>
</cp:coreProperties>
</file>