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86" r:id="rId4"/>
    <p:sldId id="287" r:id="rId5"/>
    <p:sldId id="259" r:id="rId6"/>
    <p:sldId id="289" r:id="rId7"/>
    <p:sldId id="275" r:id="rId8"/>
    <p:sldId id="277" r:id="rId9"/>
    <p:sldId id="260" r:id="rId10"/>
    <p:sldId id="278" r:id="rId11"/>
    <p:sldId id="288" r:id="rId12"/>
    <p:sldId id="274" r:id="rId13"/>
    <p:sldId id="261" r:id="rId14"/>
    <p:sldId id="262" r:id="rId15"/>
    <p:sldId id="272" r:id="rId16"/>
    <p:sldId id="284" r:id="rId17"/>
    <p:sldId id="285" r:id="rId18"/>
    <p:sldId id="264" r:id="rId19"/>
    <p:sldId id="282" r:id="rId20"/>
    <p:sldId id="266" r:id="rId21"/>
    <p:sldId id="276" r:id="rId22"/>
    <p:sldId id="281" r:id="rId23"/>
    <p:sldId id="271" r:id="rId24"/>
    <p:sldId id="279" r:id="rId25"/>
    <p:sldId id="280" r:id="rId26"/>
    <p:sldId id="267" r:id="rId27"/>
    <p:sldId id="268" r:id="rId28"/>
    <p:sldId id="269" r:id="rId29"/>
    <p:sldId id="273" r:id="rId30"/>
    <p:sldId id="270" r:id="rId31"/>
    <p:sldId id="28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12D7B-CAF6-0649-A162-9BB27B495B66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DAA20-A197-F440-A88F-85C4C874F9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83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7D2F-4511-4452-B557-F460EE1EAAD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7D2F-4511-4452-B557-F460EE1EAAD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7D2F-4511-4452-B557-F460EE1EAAD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7D2F-4511-4452-B557-F460EE1EAAD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7D2F-4511-4452-B557-F460EE1EAAD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7D2F-4511-4452-B557-F460EE1EAAD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7D2F-4511-4452-B557-F460EE1EAAD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7D2F-4511-4452-B557-F460EE1EAAD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7D2F-4511-4452-B557-F460EE1EAAD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7D2F-4511-4452-B557-F460EE1EAAD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7D2F-4511-4452-B557-F460EE1EAAD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17D2F-4511-4452-B557-F460EE1EAAD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E958A-4F9C-F446-A8EB-BD9F1C79706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669A-FF52-B14C-9914-56A85779D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E958A-4F9C-F446-A8EB-BD9F1C79706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669A-FF52-B14C-9914-56A85779D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E958A-4F9C-F446-A8EB-BD9F1C79706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669A-FF52-B14C-9914-56A85779D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E958A-4F9C-F446-A8EB-BD9F1C79706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669A-FF52-B14C-9914-56A85779D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E958A-4F9C-F446-A8EB-BD9F1C79706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669A-FF52-B14C-9914-56A85779D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E958A-4F9C-F446-A8EB-BD9F1C79706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669A-FF52-B14C-9914-56A85779D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E958A-4F9C-F446-A8EB-BD9F1C79706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669A-FF52-B14C-9914-56A85779D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E958A-4F9C-F446-A8EB-BD9F1C79706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669A-FF52-B14C-9914-56A85779D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E958A-4F9C-F446-A8EB-BD9F1C79706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669A-FF52-B14C-9914-56A85779D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E958A-4F9C-F446-A8EB-BD9F1C79706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669A-FF52-B14C-9914-56A85779D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E958A-4F9C-F446-A8EB-BD9F1C79706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D669A-FF52-B14C-9914-56A85779D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E958A-4F9C-F446-A8EB-BD9F1C79706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D669A-FF52-B14C-9914-56A85779D0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6.jpeg"/><Relationship Id="rId3" Type="http://schemas.openxmlformats.org/officeDocument/2006/relationships/hyperlink" Target="http://www.google.com/url?sa=i&amp;rct=j&amp;q=war+time+at+home+world+war+ii&amp;source=images&amp;cd=&amp;cad=rja&amp;docid=08EJW3tfjqQuYM&amp;tbnid=drbUoOajmkbf8M:&amp;ved=&amp;url=http://www.loc.gov/teachers/classroommaterials/presentationsandactivities/presentations/homefront/gallery.html&amp;ei=bfFrUeHgL4iv0AHhq4GoCQ&amp;bvm=bv.45175338,d.dmQ&amp;psig=AFQjCNFUw-LuEcyUknsMbwgLM2gNe6QjoA&amp;ust=1366115054218001" TargetMode="External"/><Relationship Id="rId7" Type="http://schemas.openxmlformats.org/officeDocument/2006/relationships/hyperlink" Target="http://green-buzz.net/entertainment/awesome-vintage-posters-on-wasting-food/" TargetMode="External"/><Relationship Id="rId12" Type="http://schemas.openxmlformats.org/officeDocument/2006/relationships/hyperlink" Target="https://www.google.com/url?sa=i&amp;rct=j&amp;q=&amp;esrc=s&amp;source=images&amp;cd=&amp;cad=rja&amp;uact=8&amp;ved=0ahUKEwik2dOV_LLSAhXF7yYKHX4-BuoQjRwIBw&amp;url=https://en.wikipedia.org/wiki/United_States_home_front_during_World_War_II&amp;bvm=bv.148073327,d.amc&amp;psig=AFQjCNHfI01Y-ggo2lD2fS2gUXwTZGa2VA&amp;ust=1488377435039517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11" Type="http://schemas.openxmlformats.org/officeDocument/2006/relationships/image" Target="../media/image5.jpeg"/><Relationship Id="rId5" Type="http://schemas.openxmlformats.org/officeDocument/2006/relationships/hyperlink" Target="http://www.ebay.com/itm/1917-World-War-I-WWI-Food-Rationing-Poster-version-5-/290489905496" TargetMode="External"/><Relationship Id="rId10" Type="http://schemas.openxmlformats.org/officeDocument/2006/relationships/hyperlink" Target="https://www.google.com/url?sa=i&amp;rct=j&amp;q=&amp;esrc=s&amp;source=images&amp;cd=&amp;cad=rja&amp;uact=8&amp;ved=0ahUKEwjIxbL9-7LSAhWCMSYKHdIjCr4QjRwIBw&amp;url=https://www.pinterest.com/daphslittleslim/wwii-war-bond-posters/&amp;bvm=bv.148073327,d.amc&amp;psig=AFQjCNHrMn1SUJdKuHT5PwlUA-WrVevnMA&amp;ust=1488375759881541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com/url?sa=i&amp;rct=j&amp;q=&amp;esrc=s&amp;source=images&amp;cd=&amp;cad=rja&amp;uact=8&amp;ved=0ahUKEwiolZSvipDSAhWo34MKHY9qAIoQjRwIBw&amp;url=http://www.slideshare.net/libbie967/the-wwii-homefront&amp;psig=AFQjCNEygnp47pzrn50C6xG4nH6bJ2tJkA&amp;ust=1487177885757336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0ahUKEwi-0sK3ipDSAhWlx4MKHVXrA5QQjRwIBw&amp;url=http://wwii.lmc.gatech.edu/easy/Essay.html&amp;psig=AFQjCNEygnp47pzrn50C6xG4nH6bJ2tJkA&amp;ust=1487177885757336" TargetMode="External"/><Relationship Id="rId3" Type="http://schemas.openxmlformats.org/officeDocument/2006/relationships/image" Target="../media/image45.jpeg"/><Relationship Id="rId7" Type="http://schemas.openxmlformats.org/officeDocument/2006/relationships/image" Target="../media/image47.gif"/><Relationship Id="rId2" Type="http://schemas.openxmlformats.org/officeDocument/2006/relationships/hyperlink" Target="http://www.google.com/url?sa=i&amp;rct=j&amp;q=&amp;esrc=s&amp;source=images&amp;cd=&amp;cad=rja&amp;uact=8&amp;ved=0ahUKEwidlcPxiJDSAhWE0YMKHbliB8oQjRwIBw&amp;url=http://peterpappas.com/2012/09/interactive-ibook-experience-american-homefront-war-ii.html&amp;psig=AFQjCNEygnp47pzrn50C6xG4nH6bJ2tJkA&amp;ust=148717788575733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ved=0ahUKEwjhxeWUiZDSAhVh6YMKHcmoDTQQjRwIBw&amp;url=http://www.teacheroz.com/WWIIHomefront.htm&amp;psig=AFQjCNEygnp47pzrn50C6xG4nH6bJ2tJkA&amp;ust=1487177885757336" TargetMode="External"/><Relationship Id="rId5" Type="http://schemas.openxmlformats.org/officeDocument/2006/relationships/image" Target="../media/image46.jpeg"/><Relationship Id="rId4" Type="http://schemas.openxmlformats.org/officeDocument/2006/relationships/hyperlink" Target="https://www.google.com/url?sa=i&amp;rct=j&amp;q=&amp;esrc=s&amp;source=images&amp;cd=&amp;cad=rja&amp;uact=8&amp;ved=0ahUKEwjE0ZSEiZDSAhVG04MKHSpJCSoQjRwIBw&amp;url=https://www.tes.com/lessons/cLCNQ5EJqlZQzA/world-war-ii-the-homefront&amp;psig=AFQjCNEygnp47pzrn50C6xG4nH6bJ2tJkA&amp;ust=1487177885757336" TargetMode="External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0ahUKEwiPqYmJ9rLSAhUCZCYKHUOqDVYQjRwIBw&amp;url=http://digital.library.unt.edu/ark:/67531/metadc565/&amp;bvm=bv.148073327,d.amc&amp;psig=AFQjCNHrMn1SUJdKuHT5PwlUA-WrVevnMA&amp;ust=1488375759881541" TargetMode="External"/><Relationship Id="rId5" Type="http://schemas.openxmlformats.org/officeDocument/2006/relationships/image" Target="../media/image62.jpeg"/><Relationship Id="rId4" Type="http://schemas.openxmlformats.org/officeDocument/2006/relationships/hyperlink" Target="http://www.google.com/url?sa=i&amp;rct=j&amp;q=&amp;esrc=s&amp;source=images&amp;cd=&amp;cad=rja&amp;uact=8&amp;ved=0ahUKEwjlrv319bLSAhUDQiYKHbuWBx0QjRwIBw&amp;url=http://www.glabarre.com/item/WWII_War_Bond/6804&amp;bvm=bv.148073327,d.amc&amp;psig=AFQjCNHrMn1SUJdKuHT5PwlUA-WrVevnMA&amp;ust=1488375759881541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0ahUKEwiTzNuA9LLSAhUJ8CYKHVYrBYEQjRwIBw&amp;url=https://www.pinterest.com/pin/456904324669841533/&amp;psig=AFQjCNG0rgOf4c31WgqQmTMJdmbXowQ0eQ&amp;ust=1488375217448304" TargetMode="External"/><Relationship Id="rId13" Type="http://schemas.openxmlformats.org/officeDocument/2006/relationships/image" Target="../media/image72.jpe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12" Type="http://schemas.openxmlformats.org/officeDocument/2006/relationships/image" Target="../media/image7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cad=rja&amp;uact=8&amp;ved=0ahUKEwjm47jz87LSAhVHRCYKHa3tBV0QjRwIBw&amp;url=https://incredibleimages4u.blogspot.com/2012/10/american-propaganda-posters-during-ww2.html&amp;psig=AFQjCNG0rgOf4c31WgqQmTMJdmbXowQ0eQ&amp;ust=1488375217448304" TargetMode="External"/><Relationship Id="rId11" Type="http://schemas.openxmlformats.org/officeDocument/2006/relationships/image" Target="../media/image70.jpeg"/><Relationship Id="rId5" Type="http://schemas.openxmlformats.org/officeDocument/2006/relationships/image" Target="../media/image67.jpeg"/><Relationship Id="rId10" Type="http://schemas.openxmlformats.org/officeDocument/2006/relationships/hyperlink" Target="http://www.google.com/url?sa=i&amp;rct=j&amp;q=&amp;esrc=s&amp;source=images&amp;cd=&amp;cad=rja&amp;uact=8&amp;ved=0ahUKEwitq8eO9LLSAhVG5iYKHX6rAOQQjRwIBw&amp;url=http://www.webcrawlerblog.com/history/us-propaganda-during-world-war-ii&amp;psig=AFQjCNG0rgOf4c31WgqQmTMJdmbXowQ0eQ&amp;ust=1488375217448304" TargetMode="External"/><Relationship Id="rId4" Type="http://schemas.openxmlformats.org/officeDocument/2006/relationships/image" Target="../media/image66.jpeg"/><Relationship Id="rId9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hyperlink" Target="http://www.google.com/url?sa=i&amp;rct=j&amp;q=&amp;esrc=s&amp;source=images&amp;cd=&amp;cad=rja&amp;uact=8&amp;ved=0ahUKEwjouaLRjZDSAhUl7IMKHVmvCV0QjRwIBw&amp;url=http://slideplayer.com/slide/4308917/&amp;bvm=bv.146786187,d.cGc&amp;psig=AFQjCNEo2R16_EsdhHgK5RwMqqG_L5Ag0g&amp;ust=1487179317750442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0ahUKEwiFyMDb_LLSAhXFRSYKHVrHAHsQjRwIBw&amp;url=http://slideplayer.com/slide/10618378/&amp;bvm=bv.148073327,d.amc&amp;psig=AFQjCNHfI01Y-ggo2lD2fS2gUXwTZGa2VA&amp;ust=1488377435039517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0ahUKEwj914nE_LLSAhWDTCYKHZxaDHUQjRwIBw&amp;url=http://www.slideshare.net/traceofjules/3wwii-us-homefront-keynote&amp;bvm=bv.148073327,d.amc&amp;psig=AFQjCNHfI01Y-ggo2lD2fS2gUXwTZGa2VA&amp;ust=1488377435039517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hyperlink" Target="http://www.google.com/url?sa=i&amp;rct=j&amp;q=&amp;esrc=s&amp;source=images&amp;cd=&amp;cad=rja&amp;uact=8&amp;ved=0ahUKEwjSsNvLipDSAhUj2oMKHVRxByAQjRwIBw&amp;url=http://www.slideshare.net/jswanson91/apush-wwii-homefront&amp;psig=AFQjCNEygnp47pzrn50C6xG4nH6bJ2tJkA&amp;ust=1487177885757336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2.jpeg"/><Relationship Id="rId7" Type="http://schemas.openxmlformats.org/officeDocument/2006/relationships/hyperlink" Target="http://www.google.com/url?sa=i&amp;rct=j&amp;q=&amp;esrc=s&amp;source=images&amp;cd=&amp;cad=rja&amp;uact=8&amp;ved=0ahUKEwigi8iAjJDSAhUL3YMKHYnBA2IQjRwIBw&amp;url=http://www.salemhistory.net/culture/world_war_II_photos.htm&amp;bvm=bv.146786187,d.cGc&amp;psig=AFQjCNHK0kICqAs_-Syvp1fGmTKUWWQQmg&amp;ust=1487179086936239" TargetMode="External"/><Relationship Id="rId2" Type="http://schemas.openxmlformats.org/officeDocument/2006/relationships/hyperlink" Target="https://www.google.com/url?sa=i&amp;rct=j&amp;q=&amp;esrc=s&amp;source=images&amp;cd=&amp;cad=rja&amp;uact=8&amp;ved=0ahUKEwiv__6wi5DSAhXG6oMKHdEdAk8QjRwIBw&amp;url=https://es.pinterest.com/pin/38702878024352106/&amp;bvm=bv.146786187,d.cGc&amp;psig=AFQjCNFtfyRZJzFSLYoy3m5-n1wp8_yOAQ&amp;ust=148717880356367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hyperlink" Target="http://www.google.com/url?sa=i&amp;rct=j&amp;q=&amp;esrc=s&amp;source=images&amp;cd=&amp;cad=rja&amp;uact=8&amp;ved=0ahUKEwjY-vbii5DSAhXE6YMKHYvrCBMQjRwIBw&amp;url=http://internmentcamps-johnston.blogspot.com/&amp;bvm=bv.146786187,d.cGc&amp;psig=AFQjCNFtfyRZJzFSLYoy3m5-n1wp8_yOAQ&amp;ust=1487178803563679" TargetMode="External"/><Relationship Id="rId10" Type="http://schemas.openxmlformats.org/officeDocument/2006/relationships/image" Target="../media/image86.gif"/><Relationship Id="rId4" Type="http://schemas.openxmlformats.org/officeDocument/2006/relationships/image" Target="../media/image83.jpeg"/><Relationship Id="rId9" Type="http://schemas.openxmlformats.org/officeDocument/2006/relationships/hyperlink" Target="http://www.google.com/url?sa=i&amp;rct=j&amp;q=&amp;esrc=s&amp;source=images&amp;cd=&amp;cad=rja&amp;uact=8&amp;ved=0ahUKEwjBubiqjJDSAhWm44MKHWUrBB4QjRwIBw&amp;url=http://americanhistory.mrdonn.org/japanese-internment.html&amp;bvm=bv.146786187,d.cGc&amp;psig=AFQjCNHK0kICqAs_-Syvp1fGmTKUWWQQmg&amp;ust=1487179086936239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ved=0ahUKEwjUht2Ti5DSAhWnxYMKHczqAbMQjRwIBw&amp;url=http://people.uwec.edu/ivogeler/w188/japnotes.htm&amp;bvm=bv.146786187,d.cGc&amp;psig=AFQjCNFtfyRZJzFSLYoy3m5-n1wp8_yOAQ&amp;ust=1487178803563679" TargetMode="External"/><Relationship Id="rId3" Type="http://schemas.openxmlformats.org/officeDocument/2006/relationships/image" Target="../media/image91.jpeg"/><Relationship Id="rId7" Type="http://schemas.openxmlformats.org/officeDocument/2006/relationships/image" Target="../media/image93.gif"/><Relationship Id="rId2" Type="http://schemas.openxmlformats.org/officeDocument/2006/relationships/hyperlink" Target="https://www.google.com/url?sa=i&amp;rct=j&amp;q=&amp;esrc=s&amp;source=images&amp;cd=&amp;cad=rja&amp;uact=8&amp;ved=0ahUKEwi_29-9iZDSAhUe3YMKHeoiD_0QjRwIBw&amp;url=https://www.youtube.com/watch?v=CyyTX34O1Ck&amp;psig=AFQjCNEygnp47pzrn50C6xG4nH6bJ2tJkA&amp;ust=148717788575733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ved=0ahUKEwjbiumHi5DSAhVryoMKHd1kCTEQjRwIBw&amp;url=http://people.uwec.edu/ivogeler/w188/j4.htm&amp;bvm=bv.146786187,d.cGc&amp;psig=AFQjCNFtfyRZJzFSLYoy3m5-n1wp8_yOAQ&amp;ust=1487178803563679" TargetMode="External"/><Relationship Id="rId5" Type="http://schemas.openxmlformats.org/officeDocument/2006/relationships/image" Target="../media/image92.jpeg"/><Relationship Id="rId4" Type="http://schemas.openxmlformats.org/officeDocument/2006/relationships/hyperlink" Target="http://www.google.com/url?sa=i&amp;rct=j&amp;q=&amp;esrc=s&amp;source=images&amp;cd=&amp;cad=rja&amp;uact=8&amp;ved=0ahUKEwjVx9z4ipDSAhWl3oMKHf2kCSYQjRwIBw&amp;url=http://www.bookmice.net/darkchilde/japan/camp.html&amp;bvm=bv.146786187,d.cGc&amp;psig=AFQjCNFtfyRZJzFSLYoy3m5-n1wp8_yOAQ&amp;ust=1487178803563679" TargetMode="External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5.png"/><Relationship Id="rId7" Type="http://schemas.openxmlformats.org/officeDocument/2006/relationships/hyperlink" Target="http://www.google.com/url?sa=i&amp;rct=j&amp;q=&amp;esrc=s&amp;source=images&amp;cd=&amp;cad=rja&amp;uact=8&amp;ved=0ahUKEwjmi_nVjJDSAhVh2IMKHeLwCs4QjRwIBw&amp;url=http://www.slideshare.net/japaspanglish/historical-context-for-farewell-to-manzanar&amp;bvm=bv.146786187,d.cGc&amp;psig=AFQjCNE0BcLHENwktTNkeWYHV2QGZPshBw&amp;ust=1487179223923863" TargetMode="External"/><Relationship Id="rId2" Type="http://schemas.openxmlformats.org/officeDocument/2006/relationships/hyperlink" Target="https://www.google.com/url?sa=i&amp;rct=j&amp;q=&amp;esrc=s&amp;source=images&amp;cd=&amp;cad=rja&amp;uact=8&amp;ved=0ahUKEwih8bOei5DSAhWl54MKHarVDiYQjRwIBw&amp;url=https://japaneseamericaninternmentcamps.wikispaces.com/U.S.+Government+Reaction+to+Shut+Down+of+Camps&amp;bvm=bv.146786187,d.cGc&amp;psig=AFQjCNFtfyRZJzFSLYoy3m5-n1wp8_yOAQ&amp;ust=148717880356367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gif"/><Relationship Id="rId4" Type="http://schemas.openxmlformats.org/officeDocument/2006/relationships/hyperlink" Target="http://www.google.com/url?sa=i&amp;rct=j&amp;q=&amp;esrc=s&amp;source=images&amp;cd=&amp;cad=rja&amp;uact=8&amp;ved=0ahUKEwjcz4bEi5DSAhVm6IMKHYmSA5UQjRwIBw&amp;url=http://wwiihistory-b1.blogspot.com/2009/02/japanese-internment-camps.html&amp;bvm=bv.146786187,d.cGc&amp;psig=AFQjCNFtfyRZJzFSLYoy3m5-n1wp8_yOAQ&amp;ust=1487178803563679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&amp;esrc=s&amp;source=images&amp;cd=&amp;cad=rja&amp;uact=8&amp;ved=0ahUKEwiuqv6FlJDSAhWGOiYKHdQZDMwQjRwIBw&amp;url=http://thecracosociety.org/September%202013%20News%20and%20Events.htm&amp;bvm=bv.146786187,d.cGc&amp;psig=AFQjCNEyUFJEyQhQO-uuadh91ZZTx61lHA&amp;ust=1487181187081000" TargetMode="External"/><Relationship Id="rId5" Type="http://schemas.openxmlformats.org/officeDocument/2006/relationships/image" Target="../media/image103.jpeg"/><Relationship Id="rId4" Type="http://schemas.openxmlformats.org/officeDocument/2006/relationships/hyperlink" Target="https://www.google.com/url?sa=i&amp;rct=j&amp;q=&amp;esrc=s&amp;source=images&amp;cd=&amp;cad=rja&amp;uact=8&amp;ved=0ahUKEwiswI7vjJDSAhUF7oMKHV0FCVMQjRwIBw&amp;url=https://en.wikipedia.org/wiki/Internment_of_German_Americans&amp;bvm=bv.146786187,d.cGc&amp;psig=AFQjCNEo2R16_EsdhHgK5RwMqqG_L5Ag0g&amp;ust=1487179317750442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5.jpeg"/><Relationship Id="rId7" Type="http://schemas.openxmlformats.org/officeDocument/2006/relationships/hyperlink" Target="http://slideplayer.com/slide/7270005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hyperlink" Target="http://www.google.com/url?sa=i&amp;rct=j&amp;q=&amp;esrc=s&amp;source=images&amp;cd=&amp;cad=rja&amp;uact=8&amp;ved=0ahUKEwiWs7fUj5DSAhVC5yYKHQdZDN4QjRwIBw&amp;url=http://slideplayer.com/slide/7269996/&amp;bvm=bv.146786187,d.cGc&amp;psig=AFQjCNHa6EtZ2NO5gsmJp7zTtjQz-GhrLA&amp;ust=1487180065909353" TargetMode="External"/><Relationship Id="rId10" Type="http://schemas.openxmlformats.org/officeDocument/2006/relationships/image" Target="../media/image109.jpeg"/><Relationship Id="rId4" Type="http://schemas.openxmlformats.org/officeDocument/2006/relationships/image" Target="../media/image106.png"/><Relationship Id="rId9" Type="http://schemas.openxmlformats.org/officeDocument/2006/relationships/hyperlink" Target="http://www.google.com/url?sa=i&amp;rct=j&amp;q=&amp;esrc=s&amp;source=images&amp;cd=&amp;cad=rja&amp;uact=8&amp;ved=0ahUKEwijzI_mk5DSAhXBPCYKHTWvCX4QjRwIBw&amp;url=http://arcweb.sos.state.or.us/pages/exhibits/ww2/life/minority.htm&amp;bvm=bv.146786187,d.cGc&amp;psig=AFQjCNEyUFJEyQhQO-uuadh91ZZTx61lHA&amp;ust=1487181187081000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hyperlink" Target="http://www.google.com/url?sa=i&amp;rct=j&amp;q=&amp;esrc=s&amp;source=images&amp;cd=&amp;cad=rja&amp;uact=8&amp;ved=0ahUKEwik38uokZDSAhXMSiYKHaAPA34QjRwIBw&amp;url=http://www.cla.auburn.edu/cah/blog/untold-story-of-tuskegee-airmen-portrayed-in-book-of-rare-photos/&amp;bvm=bv.146786187,d.cGc&amp;psig=AFQjCNH8gpUE1zCl_wXCy84nMi4Aa5ocKg&amp;ust=1487180375979033" TargetMode="External"/><Relationship Id="rId3" Type="http://schemas.openxmlformats.org/officeDocument/2006/relationships/image" Target="../media/image111.png"/><Relationship Id="rId7" Type="http://schemas.openxmlformats.org/officeDocument/2006/relationships/hyperlink" Target="https://www.google.com/url?sa=i&amp;rct=j&amp;q=&amp;esrc=s&amp;source=images&amp;cd=&amp;cad=rja&amp;uact=8&amp;ved=0ahUKEwjxxoSLkZDSAhUHeCYKHZQ4AdoQjRwIBw&amp;url=https://www.amazon.com/Red-Tails-Tuskegee-Cover-Cover/dp/0789154870&amp;bvm=bv.146786187,d.cGc&amp;psig=AFQjCNH8gpUE1zCl_wXCy84nMi4Aa5ocKg&amp;ust=1487180375979033" TargetMode="External"/><Relationship Id="rId12" Type="http://schemas.openxmlformats.org/officeDocument/2006/relationships/image" Target="../media/image116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11" Type="http://schemas.openxmlformats.org/officeDocument/2006/relationships/hyperlink" Target="http://www.google.com/url?sa=i&amp;rct=j&amp;q=&amp;esrc=s&amp;source=images&amp;cd=&amp;cad=rja&amp;uact=8&amp;ved=0ahUKEwjnwIefkZDSAhWGMyYKHcKQDcIQjRwIBw&amp;url=http://www.atterburybakalarairmuseum.org/wwii-tuskegee-airmen.html&amp;bvm=bv.146786187,d.cGc&amp;psig=AFQjCNH8gpUE1zCl_wXCy84nMi4Aa5ocKg&amp;ust=1487180375979033" TargetMode="External"/><Relationship Id="rId5" Type="http://schemas.openxmlformats.org/officeDocument/2006/relationships/hyperlink" Target="https://www.google.com/url?sa=i&amp;rct=j&amp;q=&amp;esrc=s&amp;source=images&amp;cd=&amp;cad=rja&amp;uact=8&amp;ved=0ahUKEwjHs7XokJDSAhXHbiYKHZEeBpYQjRwIBw&amp;url=https://cherispeak.wordpress.com/2013/02/20/american-war-birds-of-color-the-tuskegee-airmen/&amp;bvm=bv.146786187,d.cGc&amp;psig=AFQjCNH8gpUE1zCl_wXCy84nMi4Aa5ocKg&amp;ust=1487180375979033" TargetMode="External"/><Relationship Id="rId10" Type="http://schemas.openxmlformats.org/officeDocument/2006/relationships/image" Target="../media/image115.jpeg"/><Relationship Id="rId4" Type="http://schemas.openxmlformats.org/officeDocument/2006/relationships/image" Target="../media/image112.png"/><Relationship Id="rId9" Type="http://schemas.openxmlformats.org/officeDocument/2006/relationships/hyperlink" Target="http://www.google.com/url?sa=i&amp;rct=j&amp;q=&amp;esrc=s&amp;source=images&amp;cd=&amp;cad=rja&amp;uact=8&amp;ved=0ahUKEwiWzeuUkZDSAhXE4SYKHf1uAjIQjRwIBw&amp;url=http://www.socialstudiesforkids.com/articles/ushistory/tuskegeeairmen1.htm&amp;bvm=bv.146786187,d.cGc&amp;psig=AFQjCNH8gpUE1zCl_wXCy84nMi4Aa5ocKg&amp;ust=1487180375979033" TargetMode="External"/><Relationship Id="rId1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hyperlink" Target="http://www.google.com/url?sa=i&amp;rct=j&amp;q=&amp;esrc=s&amp;source=images&amp;cd=&amp;cad=rja&amp;uact=8&amp;ved=0ahUKEwjt7JCJ_bLSAhWC7yYKHb85BDMQjRwIBw&amp;url=http://www.slideshare.net/jluteran/powerpoint-us-wwii-homefron&amp;bvm=bv.148073327,d.amc&amp;psig=AFQjCNHfI01Y-ggo2lD2fS2gUXwTZGa2VA&amp;ust=148837743503951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8.jpeg"/><Relationship Id="rId7" Type="http://schemas.openxmlformats.org/officeDocument/2006/relationships/hyperlink" Target="http://www.google.com/url?sa=i&amp;rct=j&amp;q=&amp;esrc=s&amp;source=images&amp;cd=&amp;cad=rja&amp;uact=8&amp;ved=0ahUKEwis-v7DkpDSAhXPaCYKHaV3C5sQjRwIBw&amp;url=http://slideplayer.com/slide/5765003/&amp;bvm=bv.146786187,d.cGc&amp;psig=AFQjCNH3rsz4DR5kSAfblsIQEdeaX0Q5LA&amp;ust=1487180550947914" TargetMode="External"/><Relationship Id="rId12" Type="http://schemas.openxmlformats.org/officeDocument/2006/relationships/image" Target="../media/image1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11" Type="http://schemas.openxmlformats.org/officeDocument/2006/relationships/hyperlink" Target="http://www.google.com/url?sa=i&amp;rct=j&amp;q=&amp;esrc=s&amp;source=images&amp;cd=&amp;cad=rja&amp;uact=8&amp;ved=0ahUKEwjO6e-Yk5DSAhUBcCYKHQjoDq4QjRwIBw&amp;url=http://www.politicaljack.com/threads/watch-this-pig-hispanic-reporter-troll-get-b-tch-slapped-by-black-and-white-dudes.91487/&amp;bvm=bv.146786187,d.cGc&amp;psig=AFQjCNH3rsz4DR5kSAfblsIQEdeaX0Q5LA&amp;ust=1487180550947914" TargetMode="External"/><Relationship Id="rId5" Type="http://schemas.openxmlformats.org/officeDocument/2006/relationships/hyperlink" Target="http://www.google.com/url?sa=i&amp;rct=j&amp;q=&amp;esrc=s&amp;source=images&amp;cd=&amp;cad=rja&amp;uact=8&amp;ved=0ahUKEwidopLSkZDSAhVBSCYKHfnHDS8QjRwIBw&amp;url=http://www.slideshare.net/christinalambard/wwii-groups&amp;bvm=bv.146786187,d.cGc&amp;psig=AFQjCNH3rsz4DR5kSAfblsIQEdeaX0Q5LA&amp;ust=1487180550947914" TargetMode="External"/><Relationship Id="rId10" Type="http://schemas.openxmlformats.org/officeDocument/2006/relationships/image" Target="../media/image122.jpeg"/><Relationship Id="rId4" Type="http://schemas.openxmlformats.org/officeDocument/2006/relationships/image" Target="../media/image119.png"/><Relationship Id="rId9" Type="http://schemas.openxmlformats.org/officeDocument/2006/relationships/hyperlink" Target="http://www.google.com/url?sa=i&amp;rct=j&amp;q=&amp;esrc=s&amp;source=images&amp;cd=&amp;cad=rja&amp;uact=8&amp;ved=0ahUKEwjNt_X0kpDSAhUELyYKHQyrC8EQjRwIBw&amp;url=http://www.slideshare.net/jswanson91/apush-wwii-homefront&amp;bvm=bv.146786187,d.cGc&amp;psig=AFQjCNH3rsz4DR5kSAfblsIQEdeaX0Q5LA&amp;ust=148718055094791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hyperlink" Target="http://www.google.com/url?sa=i&amp;rct=j&amp;q=&amp;esrc=s&amp;source=images&amp;cd=&amp;cad=rja&amp;uact=8&amp;ved=0ahUKEwjp0pCwk5DSAhVB6iYKHbm8BU4QjRwIBw&amp;url=http://slideplayer.com/slide/3926057/&amp;bvm=bv.146786187,d.cGc&amp;psig=AFQjCNEzo2UmB6k2OPRc9MDmY6KeGI80eg&amp;ust=1487181054545790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google.com/url?sa=i&amp;rct=j&amp;q=&amp;esrc=s&amp;source=images&amp;cd=&amp;cad=rja&amp;uact=8&amp;ved=0ahUKEwjp4r-hiZDSAhWE7YMKHY3zDGkQjRwIBw&amp;url=https://envisioningtheamericandream.com/history/ww2-homefront/&amp;psig=AFQjCNEygnp47pzrn50C6xG4nH6bJ2tJkA&amp;ust=1487177885757336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oogle.com/url?sa=i&amp;rct=j&amp;q=&amp;esrc=s&amp;source=images&amp;cd=&amp;cad=rja&amp;uact=8&amp;ved=0ahUKEwjLh4KhipDSAhUj24MKHR5qDp4QjRwIBw&amp;url=http://slideplayer.com/slide/10952146/&amp;psig=AFQjCNEygnp47pzrn50C6xG4nH6bJ2tJkA&amp;ust=1487177885757336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54602"/>
            <a:ext cx="6400800" cy="1752600"/>
          </a:xfrm>
        </p:spPr>
        <p:txBody>
          <a:bodyPr/>
          <a:lstStyle/>
          <a:p>
            <a:r>
              <a:rPr lang="en-US" dirty="0" smtClean="0"/>
              <a:t>24-2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1447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WAR AT HOME</a:t>
            </a:r>
            <a:endParaRPr lang="en-US" sz="3600" dirty="0"/>
          </a:p>
        </p:txBody>
      </p:sp>
      <p:pic>
        <p:nvPicPr>
          <p:cNvPr id="28674" name="Picture 2" descr="http://www.loc.gov/teachers/classroommaterials/presentationsandactivities/presentations/homefront/images/image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473" y="252675"/>
            <a:ext cx="1325308" cy="1904178"/>
          </a:xfrm>
          <a:prstGeom prst="rect">
            <a:avLst/>
          </a:prstGeom>
          <a:noFill/>
        </p:spPr>
      </p:pic>
      <p:pic>
        <p:nvPicPr>
          <p:cNvPr id="28676" name="Picture 4" descr="http://t0.gstatic.com/images?q=tbn:ANd9GcSv1ZvuQd91OHWwuBN2N7ng_f1_ziWNWh3jZ90CBw4NaRa7eTW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3745" y="238287"/>
            <a:ext cx="1369856" cy="1918566"/>
          </a:xfrm>
          <a:prstGeom prst="rect">
            <a:avLst/>
          </a:prstGeom>
          <a:noFill/>
        </p:spPr>
      </p:pic>
      <p:pic>
        <p:nvPicPr>
          <p:cNvPr id="28678" name="Picture 6" descr="http://green-buzz.net/wp-content/uploads/2012/09/Wasting_Food_4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491" y="224746"/>
            <a:ext cx="1296503" cy="1932107"/>
          </a:xfrm>
          <a:prstGeom prst="rect">
            <a:avLst/>
          </a:prstGeom>
          <a:noFill/>
        </p:spPr>
      </p:pic>
      <p:pic>
        <p:nvPicPr>
          <p:cNvPr id="28680" name="Picture 8" descr="http://25.media.tumblr.com/tumblr_luxmne3o261qz9tkeo1_r1_500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49880"/>
            <a:ext cx="1629886" cy="2281840"/>
          </a:xfrm>
          <a:prstGeom prst="rect">
            <a:avLst/>
          </a:prstGeom>
          <a:noFill/>
        </p:spPr>
      </p:pic>
      <p:pic>
        <p:nvPicPr>
          <p:cNvPr id="3074" name="Picture 2" descr="Image result for US wwii government war bonds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781" y="3311472"/>
            <a:ext cx="2732660" cy="332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3055" y="2770909"/>
            <a:ext cx="4193309" cy="923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Image result for US homefront WWII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7" y="3353617"/>
            <a:ext cx="2506085" cy="328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wwii homefron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6" y="434323"/>
            <a:ext cx="7856777" cy="589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39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SCRAP DRIVES</a:t>
            </a:r>
            <a:endParaRPr lang="en-US" dirty="0"/>
          </a:p>
        </p:txBody>
      </p:sp>
      <p:pic>
        <p:nvPicPr>
          <p:cNvPr id="4098" name="Picture 2" descr="Image result for WAR PRODUCTION BOARD WW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8" y="80962"/>
            <a:ext cx="2210754" cy="316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WAR PRODUCTION BOARD WW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438" y="3983831"/>
            <a:ext cx="2098936" cy="262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WAR PRODUCTION BOARD WW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385762"/>
            <a:ext cx="22479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SCRAP DRIVES WW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8" y="4198974"/>
            <a:ext cx="2969491" cy="23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75442" y="1143000"/>
            <a:ext cx="4297501" cy="76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6" name="Picture 10" descr="Image result for SCRAP DRIVES WWI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22" y="1462184"/>
            <a:ext cx="1570934" cy="209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SCRAP DRIVES WWI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62" y="1417638"/>
            <a:ext cx="1526224" cy="212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SCRAP DRIVES WWI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049" y="4198981"/>
            <a:ext cx="3239437" cy="235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417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wii homefron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01" y="4564710"/>
            <a:ext cx="4285673" cy="209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wii homefront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90" y="452365"/>
            <a:ext cx="2854548" cy="39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wwii homefront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493" y="165129"/>
            <a:ext cx="2777464" cy="301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193" y="3490624"/>
            <a:ext cx="2456064" cy="316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224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20-040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14400"/>
            <a:ext cx="385286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20-0610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47800"/>
            <a:ext cx="4146717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WOMEN IN INDUSTRY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About 6 million </a:t>
            </a:r>
            <a:r>
              <a:rPr lang="en-US" sz="2000" dirty="0" smtClean="0"/>
              <a:t>of women took over jobs in factories and shipyards while the men were off fighting.</a:t>
            </a:r>
          </a:p>
          <a:p>
            <a:pPr lvl="1"/>
            <a:r>
              <a:rPr lang="en-US" sz="2000" dirty="0" smtClean="0"/>
              <a:t>Because women were needed in industry, they were able to gain </a:t>
            </a:r>
            <a:r>
              <a:rPr lang="en-US" sz="2000" u="sng" dirty="0" smtClean="0">
                <a:solidFill>
                  <a:srgbClr val="7030A0"/>
                </a:solidFill>
              </a:rPr>
              <a:t>better pay</a:t>
            </a:r>
            <a:r>
              <a:rPr lang="en-US" sz="2000" dirty="0" smtClean="0">
                <a:solidFill>
                  <a:srgbClr val="7030A0"/>
                </a:solidFill>
              </a:rPr>
              <a:t> and </a:t>
            </a:r>
            <a:r>
              <a:rPr lang="en-US" sz="2000" u="sng" dirty="0" smtClean="0">
                <a:solidFill>
                  <a:srgbClr val="7030A0"/>
                </a:solidFill>
              </a:rPr>
              <a:t>working conditions</a:t>
            </a:r>
            <a:r>
              <a:rPr lang="en-US" sz="2000" dirty="0" smtClean="0">
                <a:solidFill>
                  <a:srgbClr val="7030A0"/>
                </a:solidFill>
              </a:rPr>
              <a:t>.</a:t>
            </a:r>
          </a:p>
          <a:p>
            <a:pPr lvl="1"/>
            <a:r>
              <a:rPr lang="en-US" sz="2000" dirty="0" smtClean="0"/>
              <a:t>Women joined the armed forces in </a:t>
            </a:r>
            <a:r>
              <a:rPr lang="en-US" sz="2000" dirty="0" smtClean="0">
                <a:solidFill>
                  <a:srgbClr val="7030A0"/>
                </a:solidFill>
              </a:rPr>
              <a:t>non-combat roles.</a:t>
            </a:r>
          </a:p>
          <a:p>
            <a:pPr lvl="1"/>
            <a:r>
              <a:rPr lang="en-US" sz="2000" dirty="0" smtClean="0">
                <a:solidFill>
                  <a:srgbClr val="7030A0"/>
                </a:solidFill>
              </a:rPr>
              <a:t>Fashion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changed due to the changing roles for women.</a:t>
            </a:r>
          </a:p>
          <a:p>
            <a:pPr lvl="2"/>
            <a:r>
              <a:rPr lang="en-US" sz="2000" dirty="0" smtClean="0"/>
              <a:t>“</a:t>
            </a:r>
            <a:r>
              <a:rPr lang="en-US" sz="2000" b="1" u="sng" dirty="0" smtClean="0"/>
              <a:t>Rosie the Riveter</a:t>
            </a:r>
            <a:r>
              <a:rPr lang="en-US" sz="2000" dirty="0" smtClean="0"/>
              <a:t>” </a:t>
            </a:r>
            <a:r>
              <a:rPr lang="en-US" sz="2000" dirty="0" smtClean="0">
                <a:solidFill>
                  <a:srgbClr val="FF0000"/>
                </a:solidFill>
              </a:rPr>
              <a:t>became a popular symbol of all women who worked for the war effort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7170" name="Picture 2" descr="http://www.nps.gov/pwro/collection/website/ros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1549" y="4048192"/>
            <a:ext cx="2153109" cy="2809808"/>
          </a:xfrm>
          <a:prstGeom prst="rect">
            <a:avLst/>
          </a:prstGeom>
          <a:noFill/>
        </p:spPr>
      </p:pic>
      <p:pic>
        <p:nvPicPr>
          <p:cNvPr id="7172" name="Picture 4" descr="http://www.google.com/url?source=imglanding&amp;ct=img&amp;q=http://0.tqn.com/d/womenshistory/1/0/q/_/2/shipyards_1943.jpg&amp;sa=X&amp;ei=BMpYT7m7C6Go0AGz9-3HDw&amp;ved=0CAsQ8wc&amp;usg=AFQjCNE5R7x7Fg45xvcXjYxjpokSB9qmT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7216" y="4706345"/>
            <a:ext cx="2590800" cy="188787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3657600" y="3733800"/>
            <a:ext cx="2438400" cy="13716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60389"/>
            <a:ext cx="1742000" cy="2697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5" y="195942"/>
            <a:ext cx="2787904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411" y="272142"/>
            <a:ext cx="2531401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54" y="2576966"/>
            <a:ext cx="2289485" cy="1821181"/>
          </a:xfrm>
          <a:prstGeom prst="rect">
            <a:avLst/>
          </a:prstGeom>
        </p:spPr>
      </p:pic>
      <p:pic>
        <p:nvPicPr>
          <p:cNvPr id="7" name="Picture 9" descr="18-0477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838076" y="195942"/>
            <a:ext cx="1444105" cy="2133600"/>
          </a:xfrm>
          <a:prstGeom prst="rect">
            <a:avLst/>
          </a:prstGeom>
          <a:noFill/>
        </p:spPr>
      </p:pic>
      <p:pic>
        <p:nvPicPr>
          <p:cNvPr id="6146" name="Picture 2" descr="Image result for WHY ROSIE THE RIVER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649" y="3039609"/>
            <a:ext cx="476250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WHY ROSIE THE RIVERT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5" y="4598429"/>
            <a:ext cx="2993569" cy="213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 BONDS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War bonds were </a:t>
            </a:r>
            <a:r>
              <a:rPr lang="en-US" sz="1800" dirty="0" smtClean="0">
                <a:solidFill>
                  <a:srgbClr val="FF0000"/>
                </a:solidFill>
              </a:rPr>
              <a:t>investments that people would buy from the government </a:t>
            </a:r>
            <a:r>
              <a:rPr lang="en-US" sz="1800" dirty="0" smtClean="0"/>
              <a:t>in order </a:t>
            </a:r>
            <a:r>
              <a:rPr lang="en-US" sz="1800" dirty="0" smtClean="0">
                <a:solidFill>
                  <a:srgbClr val="FF0000"/>
                </a:solidFill>
              </a:rPr>
              <a:t>to p</a:t>
            </a:r>
            <a:r>
              <a:rPr lang="en-US" sz="1800" dirty="0" smtClean="0">
                <a:solidFill>
                  <a:srgbClr val="C00000"/>
                </a:solidFill>
              </a:rPr>
              <a:t>rovide money to the government</a:t>
            </a:r>
            <a:r>
              <a:rPr lang="en-US" sz="1800" dirty="0" smtClean="0"/>
              <a:t>.</a:t>
            </a:r>
          </a:p>
          <a:p>
            <a:pPr lvl="1"/>
            <a:r>
              <a:rPr lang="en-US" sz="1400" dirty="0" smtClean="0"/>
              <a:t>After the war was over, the government would pay back the money with interest.</a:t>
            </a:r>
            <a:endParaRPr lang="en-US" sz="1400" dirty="0"/>
          </a:p>
        </p:txBody>
      </p:sp>
      <p:pic>
        <p:nvPicPr>
          <p:cNvPr id="1026" name="Picture 2" descr="Image result for US world war ii war bo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3" y="2555238"/>
            <a:ext cx="1401849" cy="197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S world war ii war bo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9" y="4664363"/>
            <a:ext cx="1456656" cy="196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US wwii government war bond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612" y="2912918"/>
            <a:ext cx="5766837" cy="315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US wwii government war bond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483" y="163091"/>
            <a:ext cx="1100571" cy="140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156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CARELESS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“Careless Talk” posters were created to </a:t>
            </a:r>
            <a:r>
              <a:rPr lang="en-US" sz="1800" dirty="0" smtClean="0">
                <a:solidFill>
                  <a:srgbClr val="7030A0"/>
                </a:solidFill>
              </a:rPr>
              <a:t>prevent citizens from providing information  about troop movements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from where spies or saboteurs could listen in.</a:t>
            </a:r>
            <a:endParaRPr lang="en-US" sz="1800" dirty="0"/>
          </a:p>
        </p:txBody>
      </p:sp>
      <p:pic>
        <p:nvPicPr>
          <p:cNvPr id="2050" name="Picture 2" descr="Image result for WWII US careless talk pos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47" y="2551578"/>
            <a:ext cx="1553535" cy="211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WWII US careless talk pos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46" y="2563766"/>
            <a:ext cx="1568207" cy="220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WWII US careless talk post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505" y="2563766"/>
            <a:ext cx="1603422" cy="224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WWII US careless talk post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843" y="193901"/>
            <a:ext cx="1406299" cy="140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areless talk wwii u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45" y="4941725"/>
            <a:ext cx="3219957" cy="183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areless talk wwii u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30" y="137273"/>
            <a:ext cx="998843" cy="137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areless talk wwii us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97" y="2632677"/>
            <a:ext cx="1546691" cy="218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JAPANESE AMERICAN POPULATION IN US WWII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11" y="4868474"/>
            <a:ext cx="1403923" cy="189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JAPANESE AMERICAN POPULATION IN US WWII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135" y="4968940"/>
            <a:ext cx="1313408" cy="1779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111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PROBLEMS FOR JAPANESE AMERICANS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Most Japanese-Americans lived on the </a:t>
            </a:r>
            <a:r>
              <a:rPr lang="en-US" sz="2000" dirty="0" smtClean="0">
                <a:solidFill>
                  <a:srgbClr val="7030A0"/>
                </a:solidFill>
              </a:rPr>
              <a:t>West Coast.</a:t>
            </a:r>
          </a:p>
          <a:p>
            <a:r>
              <a:rPr lang="en-US" sz="2000" dirty="0" smtClean="0"/>
              <a:t>After Pearl Harbor, the loyalty of Japanese Americans was </a:t>
            </a:r>
            <a:r>
              <a:rPr lang="en-US" sz="2000" u="sng" dirty="0" smtClean="0">
                <a:solidFill>
                  <a:srgbClr val="000000"/>
                </a:solidFill>
              </a:rPr>
              <a:t>questioned.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/>
            <a:r>
              <a:rPr lang="en-US" sz="1600" dirty="0"/>
              <a:t>M</a:t>
            </a:r>
            <a:r>
              <a:rPr lang="en-US" sz="1600" dirty="0" smtClean="0"/>
              <a:t>any Americans feared that Japanese Americans would act as </a:t>
            </a:r>
            <a:r>
              <a:rPr lang="en-US" sz="1600" b="1" dirty="0" smtClean="0">
                <a:solidFill>
                  <a:srgbClr val="7030A0"/>
                </a:solidFill>
              </a:rPr>
              <a:t>spies</a:t>
            </a:r>
            <a:r>
              <a:rPr lang="en-US" sz="1600" dirty="0" smtClean="0"/>
              <a:t> and help Japan </a:t>
            </a:r>
            <a:r>
              <a:rPr lang="en-US" sz="1600" dirty="0" smtClean="0">
                <a:solidFill>
                  <a:srgbClr val="7030A0"/>
                </a:solidFill>
              </a:rPr>
              <a:t>attack </a:t>
            </a:r>
            <a:r>
              <a:rPr lang="en-US" sz="1600" dirty="0" smtClean="0"/>
              <a:t>the U.S.   </a:t>
            </a:r>
          </a:p>
          <a:p>
            <a:pPr lvl="2"/>
            <a:r>
              <a:rPr lang="en-US" sz="1200" dirty="0" smtClean="0"/>
              <a:t>Some believed vital information would be relayed to the enemy submarines, which would assist them in firing on military bases or coastal cities.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213" y="3025408"/>
            <a:ext cx="2311127" cy="1697971"/>
          </a:xfrm>
          <a:prstGeom prst="rect">
            <a:avLst/>
          </a:prstGeom>
        </p:spPr>
      </p:pic>
      <p:sp>
        <p:nvSpPr>
          <p:cNvPr id="4" name="AutoShape 2" descr="http://punditfromanotherplanet.files.wordpress.com/2014/02/japaneseinternment.jpg?w=590&amp;h=573"/>
          <p:cNvSpPr>
            <a:spLocks noChangeAspect="1" noChangeArrowheads="1"/>
          </p:cNvSpPr>
          <p:nvPr/>
        </p:nvSpPr>
        <p:spPr bwMode="auto">
          <a:xfrm>
            <a:off x="44434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://punditfromanotherplanet.files.wordpress.com/2014/02/japaneseinternment.jpg?w=590&amp;h=573"/>
          <p:cNvSpPr>
            <a:spLocks noChangeAspect="1" noChangeArrowheads="1"/>
          </p:cNvSpPr>
          <p:nvPr/>
        </p:nvSpPr>
        <p:spPr bwMode="auto">
          <a:xfrm>
            <a:off x="459581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http://punditfromanotherplanet.files.wordpress.com/2014/02/japaneseinternment.jpg?w=590&amp;h=573"/>
          <p:cNvSpPr>
            <a:spLocks noChangeAspect="1" noChangeArrowheads="1"/>
          </p:cNvSpPr>
          <p:nvPr/>
        </p:nvSpPr>
        <p:spPr bwMode="auto">
          <a:xfrm>
            <a:off x="474821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http://zinnedproject.wpengine.netdna-cdn.com/wp-content/uploads/2012/05/camp_locatio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060" y="4942140"/>
            <a:ext cx="2522267" cy="176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http://lochgarry.files.wordpress.com/2012/01/divi584.jpg"/>
          <p:cNvSpPr>
            <a:spLocks noChangeAspect="1" noChangeArrowheads="1"/>
          </p:cNvSpPr>
          <p:nvPr/>
        </p:nvSpPr>
        <p:spPr bwMode="auto">
          <a:xfrm>
            <a:off x="4900613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http://lochgarry.files.wordpress.com/2012/01/divi584.jpg"/>
          <p:cNvSpPr>
            <a:spLocks noChangeAspect="1" noChangeArrowheads="1"/>
          </p:cNvSpPr>
          <p:nvPr/>
        </p:nvSpPr>
        <p:spPr bwMode="auto">
          <a:xfrm>
            <a:off x="5053013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http://lochgarry.files.wordpress.com/2012/01/divi584.jpg"/>
          <p:cNvSpPr>
            <a:spLocks noChangeAspect="1" noChangeArrowheads="1"/>
          </p:cNvSpPr>
          <p:nvPr/>
        </p:nvSpPr>
        <p:spPr bwMode="auto">
          <a:xfrm>
            <a:off x="5205413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4" name="Picture 16" descr="https://lochgarry.files.wordpress.com/2012/01/divi5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05543"/>
            <a:ext cx="3449782" cy="365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US apologies enemy aliens wwii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66" y="588816"/>
            <a:ext cx="699135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335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BUILDING THE MILITARY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15 million </a:t>
            </a:r>
            <a:r>
              <a:rPr lang="en-US" sz="2000" u="sng" dirty="0" smtClean="0"/>
              <a:t>volunteers</a:t>
            </a:r>
            <a:r>
              <a:rPr lang="en-US" sz="2000" dirty="0" smtClean="0"/>
              <a:t> and </a:t>
            </a:r>
            <a:r>
              <a:rPr lang="en-US" sz="2000" u="sng" dirty="0" smtClean="0"/>
              <a:t>draftees </a:t>
            </a:r>
            <a:r>
              <a:rPr lang="en-US" sz="2000" dirty="0" smtClean="0"/>
              <a:t>would wear the American uniform during World War II.</a:t>
            </a:r>
          </a:p>
          <a:p>
            <a:pPr lvl="1"/>
            <a:r>
              <a:rPr lang="en-US" sz="2000" dirty="0" smtClean="0"/>
              <a:t>The number included Americans from every ethnic and religious group</a:t>
            </a:r>
          </a:p>
          <a:p>
            <a:pPr lvl="1"/>
            <a:r>
              <a:rPr lang="en-US" sz="2000" dirty="0" smtClean="0"/>
              <a:t>Hundreds of thousands of American women were also in uniform during the war.</a:t>
            </a:r>
            <a:endParaRPr lang="en-US" sz="2000" dirty="0"/>
          </a:p>
        </p:txBody>
      </p:sp>
      <p:pic>
        <p:nvPicPr>
          <p:cNvPr id="10242" name="Picture 2" descr="http://www.google.com/url?source=imglanding&amp;ct=img&amp;q=http://www.archives.gov/research/african-americans/ww2-pictures/images/african-americans-wwii-001.jpg&amp;sa=X&amp;ei=tMtYT__YDafL0QHHy6TEAQ&amp;ved=0CAsQ8wc&amp;usg=AFQjCNFGgD4cL-RoRVSFHWQSrA2fn5YP5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236" y="3703782"/>
            <a:ext cx="1781668" cy="1414432"/>
          </a:xfrm>
          <a:prstGeom prst="rect">
            <a:avLst/>
          </a:prstGeom>
          <a:noFill/>
        </p:spPr>
      </p:pic>
      <p:pic>
        <p:nvPicPr>
          <p:cNvPr id="10244" name="Picture 4" descr="http://t2.gstatic.com/images?q=tbn:ANd9GcTJgQ_CptCMmEc2jQwa-e8I7hC-cktn-tL2Egh6vgoxNkJfLEl6C3FEXkyLj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237" y="5375564"/>
            <a:ext cx="1727206" cy="1383141"/>
          </a:xfrm>
          <a:prstGeom prst="rect">
            <a:avLst/>
          </a:prstGeom>
          <a:noFill/>
        </p:spPr>
      </p:pic>
      <p:pic>
        <p:nvPicPr>
          <p:cNvPr id="1026" name="Picture 2" descr="http://i236.photobucket.com/albums/ff35/abndeuce/African-Americantroop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79" y="395925"/>
            <a:ext cx="1443107" cy="112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US homefront WWII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3" y="207632"/>
            <a:ext cx="1649473" cy="123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US homefront WWII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062" y="3149433"/>
            <a:ext cx="4807995" cy="360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INTERNMENT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310837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7030A0"/>
                </a:solidFill>
              </a:rPr>
              <a:t>Executive Order 9066</a:t>
            </a:r>
            <a:r>
              <a:rPr lang="en-US" sz="2000" dirty="0" smtClean="0">
                <a:solidFill>
                  <a:srgbClr val="7030A0"/>
                </a:solidFill>
              </a:rPr>
              <a:t>, </a:t>
            </a:r>
            <a:r>
              <a:rPr lang="en-US" sz="2000" dirty="0" smtClean="0"/>
              <a:t>issued by the President of the U.S. in February 1942, </a:t>
            </a:r>
            <a:r>
              <a:rPr lang="en-US" sz="2000" dirty="0" smtClean="0">
                <a:solidFill>
                  <a:srgbClr val="FF0000"/>
                </a:solidFill>
              </a:rPr>
              <a:t>placed some 110,000 Japanese Americans in internment camps </a:t>
            </a:r>
            <a:r>
              <a:rPr lang="en-US" sz="2000" dirty="0" smtClean="0"/>
              <a:t>for the duration of the war.</a:t>
            </a:r>
          </a:p>
          <a:p>
            <a:pPr lvl="1">
              <a:buNone/>
            </a:pPr>
            <a:endParaRPr lang="en-US" sz="2000" dirty="0" smtClean="0"/>
          </a:p>
          <a:p>
            <a:r>
              <a:rPr lang="en-US" sz="2000" dirty="0" smtClean="0"/>
              <a:t>In the 1944 case of </a:t>
            </a:r>
            <a:r>
              <a:rPr lang="en-US" sz="2000" b="1" i="1" dirty="0" err="1" smtClean="0">
                <a:solidFill>
                  <a:srgbClr val="7030A0"/>
                </a:solidFill>
              </a:rPr>
              <a:t>Korematsu</a:t>
            </a:r>
            <a:r>
              <a:rPr lang="en-US" sz="2000" b="1" i="1" dirty="0" smtClean="0">
                <a:solidFill>
                  <a:srgbClr val="7030A0"/>
                </a:solidFill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</a:rPr>
              <a:t>v. </a:t>
            </a:r>
            <a:r>
              <a:rPr lang="en-US" sz="2000" b="1" i="1" dirty="0" smtClean="0">
                <a:solidFill>
                  <a:srgbClr val="7030A0"/>
                </a:solidFill>
              </a:rPr>
              <a:t>United States</a:t>
            </a:r>
            <a:r>
              <a:rPr lang="en-US" sz="2000" dirty="0" smtClean="0"/>
              <a:t>, the Supreme Court ruled that </a:t>
            </a:r>
            <a:r>
              <a:rPr lang="en-US" sz="2000" dirty="0" smtClean="0">
                <a:solidFill>
                  <a:srgbClr val="FF0000"/>
                </a:solidFill>
              </a:rPr>
              <a:t>military necessity justified internment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5124" name="Picture 4" descr="http://www.google.com/url?source=imglanding&amp;ct=img&amp;q=http://cdn.dipity.com/uploads/events/6efa87abb8c97870984d06a35834064d_1M.png&amp;sa=X&amp;ei=Y8xYT-vMH4ry0gGhxJDCDw&amp;ved=0CAwQ8wc&amp;usg=AFQjCNEdA5mO9bzKNmYtu0Kmc-fw7yBQy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6606" y="3364679"/>
            <a:ext cx="2658794" cy="2022182"/>
          </a:xfrm>
          <a:prstGeom prst="rect">
            <a:avLst/>
          </a:prstGeom>
          <a:noFill/>
        </p:spPr>
      </p:pic>
      <p:pic>
        <p:nvPicPr>
          <p:cNvPr id="5126" name="Picture 6" descr="http://t1.gstatic.com/images?q=tbn:ANd9GcS-14ueb4yXdInf1zf-9V7Ho5nIOfPdjYLtBgseCADN6JGXToA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0"/>
            <a:ext cx="1066800" cy="1257485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86" y="3482109"/>
            <a:ext cx="2547906" cy="1904752"/>
          </a:xfrm>
          <a:prstGeom prst="rect">
            <a:avLst/>
          </a:prstGeom>
        </p:spPr>
      </p:pic>
      <p:pic>
        <p:nvPicPr>
          <p:cNvPr id="3074" name="Picture 2" descr="http://www.bookmice.net/darkchilde/japan/japan/sig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592" y="3583893"/>
            <a:ext cx="2332224" cy="18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wwii homefron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520267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93309" y="1828800"/>
            <a:ext cx="45719" cy="494145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3964" y="2355736"/>
            <a:ext cx="8719127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99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japanese internment camp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925" y="283919"/>
            <a:ext cx="2907075" cy="187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japanese internment cam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67" y="658694"/>
            <a:ext cx="3669916" cy="116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japanese internment camp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89" y="2549236"/>
            <a:ext cx="4627761" cy="389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japanese american at war wwii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2" y="2549236"/>
            <a:ext cx="3104861" cy="399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japanese american at war wwii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09" y="283919"/>
            <a:ext cx="1571974" cy="148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693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18298" cy="3432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08" y="4150729"/>
            <a:ext cx="1932314" cy="2707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553" y="3432934"/>
            <a:ext cx="5242447" cy="34250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6437" y="0"/>
            <a:ext cx="3977563" cy="3074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wwii homefron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6" y="249381"/>
            <a:ext cx="5078008" cy="380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japanese internment camp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11" y="4057889"/>
            <a:ext cx="3899190" cy="248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japanese internment camp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02" y="432233"/>
            <a:ext cx="3223535" cy="268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japanese internment camp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54" y="4153369"/>
            <a:ext cx="3957782" cy="228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57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japanese internment camp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" y="3552555"/>
            <a:ext cx="3612861" cy="308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japanese internment camp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038" y="252843"/>
            <a:ext cx="2573192" cy="303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learner.org/courses/amerhistory/interactives/sources/E7/e1/images/5496_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54059"/>
            <a:ext cx="2577906" cy="32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US apologizes for japanese internment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836" y="3653543"/>
            <a:ext cx="4188185" cy="314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744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JAPANESE AMERICANS IN UNIFORM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17,000 </a:t>
            </a:r>
            <a:r>
              <a:rPr lang="en-US" sz="2000" dirty="0" smtClean="0"/>
              <a:t>Japanese Americans showed their loyalty by joining the armed services.  </a:t>
            </a:r>
          </a:p>
          <a:p>
            <a:pPr lvl="1"/>
            <a:r>
              <a:rPr lang="en-US" sz="2000" dirty="0" smtClean="0"/>
              <a:t>All-Japanese units fought in North Africa, Italy, and France.</a:t>
            </a:r>
          </a:p>
          <a:p>
            <a:pPr lvl="2"/>
            <a:r>
              <a:rPr lang="en-US" sz="2000" dirty="0" smtClean="0"/>
              <a:t>442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Regimental Combat </a:t>
            </a:r>
            <a:r>
              <a:rPr lang="en-US" sz="2000" dirty="0" smtClean="0">
                <a:solidFill>
                  <a:schemeClr val="tx2"/>
                </a:solidFill>
              </a:rPr>
              <a:t>Team became the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most highly decorated military unit </a:t>
            </a:r>
            <a:r>
              <a:rPr lang="en-US" sz="2000" dirty="0" smtClean="0">
                <a:solidFill>
                  <a:srgbClr val="323232"/>
                </a:solidFill>
              </a:rPr>
              <a:t>in U.S. history.</a:t>
            </a:r>
          </a:p>
          <a:p>
            <a:pPr lvl="2">
              <a:buNone/>
            </a:pPr>
            <a:endParaRPr lang="en-US" sz="2000" dirty="0"/>
          </a:p>
        </p:txBody>
      </p:sp>
      <p:pic>
        <p:nvPicPr>
          <p:cNvPr id="4098" name="Picture 2" descr="http://www.google.com/url?source=imglanding&amp;ct=img&amp;q=http://upload.wikimedia.org/wikipedia/commons/6/6e/442_regimental_combat_team.jpg&amp;sa=X&amp;ei=LM1YT4itBcPg0QGLrMThDw&amp;ved=0CAsQ8wc&amp;usg=AFQjCNHyvRbs3cii6Y0ZNbMUN_9qO2MMY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5275" y="3962400"/>
            <a:ext cx="3568725" cy="28956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1308"/>
            <a:ext cx="3894417" cy="2646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417" y="4063095"/>
            <a:ext cx="1680858" cy="20630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Arial (Headings)"/>
                <a:cs typeface="Arial (Headings)"/>
              </a:rPr>
              <a:t>TENSIONS AT HOME</a:t>
            </a:r>
            <a:endParaRPr lang="en-US" sz="3600" dirty="0">
              <a:latin typeface="Arial (Headings)"/>
              <a:cs typeface="Arial (Headings)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11,000 German Americans and several hundred Italian Americans were also held in government camps as “</a:t>
            </a:r>
            <a:r>
              <a:rPr lang="en-US" sz="2000" b="1" dirty="0" smtClean="0"/>
              <a:t>enemy aliens</a:t>
            </a:r>
            <a:r>
              <a:rPr lang="en-US" sz="2000" dirty="0" smtClean="0"/>
              <a:t>.” </a:t>
            </a:r>
          </a:p>
          <a:p>
            <a:pPr lvl="1"/>
            <a:r>
              <a:rPr lang="en-US" sz="2000" dirty="0" smtClean="0"/>
              <a:t>Most were foreign-born residents who had NOT achieved citizenship. </a:t>
            </a:r>
            <a:endParaRPr lang="en-US" sz="2000" dirty="0"/>
          </a:p>
        </p:txBody>
      </p:sp>
      <p:pic>
        <p:nvPicPr>
          <p:cNvPr id="3074" name="Picture 2" descr="http://www.google.com/url?source=imglanding&amp;ct=img&amp;q=http://www.foitimes.com/internment/Kenedy1.jpg&amp;sa=X&amp;ei=vc1YT7OdBYLi0QH0isi3Dw&amp;ved=0CAwQ8wc&amp;usg=AFQjCNEpbik9Sqavd-0WhU_ylcV1g75x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8147" y="203200"/>
            <a:ext cx="1843638" cy="1325115"/>
          </a:xfrm>
          <a:prstGeom prst="rect">
            <a:avLst/>
          </a:prstGeom>
          <a:noFill/>
        </p:spPr>
      </p:pic>
      <p:pic>
        <p:nvPicPr>
          <p:cNvPr id="9218" name="Picture 2" descr="Image result for US apologies enemy aliens wwii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684" y="2939746"/>
            <a:ext cx="381000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lated image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5" y="2807854"/>
            <a:ext cx="2244250" cy="392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AFRICAN AMERICANS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46910"/>
            <a:ext cx="8229600" cy="4879254"/>
          </a:xfrm>
        </p:spPr>
        <p:txBody>
          <a:bodyPr/>
          <a:lstStyle/>
          <a:p>
            <a:r>
              <a:rPr lang="en-US" sz="1800" dirty="0" smtClean="0"/>
              <a:t>African Americans served in </a:t>
            </a:r>
            <a:r>
              <a:rPr lang="en-US" sz="1800" b="1" i="1" dirty="0" smtClean="0">
                <a:solidFill>
                  <a:srgbClr val="7030A0"/>
                </a:solidFill>
              </a:rPr>
              <a:t>segregated</a:t>
            </a:r>
            <a:r>
              <a:rPr lang="en-US" sz="1800" b="1" i="1" dirty="0">
                <a:solidFill>
                  <a:srgbClr val="7030A0"/>
                </a:solidFill>
              </a:rPr>
              <a:t> </a:t>
            </a:r>
            <a:r>
              <a:rPr lang="en-US" sz="1800" dirty="0" smtClean="0"/>
              <a:t>units during World War II.</a:t>
            </a:r>
          </a:p>
          <a:p>
            <a:r>
              <a:rPr lang="en-US" sz="1800" dirty="0" smtClean="0"/>
              <a:t>The </a:t>
            </a:r>
            <a:r>
              <a:rPr lang="en-US" sz="1800" b="1" dirty="0" smtClean="0">
                <a:solidFill>
                  <a:srgbClr val="7030A0"/>
                </a:solidFill>
              </a:rPr>
              <a:t>Tuskegee Airmen </a:t>
            </a:r>
            <a:r>
              <a:rPr lang="en-US" sz="1800" dirty="0" smtClean="0"/>
              <a:t>were a </a:t>
            </a:r>
            <a:r>
              <a:rPr lang="en-US" sz="1800" dirty="0" smtClean="0">
                <a:solidFill>
                  <a:srgbClr val="FF0000"/>
                </a:solidFill>
              </a:rPr>
              <a:t>famous group of African-American fighter pilots </a:t>
            </a:r>
            <a:r>
              <a:rPr lang="en-US" sz="1800" dirty="0" smtClean="0"/>
              <a:t>who fought in North Africa and Europe during World War II</a:t>
            </a:r>
          </a:p>
          <a:p>
            <a:pPr lvl="1"/>
            <a:r>
              <a:rPr lang="en-US" sz="1800" dirty="0" smtClean="0"/>
              <a:t>African American leaders pointed out that while the nation was fighting for democracy overseas, it </a:t>
            </a:r>
            <a:r>
              <a:rPr lang="en-US" sz="1800" u="sng" dirty="0" smtClean="0"/>
              <a:t>still permitted injustice at home</a:t>
            </a:r>
            <a:r>
              <a:rPr lang="en-US" sz="1800" dirty="0" smtClean="0"/>
              <a:t>.</a:t>
            </a:r>
          </a:p>
          <a:p>
            <a:pPr lvl="2"/>
            <a:r>
              <a:rPr lang="en-US" sz="1400" dirty="0" smtClean="0"/>
              <a:t>Jim Crow laws</a:t>
            </a:r>
          </a:p>
          <a:p>
            <a:pPr lvl="2"/>
            <a:r>
              <a:rPr lang="en-US" sz="1400" dirty="0" smtClean="0"/>
              <a:t>Discrimination continued to occur at the workplace.</a:t>
            </a:r>
          </a:p>
          <a:p>
            <a:pPr lvl="2">
              <a:buNone/>
            </a:pPr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050" name="Picture 2" descr="http://t1.gstatic.com/images?q=tbn:ANd9GcTv_rSfW-hOqaULP3L8Y4ogV4ACdFTwwv35mtyaQbD1G68n-DbNTtn5TdcDT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1933" y="342325"/>
            <a:ext cx="1164996" cy="904585"/>
          </a:xfrm>
          <a:prstGeom prst="rect">
            <a:avLst/>
          </a:prstGeom>
          <a:noFill/>
        </p:spPr>
      </p:pic>
      <p:sp>
        <p:nvSpPr>
          <p:cNvPr id="2052" name="AutoShape 4" descr="data:image/jpeg;base64,/9j/4AAQSkZJRgABAQAAAQABAAD/2wCEAAkGBhMSERUUExQWFRUVFhoYFxgYGBgaHhgdHBgYGBgcHBwaHCYfGxwjGhwXHy8gIycpLCwsGB4xNTAqNSYrLCkBCQoKDgwOGg8PGiwkHyQqLCwsLCwsKSwpKSksLCksLCwsLCksLCwsLCwsLCwsLCksLCwsLCwsKSksLCwsLCwsKf/AABEIAKgBLAMBIgACEQEDEQH/xAAcAAACAgMBAQAAAAAAAAAAAAAEBQMGAAIHAQj/xAA9EAACAQIEAwUFBwQCAQUBAAABAhEAAwQSITEFQVEGEyJhcTKBkaGxBxRCUsHR8CNicuEVM4IkosLS8VP/xAAaAQADAQEBAQAAAAAAAAAAAAABAgMABAUG/8QAJREAAgICAgEFAAMBAAAAAAAAAAECEQMhEjETBCJBUWEjQnEU/9oADAMBAAIRAxEAPwDpb8TAJ0rQcZWcumaJyyNusbxXNu2v2oW8PmtYaHvbFt1t/wD2by2HPpVZ+z3gOMv4tMbcd1QNma4290c1A5qdp2HKq66ORQ1bO4jHE8q9N5SNRQ/3hOlRm+OlEWgxsUignYASfKqXxP7THDEWbS5Qfbdva8wqTp6mju1nFRYwl19iylE/yYQPhqfdXHuA8F75ozMqcx3upHkumnr8DWbUdsfHjc+jpWD+1W6GHeWUdCd7RYHoYD6NHSavHDu0NnEWw9lsynToVPMEciOlcN45w77rma0ZUwdQB7Mga9ILDlEjpTv7NeOd7iMiK4ZkJuiBlhdmmd5IG2uY0IuMlY+TE4HXji6wYml8GpEQ09IhsMN6a8D0G0jSt1VulbRqCe9rU3KiCNW62GNC0bizzPWFvOpRgG61uOF+dbyRB42DZq1L0d/xo61h4evWt5Ym8UgDPWuaj/ua+tanCAUVlQPGwLNWTRRtKK0yeVNzQOLIDWVOtk1sMPR5oHFg0VhWiu4FbC1Q5m4gWQ1hWjjar3uBQ8g3jF8V5lqtdovtCs2L4sopfWHdY05Qs6E+Z0ozjWOxGHwnfWs1y4oVntXskgGQwHdqCWB5SNFaJiKPkGWFsc5K87ul/ZDtB9+sd4UyMGKsszHQieR/Q06Nij5BPGClK8yUQ1qtClbmDgREV4VrfKa8Ns0eRuJ4iSR6io+HuHQMSGkmCpUiJMapI0266e8ypa1HqKi4ezOgLzmkgyynYkDVQAdI5UrltDqPtZzjsf8AZUikXcWVdtxaBlR/kfxHy29a6MuFiIIjyqHtVwfFfdHOC1v6ZdQNJGaM2kx1rnmE+07HYJhb4hhC3KSptt7jGRvdFc3kX9To4OXZ0wYU9alXh7GhOynbrh+Ohbb5Lv8A/O54WPpyb3E1YuJYkWBnYA2gDmiAR567iOVTlna0OsKOSfa931tbSkRZIY5pGtzXSN9F1nnJ6UjwfCVNu2yuoQZTEeJSOjzAXrp5U3+1TtFbxps2rM6FoWIhmIVS08yMxgbCOpqi4bjP9M23nJMMoXNMbHUjYjag3KatnRi4w0OuL8Nd3ulLma3mIBNwwoHQCQwNG/ZPiBaxTqWjvbUKDzKuCNttM3rVQGNYq1uyGKTMBCI6kmTExtT3gNjubmExqOrBb3d30/FazHICQY0KknN5Cmj7RczUtI7bJr1b5G1MjwgnnXqcDHM03mgc3ikLfvJNF28ZSvtlxKxgcNcd7qJcyN3SkjMzR4YXc61nYTC3bmAsXMQ5a5cTOTAGjEldv7YpXki0FY5DsY0V42OHSsbBgVDdQKpZjCgEknYAamSaCcRmpEgxxr37961Dg7a3UV7bBkYSrKQQRyIIopeHDmazlAHGREcVNZ34okYJRWwwy0PJEPCQMjgnpXnELnd2WceJgNB1PIUTduW7aln8KqJLHYAbk1yv7TO2YuG3awtwNay53I0kgmBJgxpy5xWUuT0HhQV2b7U4i5cuPiT/AOnVGJ/By0CkRtuTOgGvKpe0HaoYNrTWTfZLq5x3lzOhExGVgWHXwsDr7qo+Avu8CUtAFWI/7DcYHMockgZQRIQQJAJmBEnGOMk2ltX2UlCSjgEqwJnKYMo6nYzBETtVucXILxSUbo7HwDjtrF2RcTTkyndT08x0POmRIrlf2YdqrHfNZbKmcIqRm8bDMdzOup6b11Y2RU5OmIo2iM3RWpxAqQ2BXn3cVuSBwZF95FCcSxmS07ATlGYiYkDVgDyMTFMRhFqv9u+z13E4NreHIFyQYYkBgJlZ5E6ROmmsb0ecTcGcs4RibT3u9vEWUtnMWlQQC7FFQKJL7gZR+EnSKtGK+0vACStlrgcBGYoPEFHhDF9SByB6zXO+FLbTFMt8E5WAJBgqYjSPOasF3i1q3KWbKlAytLMu4GpIMksZ10pJybZ148aqywdlu1uEt4r+mGS3iAEKEf8AW4bwtvqrB2EiYy/DpxQVwgY0X8daugrbSyVd2IyqqB0BJBHUqI867nYuhxOm5212JG/P186PL7ITgk9HrItRMAKIOXpWjR0oqZNwBi9am7U7x0qByOlOpiOBqjgkeo+tC8CBayJ5EgTlOm49hmEAEAEmSIPOiEIkac/1pDd7YYexC4hyXYF/ZGgZmIHgkGPzfi3501hUdMk4bw7iNtQoxluBAhpfYRGqzHvpwLN9xlxD4a6n4lNljPxaPlSccX03rV+M1nCL+A2yTHfZzwq4SThlQ9bbOnyVo+VJuN8C8DhcReuWsNbZ4utnJIBYIDuQABLHaQORrziXadoKpExqTOmnIDemL8Qw97hgNy4qXbllwSIzm4ysHHnmYzljYrGwrnzJ8f43stipv3dHBv8AkLnfBwxzBpk7bztVz+0HsqiJbxuFk4bEgEgD/quRLAxsGgkecjpVUxnZvEWwWZGVR+Iq0bSNY5xV5+zft8uEs3rF9DkdWM7qctshhH9wVR0poSUlp6KSXEoNi46jIGAWZOu5jU6Cik4gF8JOb02n30lfU6bnl08qb8O7OvcdRnVZIUZtB7zRnkUFsnHHzZ9D4Htf3dqyXV3sNbUi+BmiRpnVRM7ajmaF7QYnimLGTBIuEtne/fIFw/4WxmK+ra+QpH2U7Q2sHw4pcuA3LIcQ0kMcxyADmJIGnWt+yPaVrTi1du3HzzkzNKyOQnUeUGOVc0MTpfZSc0mKuL/Yyotq1zEXcRir162huMYABM3CAZJhAx1PIU+C4vg7RNzF8P019q7hxtsPaQDp8ubu7ftFxcJYspkf1GgGI9mY2JG1EXO0cdKt4pvtk/IhjhcQl5FuW3V0cSrDUEGql2kwl7iF/wC6IxTCJBxNwaG4d+5U89IzHlIHlVKPFsTfuvbwxIYsz+FsijXfQgD9a6NgOMrhsMnfkKyKA2XWTzOnUzNJwklaKyVPix9graWba20CqiAKoAgADYVK2IQ0ps9o7D2+8F1MkxmJjXmNaLw+PS4uZHVh1Ugj5VOmZsLGIHKvO+9aCvcRRAWZgANSSdqTXu3+CWP6wM/lBP0FHixbGnaW093B37dsS72nCDaWymB7zXzx3jkr3wYXO8yMGJlVSPCQRocwHwiu+YftZh7gY27gIRSzHUQo1JMxoK4h2jz4nFPibSeDKLzBZIVWaCT/AObGfM1WD7iD9GFrhuE722zud/xOQNNwJO3pQdzs9bbPct3oEnSQwjfT+TUGINsqO9YAZfCGQss8xIIKnz1pecVltZVygMSdJ299bi+7OlyVdBXBOInCX7V63EqTqwJUwzoQeeo89JrvvZ3jTYnDW7zJkLiYBzDciQYGh3r53fhzNhbQfwZi5UmZYBomNsufMszMjmJrpPD/ALQXsYa2ndpKKq8wCFEbU8to5H2dPz1meuWWftSvkgd2hltxO2nKfWmNjtJjHUv3tpRr4cmoHxpFFsx0LvDQ3EcTcW2xtgs0aARPTSdJ/aqS3H8ZGbvrUAZsuTf1g06x3HiOG3MUy5W7lmCzzgqv/ug++i4tBSOK9pmS5c7+xbyZ1l1zFixBKloPstK6rJ5kUFhu1DIsEuNPwHLm9TFA4fF3XuzmBdtDmgAwNB5bQIqe/hLepIKuCSV8+Y/XSmensZSa6DuEcYjvndDF1GSTGxyxoeYKjXcU64B25v4DL3bNdw49q222upyk6owJ5adRrVQOPLEKNhyrf78WAtkwkn3ExJ+QqlJ6JW7s+i+A9q7OMTPZJIG4Igj1HWjcVxBbYzOwVepMVzr7IcOlg3ybga2y24YwqhjmJWCZ2AObY+ogb/aXjyb4tqQbaqp0MwzTIPqMvxqekFovN/jNtbbXM4KoCTlIbb03PlSjCdvMJdylXPigaqdD0PQ1yoY3KGzTtsOdBcMJe+gsyLjMAByJJET7+dGhTv5POuWdrMXYvYglLb3ggyFzdkSCxYAtJIknXaZrfifHcU9s2muHxSpAAB8PtQRqY20qqvhPyQANP5rWbpBgrLcrXiBN0L5BR+pNR4m61sZjdZoOokARz9kUTbwjgeytaYnDT4W1kQR5HeqStIVULr+N2J5Nv5HefKKvX2V4q2RcGVe8AVg0DNl1QjNvErt51zPH2Xtju2XMIIVubL6cyOY30kTsDey3aG5hVzoVLmVMiQQYM8vWpJDp0dE7bJbFu5afRSAVExMmQB6QfhXJO1fELAa4LIMMWgaaZjJGnKSYHIGpu0/aa9iTnuuTOixAJHkAIVZ95+de8D4Ej2bj3FYmJUCOX4jIMiRXLDHH0zbW7b/zZ0uUs2iv8GwWY5yNBt51cOz/AAk3rwAUsFEwObGcoHzPup1e7i/YJKqrW/CWXdCoiNBDLsfSNqA7KXjhMPexRLSc3dtqBC7xruTpz0jrQhN5Jcprr4DKPBcUyxds8crrZw9xUX7uA7gRAc+wIXTRPER/eOlUvF8RYvbKaxLT0gzNV3ifGme2S7Frl0s7seZYyZ+Xwr23euKhBJkrlgCQq6E+8wPcPSuyt2crOipxa4yhpUAgEaE7/Co7nEm53PgB+s1VMF2itpaVWR2IETOmm3yqc9obRbSBPISatyQvBrdDPhOINgNlAljJadxy5VJj+IPeXIzQCRJEmNaV4XtHbcmMwjfQAVNY41aJ6epra6G9zfMsdri1i0ipbtAhYElQSepkjepx2tZRCrA6CB9KrH/JWfa7wEE6QCa1xfFrSkAZjJiREVrEr5Glq9buPcuYlmYMfDbBIAHUx9Ka8G4Fhr7EWsKDliWZmgTtOvlyFIxbEAgzOv8AJirP2GxyYe1ibjk5VVW6k+0IHmelTlKlode6WysfaFbPD7H3dGXvMU2ZioIy2k2XUzq7b/2Vt9iz9/dxOFuEG2+EKAc47wfEjO3yqo9suL3sXiWvXEYEqMiwQFTdQJ3GszzzE86G7OcRaw4cFrVwN4bq8tIyt/aeY+NJFJLfZRsK4vfv4W5csMcrW2KMDsYO8HkdD76EsnIVuXoL3CO7QmNCdHbovQc967bY4VgOL2beJv2wt/JkuMCR4l0IYTBA3B6EaxXDOJ2kW9cVmzMjMC4nUiQsTymDHQVRIVthpud6Q1y/nJXKRpCoGGVVA9mBJgba6Hm1x8W3yApcJjKUIYMD7J00kiDG+utU7DszOxiFjxRMKNAJ6awJ6mjuLY092oUZSQQSP8m+qwPjSuNiMc2sWFZDmU+IZojkddqZcd4rhUcEWpzDNppzIqpcKw5Ca7ufCPIc6JxVkuygHlB189am47Hi9HWPs/7U4VbbWlsm3eylwuhN8ATCn84E+A8hI5wj7Rd/iLjWrSXkwl1iotnT2UzkZT7PjB0B6VVMPiwpzqxUoRDjTKRsQfzAwdK6L2K7Z28QUGJn71m8BPs3FgocnINqcynXnttprWgxlb2UvFfZe62VYsoZ2VEEmQzmFzdNYHPfyqnYgXVkuGDL4WkayNMreYr6F40FiMv4lYAQToQeem0n3Uj7QdmEvublvKGb2g2gY9emvMH1rgx+qcHxynTLCnuJxTBYQuxBU+PQHz3nXl1q+9l+wiXoN4MLMbjdj0H1mKsGH7HC3bOZLefKwXLOgYgtmnwyIgQPxGasOHuQqiQMo291S9T6y1UBsWCtyKl2H/8AR8RbDGDauMbQnXX2rczseWv56V8axK3MTeyiFa64XTSA3dp7oUfA0J2gtOuJ+8AmXuFl6eAgAH0gULh7soqoDmMieYn2j5c9TXqQblBN/RxS02kT8Y7OXEtlz3bCVEq+aJEiemlRdmcSuFxQ75ArIPDmEw0gggg79DUmMtMMptiRGUj3QD/upMZgLKWe8QnOUggkEDTWs58XsZQ5RLRjb+Fvspu2wSs5SGZSJMn2SNyTWYbhPDwsZWXfQOx/+VV/hGPV7Op1QeI+VEWsVbcSrKR6/wCq6NNEdo9wvG7l0e0lsnmdqOtTIzMHI3YDQ+lV/HYcrdIA8JjLH9x/fSj7vEQpIyu8ckEgesGZqc3Y1UqCeIPpEeYkdKrWOtkAvpkZiIBEgwJldx8NaOvcYVjBDAHmRHuPNT6x76S8DYveKZC5uMw1dhlAkkyu8AH4UI6CY9371fGbREAUAALCg9AIk6knqSa6bisLZs4CxicpynS4N5VsywAdBBA18qRcM7IIwHdqc2YbtuAJbfroo/yJ5U7PZZMgBw6qQVg5mMQ2Y+0x05e+uPLnxwlUmdWPHKUbRPxLh9gYNVVbaX2VWvBCuYAKRJA/CGKifMVUONW2+6vbRJVFOmpZIBk5TtzprxrsrYW09x7bIM6SQTJEgMACT5/CqxxDHvHdq7C0gyoNBoAAA0AZjl0Gmp5U0Mkcm4sE4uGmVbFcKvKEd1hWAIOh0O2360+FtQoALZen86+XKvcfjR93ZQug7sKfIeLT4RQ+GuZhoYP+O37+ldNtnOzy62kssyZHLSI+NQYEpnYQMwgjyijWFwiIAETqwzQOi+lL7ODYXC0NBG4p0jW2EWcPEzC6zG817hboIO0iRt1qRbH+XwFbWcMoJgNrvoKegGjCLZUHlTDgeGzhWcEhRMaankKhVB/d8BT5bDW0AAzDdvzTvPu/SlbAyLEY0Fcy6SGEbEEcqf8AYLhiYq6c5JS0ofJycmQJ6gCdPdtNVXi1gp41PhOp8jyb0POrD9lXF7GHGKN58jBkVZO6wW0668/SpPrQYdnR8fwaxcd+8tIxdVDSNwJA9IHSqJ2u4BZw7IUtgWrxZWESoc6j0DDSNpUDnVtHHLd457TAhSPXmNah7SYQX8MyhgI1k7e/yivOcnHJ+Hctx0cqJvYdblq2+W3cnK2sqAJZY6wIB8tfJVwfs61y6Bpq2VF1Y9ST+HTWSedW/iODsIlrv2dlkhyAFLkKcoXcoQ0bmYDTW/Zy9aXEMip3a5D4izsUSSbhkjV2HhXzaeUHtjlbjo55QSkF9qsdh8NgEwtgI4Yf1ChEELDtLjdixUxM6jauWrgoUvczFOQkb7LJ+FdH+0LAWEa2UQK75g4E6CB3c8pAB8zBJnSkXHbSLw9T93ZGeCtwnwsqwHy6ddeommw0o6+yc7bKat9yQSxJAgTTnCYIXB3kmZiPXf5TSS0004wDkrA56HWK6CZPjGkZVByjeKV4fGXCwVGIKMGUgxDTofKN6KxYCqZBB8ySKB4Xh2YsymOQ+W/lSIZHcuy/E14hh1LeG6kZwCN4iQOhM+hBHKmmGtBGh4ZuokfI7e6qB2TL2vut0EAl2s3cux1L2/XQgf8AiKteJ42iPlZwRyAJLH0A/SvMyQjO018nZGTVMa4q7lP81pLxTiSIhuGfIKCSf51oXivGO+Rbdq3c74FgguIQGVgMwBPOBz/Wtzjma2mSzei1bVSSgUeFQDAY6meQrn/5ca25FPLJ6oR8eIu8LF/RclxiFjxRLDf4Gq1wrFQSQJBAPmeUAAa6/Wj+0/EzfsMqggIcrhhlgqubKec9KqnCsUShAYqy7H10P88q9jEvbRwZOy32r0kFrZk8piPXlS7jaYdFIRmzjdTJExPSOdSWsK0D2o3nOud/lt/5R5Us457aE5gQNcwEmDptv60HG2mGMq0eYa+1sCBE8+RneaMwdlcsgxJJjWpu4V1htj516uAtgRJFU6MC4k5IVbjsUMhXiVHSdyJpzw+476l5DcgAR6Anf151Wbth3YtOuozD8QB0NPOE4rKuUmSPhrtFBrQGFcUwAjQR5j9qC+znBnPfvNsitaU/3PLGPQD/AN1Nb97OsCTWYArZ4bf/ADd+SBzLEIfpHxoIyLf2OhrbNP4iB5ZdPrPwpvibhCnkPWqp2X7Q4fD2Usm+huASYMgk6nXY6mmGL7UWWIUXFknka+ZzxlPLKVPs9fG1GKVkfbW6Ww5UCdSfSBNc2xdq4YIRiANSqMYjaSu2hOp5TXQuM8TsEw9xYBMiR8IqrdpeLYW7h2t4e6yusEDMctzULAVTq2UmDGw9K7PRScai0yPqFduytpgO+GXPBUgg9QfDHlqRqfOlvD78+EqxP9safKrN2b4pbA7m4pW4EcE5QNYIAPOZjWlN5WS94fxakkga7HWvdrR5oywgNpGYW1XkSWzufIkaD/ED1jepntAbPPuFB5HMTlkeyMyyT7pVRzJH1qZbOgkknqDofQdKETI2g8jPuFYs9fpWGwOp+NaC2CYljTmGHDkzOJM5ddI9w+NOLjGOlK8NbuIh7satzMExyAEj5ml2K4owBDi4TyBCoPiCY95pGKw7iV4AEFh68qF7H8cXDm+7WrVzLbOUv4lJLKFKg8p5eZFJsXjO8ACkMwPsvInWII/mgNaW8q5kzh2a2M8AgLDA5V5QN6DjoaJ43GcSfD37qGcEEMywZJnwnYSxjzNWbgn2h30uMbtzvbJQypUArl0BDDdpiQfzVT8QE08Wmg06T+1Rrizm0CqGbLCqNYga/GlcIyVNDqTXReMTxtsTiFNpLcL/ANc2wxMhfD5tIAA5Z9YAqwYKzcW4bbsO/e8kkgFRbtpnEAbjviw8yo5VUuHXHuvaS0SpZxblTlgNbRXIjYwDqPOrbisaWxIxFm2TZW2tlTDeJRmYAaEyG09xB1M1zTtaRZUwjtrhUewbKDM1od5nLal4kk9SVn5AbVS8NxIXMK9l5aVbuv7SZLx6nLVuwuHzki60Eyz+ZOwP9s+GOcHlNc8vg2LrqpMK7qDp1IFPij7eJOb3ZXrDaU34W2h9aUC2VYr0MU5wCwNedddkWCcUaJ39/wDPnReAVQirblmJBJ6s0aAeURRn/Ed8xJ1EDKJ3POfcOXWnfZ3glpM15wbSzkh+TRqR1kEAe+kboZLWx5wbFfdbBUHxk5nb8ugEJ5xufOrB2W4N3Ya8/wD2XBsQPCvIevWkWFw0PmZQEQwEOrE7h2O0RsB1+Dv/AJfNXjery8vbHr5O7BCtsf8AeROvxoLiN4NlGuUGT0nlS88R091B4nHNGm5rz4wOlspn2g30tm5bSM11rd1zpMIiooHQeJySNyFHKqvwfBFSjoouElpUyBA6kair32wXDtbXvIF0jKjc5GpDf2wTVZ4PhiqA7eI/A/8A5X0PpZ8sa/Dzc0akx3hcL4dYEjULO/mx1NVvjt23mhZLA6k76aAedWZMSoEZhPSdaS4zh4u3sxWANDH4uYPwiuhbIBFo+EegrfL51sB7orPd8qcYUJjkUABTp5fvXrcTB0Ej3fGjvu6x7P8APU16MD0X50aAG2uJKSUXRV098A/rQ3GFZrJVWIAbMfUiPoKFNru/ENfKhV4sWzAcwfjyqMk0y8ePETtw6JLMB6860TBtuv7GinDsmpG+oiibFq/+UEeZApiNiu3gmZ8v4ucnbzNNsJZFr2dXnS5+X/Ecz0ra9hnGoVc7bwT8J59aZ8O4YLfiJlz+I8vTpWsFkyWSUA0Qj2dASDyzHz5ilXGz3nsqQQQQsSJjxAddfoKnx3GQCEt+JpqazJGZiNtY50Y/oELMMZAJZRO8at6ARv6mjLN4iZUiTosbDQDzPqaW3cKEuksAVOq5jA943OvuojB4y2LgAJLNppoo5+/+aVlphDu/nr8KxsUY2yj0/WjAk6A+6K9fCgasT6U9hobYe2CF9BQvF8KGXQweR6VNgb8gDbLpFbY1jG3w/apvsmc84zbIfWQ/4jrqeoPmPpTbs7wHEqv3hbTkBcwIBMKZBY/DQbwSYgTWvE8L3lxVP5gPp8qsGJ4nkAyHJdURbcNlK+ROxTybT60JN1RVFO4gM7liIGbppPSicRYSEYb5dOevmKPwllmAzicwzHnqTM/CKY2MFluIpQvkYFkXdghzMNPIGl5JBom4RaS3at3LdrE3dZzDJbVWPgyAsGzCZiCfONQLV99t4fDXLfeKGJ0RbmYzC6DLGbxSNt50obg7i7IfFPbNgs7numVcpI8Ooyhgoza6gvppT/gnCrFm14bclhLM8FoZQSs7jc6etc2XKk6aKwxtqygtxwvmClladhMnfwxuTPKlg8aBHtKzl2BjNmJk76wWB8uVXjjeDtYdXxiRnQkC3AyNpktqVEaAnMddQpHOufWcUVhxowckZdIkzpG0VbG042ic9OmB9quDHDXgraNsRIIgARt6x7qzCuMurLPITJ+Wgpl2pzXrSs2rW+cEmJ1lveD7qScNC/mAPvq0brZN/g74c+U+14o9kHYc9eZrfieIu3wsP4UMBBB2/EQTqZ5UvNwKwy6wfr1/arB2c4LaxKMXLLdLlUymCoG7eYkEa6Vml2ZN1Qp4f2gxNtmObv8ASChmR6c9PLrW+J7Z4gKGAtKSSCupYR1BOlWXiHYVzJt3pO4DhQZ82C6+ulU5LyNcIvrnb2S3+J3058qi8WOTtxRRTmlVlq7IdoXxFu6Hg3LQzE6AMDMbbREe8VR7fFmd5vXLxUz7L6idt9DHSrr2RwVtL7lNFe0VjUg+IGfhVJxPCntidCOccvWkx44RnKvwaU24ohw2ELkxy3k6x1E/SrbglJVV3AA98Uj4bwt9LhgLlmSacYXiKlIG459RXS2JBW9hvEHt92wdBIU5T5+R3BpZwzFHu/Ed/PpRC32uaRoOdSKpoxNJJPR42JEaGomx8czRDIfKk90ZiSCu/MkRTKmKOxi5ECI6nU+4f/latbk6mPfr+woJMHd5PHqP0rX7uxPtk9dB+9MKHZ1nT471VUOW448z9Zp8MC3549BQvC+DfeL0ZspYsq6aEgGJ8pFKwgd9MrZhs2vvpnh8QNBQnEsBdw827y/4tuD6GKXYbG5QZ35Gpmoe4nEpb8bneQo5xzPqfpXmFt38e3d2hkT8THaPOPpQPAuGtjb4Vttz5AfoPnXQ/wDmbOGTusOoMbtyn/5H5VujJfYNi+zeFw+EdSFUhdbhjOzD2Y5yTHhHWq5w+4GtjTK4hjvszEaA6CCDy51LxjFd5LsA78i3KNvSlHCWNwuSTmUCDOmrkn9a3aCnsH47Y/qeE5gRmZZ1B2n31BYw5t3UnTxCfEDGvLSpOJYg5yAQxWBpA19Oe8UNhsKWuKoHinWOXWasYtjNl0Xc7/7NaCSSc23P/wCorX7k4Gre4AR760FxiCZAUbmPprrRoUY8Nva5RtuOpNF4gkjXTpy/38qTWGue1OkzrufXpTe3jyVEDxR4uimNupNTkvkKjbpCLHYfxD886fwbetKXvNcuqjELmZVJP4RME09x1584MqCdA0bfE0ls8MdzdfMVyczOu8+mxpXVWNTi6Y64VjLa3yWIhW0nYwYE+UU9OJsuVaQbg3YS06REZhJgz5aTMxXPLeFLMwQyF5kxR2DxzWLWVJOIumFJMi2u0jlmY/AKD0qMsW7seMw3FcRe0y21ulrdgzI8PjBLEDWW1gEnz5RNqwvalVtAZtCARpr57aabCOnnVC4zhltIiA5m5+Q/cn6VpwnFp7Dlbes54ZjEeyBMCep60J4lNBjLiyx9ou0zOotlgE1J08sv0J+NVvBWyxLAkwRprrPQbGpsXa7xQyqwtg5c7xGvLQAcpjevbVvJbLi5m9rQA6AbHXrrVccUlQk3bDMZj2vEWkDSYWDKjp4oH1NLreHa27Jp4ecgSKP4RxVWYDQMdJkmfLU6VHxVIbNpoSp+o+pp6FpEd0nSIEfAfDnT7A4rPZUn8CBRyjKI3HXf1qtm5O389KPwBzWriEkAa6fCgxQ7A9ur1skNF1SdmLTHQNP1BoDtXj7N+4t6yCjsPGpH4uR6GRzHSlEakA6DUk6GvWSQJ9abih7DOB8XvWWLAx4Y1APmdDR2GxqOsNEEDN+tIAdG3J2qXD4C4+hOUef7VPjtsz6CMTjDdYW7QITYKJkxT+1wc2VCPlLMMzAa5eQXTYgfUU44dwvD4PDhrmjMuv5n5wByHy61W8Dj2e6QdFjwka/EnnTIHQzVVURAE/Otrcnp8Nq8Zhpr8q3QCZzRTWg0wbG3Mqkk+n0pQb9saF0n+5XkfDQ0z4wVOVWYeImSB8zH1pVfR0OUi1cgaMXUkjlyB+NEw2BPMxPv/wBVsMoErqfl7ydPhUlqwNJWAROZtSfMDYV66oqg79GaY9wHP0rWCjUIzbDT1gfHc+6qxwzi7WL2YDMA85Zgb8unSrSJIn/rT8zbn0HX4n0qjMdT6n60LZqOq8K43Ye0RfgM5JYOMy9AJ22A3jWqp2w4DbtuHtABHGmUys86WWeJQBIgdZ/1UOLxWdTDCeSr+s7k/pSo1jTgL5LJjTvNGPUA7T0J+lMzcABoSxbK21AjQAEefP51tdxCCCZB5xS9sUhxt0BddqC4JdGZ1iS3pGhnXXbWtuI4jMug9J+tD8BsBrhk7A+/WDT/AAFGmOaHORYfNIOnik79CDTvAYPu1YtlznV25DoB/NSa8xXD7ZYO0+HQQd+YAH60c+DUrmcgH8IHL92p+jAz2iVJIyr826D3/lrbu2aCwAUbL+/nU4tL7QnTbU6defxNR3bmSNJLeyvXz8gKNgo8vYnKIC+I+yvkOZ6L9ajuY1k8J1Y6+k+XKpmAtjMRmuNtI3P6IKibBeEkmGOpJj4xyHQUJU0NB0xfcYuPHpI+lMsGul0DXTfrIJB+dJeI2iLgR2gGDMbE7fp8aZ8PvPbd7bpJtW4chpMyCI5EBZIG++tRktFXJMWYfB22kag84MUsv3SXlZ02pgtlkOvOdfpz0ovBYK2p2k8z+g6USIkwuEe82mvUmrLwfgVjOouFWI3BcAseQCzJ1j3TRmENuQGIVeg0+EVrbwVrDsGIJV3UNm18JYGBGvn10pXK9DL7HfHOBObeZSpKCLdsAqq/mIO+Y7TAjaN5qbcPLKUUMNCSWBGcttBOpAy7mJmrFxTtRcAy2QsTBe4RqOoG0xVcxfELwkCG8xuNOY2+GnpRjpAl2VsBrbTqCp1HMR+tWW3/AF7bD831jQ/EVXr9wu5J660z4PgmzasRlO2o2bnVLMAvdKHKwhhy6Ux4bg8xMsY00BiQRMfSt+K3hmJBif7R9ak4Gqsr6E6jblHT40G9AaPb3Z0MDlMNOnT06ilF63cRiG0KiOv0+tW7Dlogzl6/iqHFYFSDPi05gSPf+lKpUApneQRTPA4hm2IUDpvS3EWyrx0ouzaZBm1pmEa4jEMdHYs0e0dyOU0Fw4f11E6a9ehrS7fJMnT9fOpeEqDeAI5EifSgjFiVpADRp/BXudROhH851HajYKJG0j9K3RgdCNdgP5yqlh6F+KvA3SNo09KRYr2jAn1imnEMIxumAZ092lR2Oz2YTcJRp2EbefnSP6KVqxybr7wSOpj5Lz9TXtsnfIS35mIMekfTapwpJ1Ex8B/OprS4xOijO3KJyj9W92nnVEiTZ6o1JbxGNzsBz5QKo+JtFGKnkfj0NW93JOssfy7BT5xoPTU0s7Q4bwC4xGaQoAEab/yaz2BC3DtbYAEDN1YmPlzrS5w45wMwkkDTYSY51th7TMgyW1bz0J+E14lp1ILDYyBudPIfrFTCWDBYLu2MuWnrsKmuWl3Hv3pXh+KG5ppPmY/WpcRZ5kzHOD/9qUAPxQZRvP6dK97OWfFcJ1yqPSSRp8j8Kms4R74KiAo/EQTr0En5mi8LwYWTuS3nsOmnWjVoaIWbcat4idh+3QVKAR6gfAfz41GTEk6n0/nwqG/eIjTMx1VOen4j0A6mqUazfE48iDqS3srO56noBUDEp/UuHM7befRQOk/ua0sws3LhzHb/AC10UdBPLc863s4cuS9zSNAPy+Q8+prGs2s2jJdzLHQfsPKt7mJgMzGAvvLVsRJ9B8B+9BAm6RHsL7P9x6+grGFHFQSys+mb5fuYp1cwl9rJFq2xDaF9NRz1Jkk6yfjypdx45mRFExPx0J9aY28A6Qq30YaGGDISPn8YpJhSFeNsuFM5gyCHUiCV2VwOY/CfQHnQtriJUQBXRU4ObtrVg4B8JUzlPkdweo59DVI4x2dNokhvcRFImZozhuLZnz5ZCcjt8ZpnavtffvG0UewPq2vyqDBYA20yjxAiWHOSNYpjYAAgaDp0rMWzW8o56j1pLi5ElBAG/SKc3rlIOIXzOWIB19ayARcLsKXBJGUElp5RJ99OTybm/eMddpYED1AgUFwXDCGciY0HrvTfEIoCyoYMCo1OhI391VrVjLsrpxepBXSNP4eVG8Ftuv8AVHsEsI6xEn6VpxPh75dJyLt0HXXp5Uyw9grbCL+Ez+586HEMnaCbN/OZtrH+RYfLKZ9xqO9cuLuoYf2f7/1Qua4CSCXjpv8ADeo8RjyRCoc3RpX4TE1OhBbx9VBtwCDl1kEc/PfnWuGu6aEehoXF3S2++v6ftXtmRB5Hny99NQfglu3N9flRvANXPPwx8SKiV2bQHUcj+ho3gdgr3hOuoBHPmdPMUUYatrBGjDnyYfvUpy3NRow+frW3dhl0MyJnqOR9agySROhPPr61RoFgt3F5XZjuBEe6oTdJ9oEHmK3xeFZbgcyY0PkR7JPlPOssvmEtnRpIYASJHuNSZ0Regm6LhIlvCTsFGn/j+I+ZqQWnYa3Mq+QAzepG/ptWVlVRBnttIMLoOpgAfAaUDxTDm9bhBOUyGJiSJ0Xr67VlZWAVm1dyz4QT1jUVHcvMdyYO4ryspBg61hfCGVgDGxMUxS5K6kHlod69rKVi2H8BsMpcLAG+u88gvT1O3rRzwv6846+prKyqx6AR3XywAM1xtEX9T5DcmpcPhFRHZzI3uPtmg7D+0bAVlZRMwQqXcM6xp4VP4FO0/wBzD5VKzAnw7cv39KysrBQLjLk/0h/lcII0XpPU7V7eui2gAjM0BB66D3cz6VlZSsZCziLi29sqcyox15sdCx99P8F9p1xFCnxACBmUHTlqCDWVlLJGQNi+3MvntqltueRCuYdG1gj560l492luYly5hV2Cxt+vxrKygEbYG7ntqSQGyiaJZ4HKayspK2IDXHBBpJjlm5vrHwP+6yspjIsXCLXd4dRzYFjPnt8oqbHIe5VjydfXcDblvWVlVrRvk0FmbbAnfQe8VFgnlVPMp+wrKykl0Fk64Ig5nO3I/wA0+tLeNYg3DkUwOcmAIrKypR2Z60JeKWcpAAgZdJ3PmemtDWsQy7bVlZVDInXHAD2RPWW/envZe/lR3Jk5hIPQiJ+NZWUY9ma0M08LlZEN4k8m5jyny5zW1y5JnrodKysp/kB6XLJEAEDpuOnvoc3V8h5EkR8KysoS1saO9H//2Q=="/>
          <p:cNvSpPr>
            <a:spLocks noChangeAspect="1" noChangeArrowheads="1"/>
          </p:cNvSpPr>
          <p:nvPr/>
        </p:nvSpPr>
        <p:spPr bwMode="auto">
          <a:xfrm>
            <a:off x="63500" y="-771525"/>
            <a:ext cx="2857500" cy="16002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94" y="342326"/>
            <a:ext cx="1219883" cy="809190"/>
          </a:xfrm>
          <a:prstGeom prst="rect">
            <a:avLst/>
          </a:prstGeom>
        </p:spPr>
      </p:pic>
      <p:pic>
        <p:nvPicPr>
          <p:cNvPr id="11266" name="Picture 2" descr="Image result for african americans fighting in wwii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8" y="3568000"/>
            <a:ext cx="4013469" cy="301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african americans fighting in wwii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795" y="3854135"/>
            <a:ext cx="4337470" cy="244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JIM CROW LAWS WWII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9" y="2675441"/>
            <a:ext cx="405946" cy="72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830" y="249179"/>
            <a:ext cx="4151787" cy="3220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562" y="3602182"/>
            <a:ext cx="1842414" cy="1395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380" y="3469436"/>
            <a:ext cx="2255715" cy="3183993"/>
          </a:xfrm>
          <a:prstGeom prst="rect">
            <a:avLst/>
          </a:prstGeom>
        </p:spPr>
      </p:pic>
      <p:pic>
        <p:nvPicPr>
          <p:cNvPr id="12290" name="Picture 2" descr="Image result for tuskegee airme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4" y="374172"/>
            <a:ext cx="4428701" cy="309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tuskegee airmen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5" y="3602182"/>
            <a:ext cx="2047436" cy="310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Image result for tuskegee airmen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866" y="3602182"/>
            <a:ext cx="1398958" cy="159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Image result for tuskegee airmen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85" y="5298162"/>
            <a:ext cx="1961635" cy="141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Image result for tuskegee airmen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531" y="5149061"/>
            <a:ext cx="1592475" cy="15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15" y="261257"/>
            <a:ext cx="5646276" cy="4234709"/>
          </a:xfrm>
          <a:prstGeom prst="rect">
            <a:avLst/>
          </a:prstGeom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1026" name="Picture 2" descr="Image result for wwii peacetime dra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228" y="261258"/>
            <a:ext cx="2503714" cy="18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wii peacetime dra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52" y="4766897"/>
            <a:ext cx="2672539" cy="194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wwii peacetime dra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6" y="4783789"/>
            <a:ext cx="2461985" cy="196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irst Peacetime Draf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671" y="2590966"/>
            <a:ext cx="25241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673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6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MEXICAN AMERICANS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394618"/>
            <a:ext cx="8229600" cy="4525963"/>
          </a:xfrm>
        </p:spPr>
        <p:txBody>
          <a:bodyPr/>
          <a:lstStyle/>
          <a:p>
            <a:r>
              <a:rPr lang="en-US" sz="1600" dirty="0" smtClean="0"/>
              <a:t>About </a:t>
            </a:r>
            <a:r>
              <a:rPr lang="en-US" sz="1600" u="sng" dirty="0" smtClean="0"/>
              <a:t>half a million</a:t>
            </a:r>
            <a:r>
              <a:rPr lang="en-US" sz="1600" dirty="0" smtClean="0"/>
              <a:t> Mexican Americans served in the armed forces during World War II.</a:t>
            </a:r>
          </a:p>
          <a:p>
            <a:r>
              <a:rPr lang="en-US" sz="1600" dirty="0" smtClean="0"/>
              <a:t>The U.S. signed a treaty with Mexico that allowed American companies to hire Mexican </a:t>
            </a:r>
            <a:r>
              <a:rPr lang="en-US" sz="1600" dirty="0" smtClean="0">
                <a:solidFill>
                  <a:srgbClr val="7030A0"/>
                </a:solidFill>
              </a:rPr>
              <a:t>laborers.</a:t>
            </a:r>
          </a:p>
          <a:p>
            <a:pPr lvl="2"/>
            <a:r>
              <a:rPr lang="en-US" sz="1400" b="1" dirty="0" err="1" smtClean="0"/>
              <a:t>Braceros</a:t>
            </a:r>
            <a:r>
              <a:rPr lang="en-US" sz="1400" dirty="0" smtClean="0"/>
              <a:t> – </a:t>
            </a:r>
            <a:r>
              <a:rPr lang="en-US" sz="1400" dirty="0" smtClean="0">
                <a:solidFill>
                  <a:srgbClr val="FF0000"/>
                </a:solidFill>
              </a:rPr>
              <a:t>Mexican laborers</a:t>
            </a:r>
          </a:p>
          <a:p>
            <a:pPr lvl="2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/>
          </a:p>
        </p:txBody>
      </p:sp>
      <p:pic>
        <p:nvPicPr>
          <p:cNvPr id="1026" name="Picture 2" descr="http://www.google.com/url?source=imglanding&amp;ct=img&amp;q=http://2.bp.blogspot.com/-fuD_JKdynRs/TifEl11armI/AAAAAAAAAm8/8Hjh8knhFOM/s400/sjpc_05_img1393.jpg&amp;sa=X&amp;ei=cs5YT-7_IuXe0QGa6YTXDw&amp;ved=0CAwQ8wc&amp;usg=AFQjCNHj3159Qck1qJyOcDuAgtDxxi0n-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164" y="258547"/>
            <a:ext cx="771018" cy="1136071"/>
          </a:xfrm>
          <a:prstGeom prst="rect">
            <a:avLst/>
          </a:prstGeom>
          <a:noFill/>
        </p:spPr>
      </p:pic>
      <p:pic>
        <p:nvPicPr>
          <p:cNvPr id="1028" name="Picture 4" descr="http://www.google.com/url?source=imglanding&amp;ct=img&amp;q=http://www.mortaljourney.com/main/wp-content/uploads/2010/11/ZootSuitRiotSailors.png&amp;sa=X&amp;ei=f85YT5OCK4fY0QG5ppnMDw&amp;ved=0CAwQ8wc&amp;usg=AFQjCNHx6cdeFoNRpJiQOkmp5KU16Bwax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5073" y="60838"/>
            <a:ext cx="1776979" cy="133378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724400" y="4038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Zoot</a:t>
            </a:r>
            <a:r>
              <a:rPr lang="en-US" b="1" dirty="0" smtClean="0"/>
              <a:t> suit</a:t>
            </a:r>
            <a:endParaRPr lang="en-US" b="1" dirty="0"/>
          </a:p>
        </p:txBody>
      </p:sp>
      <p:pic>
        <p:nvPicPr>
          <p:cNvPr id="13314" name="Picture 2" descr="Image result for mexican americans wwii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945" y="2098438"/>
            <a:ext cx="2045855" cy="153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Related imag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28" y="3753769"/>
            <a:ext cx="3972746" cy="298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elated image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4" y="3805799"/>
            <a:ext cx="3906981" cy="29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Related image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28" y="2166621"/>
            <a:ext cx="1963764" cy="14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BRACEROS</a:t>
            </a:r>
            <a:endParaRPr lang="en-US" dirty="0"/>
          </a:p>
        </p:txBody>
      </p:sp>
      <p:pic>
        <p:nvPicPr>
          <p:cNvPr id="14338" name="Picture 2" descr="Image result for mexican americans wwii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39" y="1600200"/>
            <a:ext cx="6466898" cy="485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2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 VOLUNTEERS</a:t>
            </a:r>
            <a:endParaRPr lang="en-US" dirty="0"/>
          </a:p>
        </p:txBody>
      </p:sp>
      <p:pic>
        <p:nvPicPr>
          <p:cNvPr id="2050" name="Picture 2" descr="Image result for women volunteers ww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43026"/>
            <a:ext cx="1614487" cy="23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women volunteers ww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4047884"/>
            <a:ext cx="1698171" cy="217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women volunteers ww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19" y="1409936"/>
            <a:ext cx="1413632" cy="224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women volunteers ww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619" y="1343027"/>
            <a:ext cx="3189515" cy="265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women volunteers wwi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619" y="4047884"/>
            <a:ext cx="3189515" cy="276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women volunteers wwi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19" y="4453646"/>
            <a:ext cx="2426601" cy="136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1132114"/>
            <a:ext cx="6063343" cy="6531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05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 WARTIME ECONOMY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Industry quickly converted its output from consumer to military goods.</a:t>
            </a:r>
          </a:p>
          <a:p>
            <a:pPr lvl="1"/>
            <a:r>
              <a:rPr lang="en-US" sz="2000" b="1" u="sng" dirty="0" smtClean="0">
                <a:latin typeface="Times New Roman"/>
                <a:cs typeface="Times New Roman"/>
              </a:rPr>
              <a:t>War Production </a:t>
            </a:r>
            <a:r>
              <a:rPr lang="en-US" sz="2000" b="1" u="sng" dirty="0" smtClean="0">
                <a:latin typeface="Times New Roman"/>
                <a:cs typeface="Times New Roman"/>
              </a:rPr>
              <a:t>Board</a:t>
            </a:r>
            <a:r>
              <a:rPr lang="en-US" sz="2000" b="1" dirty="0" smtClean="0">
                <a:latin typeface="Times New Roman"/>
                <a:cs typeface="Times New Roman"/>
              </a:rPr>
              <a:t>-</a:t>
            </a:r>
            <a:r>
              <a:rPr lang="en-US" sz="2000" dirty="0">
                <a:cs typeface="Times New Roman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cs typeface="Times New Roman"/>
              </a:rPr>
              <a:t>established </a:t>
            </a:r>
            <a:r>
              <a:rPr lang="en-US" sz="2000" dirty="0">
                <a:solidFill>
                  <a:srgbClr val="FF0000"/>
                </a:solidFill>
                <a:cs typeface="Times New Roman"/>
              </a:rPr>
              <a:t>by the government to supervise the changeover and set goals for </a:t>
            </a:r>
            <a:r>
              <a:rPr lang="en-US" sz="2000" dirty="0" smtClean="0">
                <a:solidFill>
                  <a:srgbClr val="FF0000"/>
                </a:solidFill>
                <a:cs typeface="Times New Roman"/>
              </a:rPr>
              <a:t>production.</a:t>
            </a:r>
            <a:endParaRPr lang="en-US" sz="2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2"/>
            <a:r>
              <a:rPr lang="en-US" sz="2000" dirty="0" smtClean="0">
                <a:latin typeface="Times New Roman"/>
                <a:cs typeface="Times New Roman"/>
              </a:rPr>
              <a:t>helped factories shift from making </a:t>
            </a:r>
            <a:r>
              <a:rPr lang="en-US" sz="2000" dirty="0" smtClean="0">
                <a:solidFill>
                  <a:srgbClr val="7030A0"/>
                </a:solidFill>
                <a:latin typeface="Times New Roman"/>
                <a:cs typeface="Times New Roman"/>
              </a:rPr>
              <a:t>consumer goods to making war goods</a:t>
            </a:r>
            <a:endParaRPr lang="en-US" sz="20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9218" name="AutoShape 2" descr="data:image/jpeg;base64,/9j/4AAQSkZJRgABAQAAAQABAAD/2wCEAAkGBhQREBUSEBQVFBUWGBkYFRgYFhcaGRcYGBUYFRgYGBYYGyYfFxskGhYZIC8gJCcpLCwtFh4xNTAqNSYrLCkBCQoKBQUFDQUFDSkYEhgpKSkpKSkpKSkpKSkpKSkpKSkpKSkpKSkpKSkpKSkpKSkpKSkpKSkpKSkpKSkpKSkpKf/AABEIAOEA4QMBIgACEQEDEQH/xAAcAAEAAgIDAQAAAAAAAAAAAAAABgcFCAIDBAH/xABSEAACAQMCBAMEBQgDDAcJAAABAgMABBEFEgYHITETIkEyUWGBCBRCcZEjUnKCkqGisVRi0RUXM0RTg5Oys8HS0yQ0NXOElMMWRVVjo8Lh8PH/xAAUAQEAAAAAAAAAAAAAAAAAAAAA/8QAFBEBAAAAAAAAAAAAAAAAAAAAAP/aAAwDAQACEQMRAD8AvGlKUClKUClKUClKj2g8dW15dXFpCW8W3OHDLtzhirbQepCsMEkDuO+aDO3Fwsal5GVFUZZmIAA95J6CsTofGNpeySx2k6zNFt37c482QNrYw/snqpI7e+q25k8q7y7e7umvGeJFMltbnc3UJuZMdFTruAIBJ6ZrKchbO0OnieCJVuMtFcPkliQQw6sThSpQ4GBn7qDr424/1GPVV0ywitw0ihopJCcsChYnqQq4KOOxzt+OKm/B4uhahb+WKa4VmEjREbep3KpAVQCFIGMeg796q/6Q2lKJrK6bcqktDKynDBchxg+/BlqRcq9S0qGSSx0uaWViDM7SBsErtQ7SVUZ8w7L1A79KCEafwcNT13Ura4uLhBG8kkWx+wMowMMD0AdegxUs5Pa5cR3V5pN3IZmtSTE7Ek7A+xhknO3qhAPbcR2xjB6rNe6fxHe3VpYT3SyoqDakmzzxwuTvVCDhkIx99SHlPwndrd3ep6inhTXOQsfqFZg7Erk7RlUABOfKc+mQtCsHxxqslrp1zPAMyRxMydM4OPax67fa/VrOVGuPtdns7UTW9sbrEiiWMAk+CQ289M/AZwe/UYzQV3ymhvp2gvE1N7iNnZb23kZmMXRyuN7HuQvVQvfpkA1O+YvF1zp8UUlratdZY+LhXISNV7koDtJJGCQR0NVzyftzLrVxdWUEltZGMgo2du47MID2zv3MAPZHT1qy+Z+vfU9KuZQcOU8OPr13yfkwR8RuLfq0Ea4e5/2NwVSdZbZzgdV8RMnoAGTzfioqzqrTlXy9thpdrJc28bzMfrAdlG9dzBo8N3xsVDjt36V95o8y2tT9R078peuCWIwfAQKXLHPTdtBbB6KBuPTGQsqlQzlNxJcX+mrcXZVnLuoZV27lXAyQOmc57AD4VLobtHLBHVih2uAwJVsA7WA9k4IOD76DtpSlApSlApSlApSlApSlApSlArqM4JZVKl1HUZ7ZGRuA6gGvNZ63BNLLDFKjyQkLKqkEoSMjI/8A3qCO4NUBzc4Ol07UBfW8siQ3D58VWfdFIerKWByQRll69gR9nqFjcAcxppr2407VFSK6R2MQUYVlAyUXPtYXzA/aU59OuC5o2T6VqdvrVspKMwjulH2umOv6aAjPoyKe5qE8TcOazmC9bN14aq0N1b4dinR0YlVEjAdwXX1PWru0lTrGkBb+B4TPHtkUjacjtIgPsjIDrkdOnf1CSWF6k8SSxMGSRQ6MPVWGQfwNQPl/wNcabqN8V2CymO6IbvNuzuXCgdAod0OSCdq96mWgaHFYW0dtDkRxjC72LHqSTkn3knoMDr0ArIK4PYg0GP17hy3vo1iu4hKisHCkkDcAQD0Iz0Y9O3Wuel6Db2wxbQRQj/5carn7yo6/OvcTX0GgUr5mvtApSlArAcZ8GQ6pbiC4aRVDBwY2AO4AqD1BB6MehFZ+lBgeKluorBl0uNGmChIwzBQigYyobyswAGASB7+2DTOo8C6jo9ncXpe3mNxAyXe8EyxeNlWKSE+Y5cZIPU46HANbCV5NW0mK6heC4QSROMMp7HBDDt1BBAOR6igi/J608PRLQe9Wf9uV3H7iKqXiC1mtdelTQJJ5ZsNJOuQ43dXkRi3SQDI6Nk7mxktV167FLZaW0emQmSSKIJAmQSAAFDeY+cqPNjuxGPWsFyg4GNjame5BN3c+eUt7SKeqoSeueu5v6xx9kUGX5d8Uz6haeNc25t3VyhByA5XozKreZQGyMHPUHqalFQnmfzGTSrfCYe6lBEKd8eniOPzQew+0envIj3APHN9b3EWna1FL4kw3W8u3cTkbism3ocerd1x5unUBa9KUoFKUoFKUoFKUoFRHirmVb6ddwW1yrqJgSZcfk064GT9rr3x7IIJ71Lqw3FfCcGo27W9yuQeqsPajb0dD6EfgexyKCtuP+CpbGU61ozbWXMk8a9UdD5ncAdGQjqy/rDBFTLRNSt+INJJkTCSgxypnJjkXB8re8Hayn4j4iq3m4Z4hsoZNOtsXFq4ZEkzH5UboQC7Bosg9QcgZO0+tWZyy4MOl2CwOwaRmMkpHsh2AGF94Cqoz6kE0HLlzwhLplp9WmuPHAdinlwI1J9lc9evtH3Fjj3mVUpQRvmPo/wBa0q7hAyTEWUe9o8SqPmyAfOtaOWerfVtXtJT0HihG+CygxEn7g+flW3RFaccX6QbHUbiAZHhSts9+3O6M/slTQTj6Q2seLqaQA9IIlBHueQ72/h8P8Kz/ANHnXFitL8SHCQ7Zz+jsfcfwjFVLxfr5vr2a6Ix4rZx7gFCgfgBXbw7xIbWC9jBP/SYPCH3mWMnP+b8QfOg4Wni6hqKjJEl1ONxHoZZOp+4bj+FWx9IyUwrp8cTMgAnGFJHQCAL279KjPIDQ/H1XxiPLbxs/w3v+TUfgzH9Ws/8ASXb8pZD+rN+9o/7KCqrS9vFQzxSXCojBWkR5AFY+yCwPlJx0q5uSXNCe6lNjeuZW2loZD7Z2+0jn7XTqCevlOc9MVZonGYttLu7IR7mumTzH2URe/TuWzjHoO/wqRcgdJaXVhMAdsEbsx9MupiUZ953E/qn3UHk5rcQ3KaxdolxOqK4CqssgUDw1PRQ2BWCteMdStGR1ubqPcA6bncq6ns2x8q69PcRXu5vf9t3n6a/7JK8PEXGb3dpZ2nhqiWibVPdnY43EnHQdB5R8yemA2N5V8dHVbLxJAFmjbw5QOxOAwcD0BB7e8GpnVcciuGGtNM8STG+5bxQM5xHtAjzj1Iy36wHpVj0CuEudp2Y3YO3OcZx0zj0zXOlBrnaaGlxq9xb8RmWO6nAW2dTiLcThSjeo6BUB8vtA+aro4R0N9PsVjvLjxzDvIlcACOMdlBPUKFHqT6jsABmrrTIpXjkkjR3iJaJmUEoSMEqT26f7vdVV8ccyDDc6lp9+piie1ZbUqpbezxsNxOM+Ytj81fDI95IZXSee1lcXi2wSVEdtkczABGbOBkZyoJIwT7xkD0smqf5XcFR3+iW6XqEIl088ePKXUArgt3Clic477RVwUClKUClKUClKjPMrVJLbSrmaBikiICrDuCXUZ/Amgk1KofhP6RTriPUot47eNEAG+9oj5T96kfdVu8P8aWd8M2lxHIfzM4cffG2GH4UGbpSlApSlArXT6RWh+FfxXIGBPHg/F4jtP8DR/hWxdQbm3wLJqtokdvsEscgdS5IG0qysMgH3qf1aDX7lrw2L/UY7dxlCsjN8NsTFT+3tqMOuCQe46Gth+UXKm50y7luLoxHMRjTYxY5Z1Yk5UY6IPxqHcQ8idQe7nkgWExvLI0f5UA7GcsuQR0OCKCbfR40LwtOkuCPNcSHB96RZRf4zJUa+kt/hrP8AQl/1kq5eFtFFnZQWwx+SjVTjsWA85+bZPzqved3AV3qT2rWcYk8NZA+XRcbihX2yM9j2oIByl5WwarFLLcSyoI3C7Y9ozld3tMDj8K2A4b4WttPh8G0jEa92PUsx/OZj1Y/y9MVD+SnB9zp1tPHeII2eUMoDo2QEAzlScdasag1N5vf9t3n6a/7JK8vFujWsNtYyW0gaWaDdcxht2x+hDH83cCfL/Vz61NeY3KvUrrVLme3tt8cjgo3iwjI2KOzSAjqD3FYfTeQ+qSsBJFHAvqzyocfKMsTQT36OGtSSW1zbOSUhdGjz9nxd+5R7hlN2Pex99XFUa4C4Gi0q18CI72Y7pZCMF2xjt9lQOgGf3kmpLQKUpQKx2rcO211t+tQRTbPZ8SNWx92R2+FZGlBxjjCgKoAAGAAMAAdAAPQVypUY4t5jWWmqfrEoMnpEmGkP6ufKPixAoJPSoty740Oq2rXPh+EBK6Kudx2qFIJOB183pUpoFKUoFeLWtKS6t5beX2JUZG94DDGR8R3H3V18Qa9FY273NwWEabdxVSxG51QHA6kZYZrzaJxnZXgH1W5ikJ+yGAf5xthh+FBqTxHw/LY3MltOMPGcfBh9l196kdR99Y5HIIIJBHYj0rbbj3l3b6tEFl/JyqPycygbl+BH20z9k/IitduLOVl9p5JkiMsQ7SxAumPe2BlP1gPvNBx0XmtqdrgR3UjKPsy4lGPd5wSB9xFTbS/pJXC9Lm1ik+MbNGfvw28fyqnKUGyGm/SIsJMCaOeE+pKq6j5q27+GpTp3NLTJ/YvYR8JCYj/9ULWo1KDdy1vY5RuidHHvVgw/EGu+tIbe5aNg0bMjDsVJBHzHWpvw1zo1GzYBpTcx+qTZY4+Entg/Mj4Gg2npWD4M4ti1O0S5hBXOVdCclHX2lJHfuCD6gg9O1ZygUpSgUpSgUpWC4v4zt9Mg8a6Y9eiIvV5G74UfzJwB069RQZ2la6a79Ii9lJFpHFbr6EjxH/FsL/DUM1LmRqVxnxbyfB7hHMa/sx7RQbcXV7HEN0rqg97MFH4k1Hr/AJm6ZD7d7Afgj+Ifwj3VqNLOznc5LE9ySSfxNcKDZfUfpA6bH/g/Hm92yPaPxkKn91RPVfpKSHItbRF9zSyFv4EC/wCtVKUoJnrnN7U7rIa5aJT9mECMfduXzkfexqH9Wb1JJ+8kn+Zrss7KSZ1jhRpHY4VUUsxPwA6mr75U8ljaut5qIBmXrFD0IjPo7kdGcegHQd+pxgJryu4Zaw0uGGQYkOZJR7nc7tp+KrtU/FTUspXRFfRu7Rq6M6Y3qGBZc5xuUHK5we/uNB30pSgxnE2iLe2c9s3QSxsoP5rEeVvk2D8q041Gwkt5nhlUpJGxVgfRlOD/AP2t2qrrmjyjTU/y8BWK6UYyfYlA7K+OoI7BuvTocjGA1807ja+twBDd3CAdlEr7f2ScfurNw859WXoLsn9KKFv3mPNYLiDg+7sW23cEkfXAYjKH9GQZU/I1hqDN65xhcXmTceCzHuwt4Ec/fIkYY/jWEpSgUpSgUpSguz6NmtYkurQnoyrMg9xU+G/47k/Zq961P5P6z9W1i2YnCyMYW/zo2L/HtPyrbCgprjX6QSwtJBp8W91JUyy9EBBwSsY8zfeSvbsarq65q6tsWU33RywCr4O5du32o1XKA7umR1wcdjVnaxyFiub67uJZmiikIkiCYyrt5pS+4Y27skAY9ruMddfLhVDsEJZQTtJGCRnoSMnGR6UFp8Fc9b1LmOO+dZoXZVdmRVdAxxuDIADjOSCDkD071sZWjorcrg/VfrVhbT5yZIY2b9LaA/8AEDQZitXOeOum41eVN2UtwsSj0BADP09+9iP1R7q2eurlY42kc4VFLMfcFGSfwFaV6rqDXE8s7+1K7SN97sWP86Dy0pSgUpSgVltKvbWMgz20k5Hp9Y8NT94WIt/FWJpQWZpPOgWS7bDTrSDPc5kZj+k+QzfM1xvvpAanJ7Bgh/Qiz/tGaq1r06fpktxII4I3lc9lRSx/AUGY1bmBqF1kT3c7A91DlFP6iYX91Xf9H7htrewe5kBVrpwy57mNAQh+ZZyPhg+tYDl7yDIZbjVcYHVbcHOf+9YdMf1VJz6nuKvCOMKAFAAAwAOgAHYAegoOVKUoFYDjnVbm1sZbizRJJIgHKOGIZAfPjawOQuW/VNZ+hFBr0PpH3RGHtbdge4zJg/Ik1gNT5nW8/V9IscnuQGUn7ym0/vqTcz+SEkbvdaYm+M5Z4FHmQ9yYl+0n9UdR6ZHanHQgkEEEdCD3BHoR6UGZveIIX9iwtYvipuSf4pyP3VhWbJz2+6vlKBSlKBSlKDstp2jdXQ4ZSGU+4g5B/EVuno+oi4t4p19mWNJB9zqG/wB9aUVZvC/PW4sbSK1EEUgiBUMzOCRuJAODjoDj5UFy82tf+qaRcODh5F8FPful8px8Qm5v1a1Nqb8fc1JtWijilijiWNy42FjkldvXcfQE/jUIoFbMcgNV8XSBGe8Erp+q2JR++Rh8q1nqc8teaDaOJh4HjrNsODJs2lNwz7DZyG/dQXrzi1n6to1yQcNKBCvx8Q7W/g3n5VqjU/5j82n1eKOHwBAiPvI8QuWbaVHXauMBm/GoBQKUpQKUpQd9rIgP5RC49wbafxwf5VJdLu9H/wAZt78foXELg/Iwpj8aidKC1tO17hmLBNndyEf5TzfwicKfwqXafz10i2XZbWs8S+6OCFB8wsgzWvdWTyg5ZPf3CXNwhFpE245H+GZT0Rc91z7R7enc9A2Us7nxI0k2su9Vbawwy7gDhgCcEZwa7qUoFKUoFKwnE/Gdrp0e+7lVMjyoOsj/AKKDqfv7D1IqHcJ8wL/VL6N7e0MWnKX3yPjc/kYLhj06Pt8qZ+JoLMrAcQcBWN8c3VtG7fngFX/0iEMfuJrP0oKtuvo7acxyklzH8BIhH8UZP76rTmbwdp2lMLeJrqa4ZQw3NGI0UkgE4jy56HoMfE+h2drX36SOllby2uPsyRGP9aNy38pR+FBT1KUoFKUoFKUoFKUoFKUoFKUoFKUoFKUoJrwHwBDquY0vBDcAE+E8WQyj7Ubh/NgdxgEfEdam0H0aZCfPeoB/VhYn97isP9HnSTJqbzY8sELdf60hCKPmu/8ACtkKCteHeQmn2zB5t9049JMCPP8A3a9/uYkVY8UQRQqgKoAAAAAAHQAAdhXOlApUL495oQaWyQ+G89xIMrEnQ4JwCzYOMkEAAE9D0qPaVz9hMwivrWaz3HAZjuUZ9WBVWA+IBoLVpXk/utD/AJWP9tf7aUFI8c8pILYtd3WrMjM2QZ4/EkcjrgYfc5HTstdHAGr69eSr9WndrVWAMs8caxsinqBlSxJAxhCcZ7jvU64w5JwajcvcvcXCO+OmVZFwAMKCMgdM4z3JrFDk7qEIAtdauFUDCqfFAAHYDbMRj5UFt0rxaLbyx20SXDiSVY1WRxnzsqgFuvXqRn517aBUJ5v8Km/0uRUGZYfy0XvJQHco9+ULAD37am1KDRylWFzl4DOn3pliX/o9wS6YHRH7vH8OpyPgcfZNV7QKUpQKUpQKUpQKUpQKUpQKUpQKUqc8peAzqd6PEX/o8JDzH0b82P8AWI6/1Q3woLo5IcK/U9MWRxiW5PitnuExiJf2fN/nDVhV8Ax0FfaBSleTVtUS2gkuJjhIkZ2x3woz0HqfQD30FPcRf3Rs9fn1GPTpLqMoI4sAthQiKXXw9xU+Vh1HZzWC5kc1E1Cxa1nsZLecOrIXOQmD5sblVhkZHb1qY6Nz+iknjS5tZLaGU4jnZ8r327myigKD3IJxUztOOtNu5Vto7iGZ3JCoAW3YBJx0x2BPyoKb/vM3P5z/AImlbEV9oI5xxeahFAraVFFNLvAdJPzCD5lJkQdCB3Pr8Kq625ha5P8AWetlbi0bbcGTavhnJA9pm3ZKkDGc46Zq9KpCy5Z3Gr6ncXmpR/VIPFwYkJzMYvyY6n7OF6yYGcnaBnIDOcmeNdQ1B7g3g8SBQPDlEaoocHqgwAXypz8NozjNWnUM4k480/RYVhyoZFxHbxAbgPTI7Rj4t36nrUj0DW4722iuYTlJVDD3g9ip+IYEH4g0GQpSlBiuJuG4dQtntrhco46Ee0jD2XU+jA/7wehIrVLjXgifS7gwzjKnJikA8ki+8e4j1XuPuwTuFWP1zQYL2FoLqNZI29D6H0KkdVYe8YNBpZSthON+Tgj0wW+kQh3MwklZ3XxZFVXAUMQFwCw8vTt6mqUvODb2EkS2lwpHvhfHyIGD8qDDUrN2XBF/MQIrO4bPr4LgfNiAB+NZjW+VN3ZWTXd54cQDKqx7g0jMxx9jKjAye+enaghlKUoFKUoFKnd5ybvxbxXNsguYpY0kHhnzgOgbDRt1J6/Z3VErzQriE4mgmjPueN1P7xQeGlZTTuGLq4IEFtNIT+bG5HzOMD51dei8io7jTrVL0Nb3KM5kMews0bSMwRiMruwRhuuOo69qCm+EeEJ9SuFgtlz6u59mNfVmPoPh3PYVtdwjwpDptqltAOg6ux9qRz7Tt8Tj5AAeld3DvDNvYQiG0jEadz6sx/Odj1Y/E/yrKUClKUCo5zA4Yk1GwktYpRCXKkkqWBCtu2nBBGSB169u3WpHVLXHODUzqc9pBZxPsdgkT5SYovqPygDEr5sKD0ORkDNBHOKOFdZiht7e9g+uWdqylRBjqigLsJRRIo25G4rkZ71POUlvplyXubOwe1mh/JsXd3ALg5CMznJwOuVB8w99Y6P6QDRyNFeadNE6Y8QK+WXPUZR0XbkEdz61bNjLvjWTYYy4VmVgA4JUdHwSNw7Hqe1B6KUpQKhfMe21SVYodKZI1kLLPITteMYGCG6kL39kFs4xU0rpvbbxY3j3Mu9WXchwy7gRlW9GGcg0GstnCmm6pcILcawyJhm2uQkzY3nADhgGJUkjOexBq3eSHDlzZ6cy3amMySGRIm7xqVUdQeqkkE7fT16k1l+XfL6LSbcop8SZzmaXGN2M7VA9FGe3vJPr0llApSlApUJ5g8fy6bPZxxW/1n6y0ilQxDkrsChOhGSX9R6fOsa3NG+H/uO9/En+UVBZFKrX++pe/wDwO+/i/wCVX3++reeuiX/7LH/06Cyapv6Seo7bW1g/PlaQ/wCbTb/6v7q7OJOeF1bxEjS54GPRXuA6oD92xd33bhVLcUcX3WoyiW7k3lQQgACqgJyQqjoPTr3OBk0GFpXsTSpWUMkMpBHcIxB+IIHauJ0qYd4pP2G/soPLSvT/AHMl/wAlJ+w39ldMse04OQR3BGCD6jFBtVyav/G0W1JOSgeM/qSMq/w7am1a5cm+agsStldBRbu5KydjEzY6uexQkDr0xnPars/vh6b/AE61/wBNH/bQSGlR9eYOnH/HrT/Tx/8AFXpg4vsn6JeWzfozxH+TUGXpXXBcK4yjKw96kEfiK7KBSlfDQYXWeNbKzcR3NzFE567WbzAHsSB1UfE4qOcecCw6vAl1ZSotzGN1vcRsMNtOQpdPTPZh1U/MGteWXDNtqd/ejV9z3QYkRl2QltziVvKQSVIUYzgA9vdleHEbROIl06CVpba4wShOShdWKk46B1KjrjqrDPpgM1yMkYPfxXUUq3omD3MjgebdnauR2Od7Y7ENkHHa2a4JCoJYAAtjcQBk4GBk+uK50ClKUClKUClK8+o3ngxPLseTYrNsQbnbAztVfVj6CgxvFvFsGm2zXFw3QdEUe1I/oij3/wAhkmsTy75kwatEdo8OdB+UhJyQOwdD03Iff6HofQmpb/SNU1vOrGFXiicfV7V92HjVssqL03joNxyC/UDsBUl4I0i7m1aXWb6AafDHEw2EbMgR7PMGwdqqNxYgdlx26Bz5+3U0Vxpklt/hleYx+UN5h4OPKQQahjcy9fHdmH/h4f8Agqc2vFek8Q3cUV0rq8DyfV43YCO4V8KCemd3lBEeR+t1AmJ5VaX/AEKH8G/toKYj5lcQd8s3/hov9yV7E5s66veBW++2b/7SKtg8ptK/oUX8f/FXE8o9K/oUf4yf8VBUWrcxtYu4Ht57EPHIu1h9VuPvBBDdCCAQfeBWIu9VvpFkB0pF8S3FsStpcArGpyu3zYDAhTuIJ8i5zirzPKDSv6HH+1J/x1577kvpbxuiWyxsykK6tJlCRgMAXwSD1wfdQVnY81dZt4khjsEVI1VEH1W46Ko2ge37hXaedOtDvZR/+WuP+ZUK4v5ZX2mL4lwgaLO3xI23KCe2ezLn4jHpUU8Q+80Fv/379Y/ocX/l7j/mVE9X1a6urqW7n01HeWPw2HgXGwHbs8VRv6SBQADnAxnGetQ5JHJABbJ6AAnr8KuflfyXeRvrOrIfD2/k4HJ3MSPakGcoAOy9898Y6hW0l46KS1jboBbmA7lcHJP/AFjDPnx8n2u39Ws7pPFEccESSaRZTFUA8RiAz9Pabr3PrV9pyw0wf4jB80z/ADrkeWemf0G3/wBGKCjf/bK2PfQ7L5SY/lXTNxBaN1bQ4B911Iv+qRV7Hlfpn9Cg/Z//ADReWGmD/EYPmmf50Gv66ra7w0Fo9i+Rh7fUGL/JCjsT8BjPvFWzysvtYeVlvQ72YDeHLPGI52wfJ5c7uo6ncD+lU80vhm1tettbwwn3pGqn9oDNZOgwfF/F8Gm2xnuG+CIPakb0VR/M9gOpqF8Oc1bn66lvq1qtmk6NJA7EqAFBbEhc4zgY+yQcAr1qW8ccDwarbGGYbXXJilA80bH1HvU4GV9cehAIotLFIb8WfE7zmOCEpbMrEptySrAqNzAgYB75VVboMALW4z5S2upuLuCU285wfFjwyv06MygjJx9pWHzrjwFyej064N3NM11cddrMu0JuGGIBZizEZGSexPSvFyCsriOxlMu8W7ybrUP7WzB3Nj0Vjt7dCQxHfJtCgUpSgUpSgUpSgUpSgVTfNPiKfUroaJpnmOc3LZwvl82xm9FXoW97bV7gg3JWL1HQ1ZZ3gWOK5miMfjbBuztIQsR1YAnPyHuFBr1oFhNq/wBQtrWzFvHaNia5XJydyu7GQj2vtBMnq3TAq5uLObNhp0vgzO7yjG5IlDFM9RuJIAOPTOfh1FeLgThqTRdGm8QK06+PMwU5UlVIQA+oKxqf1jUP5LaBZ3NrdX+oCKeUyP4pm2sI12hy5D9FLFmJb4dPWgtrhrim31CHxrSQOucN0IZW77WU9Qf5+may1UvyDtwbvUpbYFbQuFiBz1HiSMg69ysZHx84r26zzmuIdRuoYLT61bW2BIybw6bQBIzMAy7Q+R1A9nvQW3SsNwnxXBqVstzbE7SSrK3RkYYyrAEjPUHv2INZWK4VshWVtpw2CDgjuDjsaBcW6yKUkVXVhhlYAgj3EHoRWBbl1pp/xG1/0KD+QqRUoMLp/BVjbuJILS3jcdmWJAw+5sZHyrNUpQKVxkkCgsxAABJJOAAOpJJ7CujT9TiuE8SCRJUyRuRgy5HQjcpx0oPTXm1HUY7eJpp3WONBlmY4AHbv95Ax6kgVVHEPOG9kvZbXRrQXAgJEjlJJCxU7WIVGG1dwIBJOfTvUi4H41i120ntrqIRyqDHcRdcFWyu5c9R1BGO6kD4Gg92scTm902eXRLiOSZU3LgbnGOpXw26o5UHG5e+K4cquNv7p2Cs5/LxYjnHqWA8r49zgZ+8MPSqQsOAZoNXksEuWtrlcm0l8yrKPaUb0OULJ16Z6qy4zWd4L03VdK1pTPbSutwxWYxqGjdWOTIGTyKVPm64OMjpmg2FrD8RcJWt+IxdxLL4bB0z3B9Rkd1OOq9jge6sxSg+IgAAAwB0AHYCvtKUClKUClKUClKUClKUClKUHxlBGD1B7iqk1X6OttJOXguJIImOWi2B8dc4RywwPdkNVuUoIvJb2+h6VIYFCxwRs4yeskmOhZvVmfaPmAMAAVXXKHWbWx0y6v7qeIzSuzOniL4jBAdi7M53M7Oe3UMDVzXtjHNG0cyJIje0jqGU9c9VPQ9ag15yL0uSUSCJ0GclEkYI33g5Kj9EigxX0erF49NlmcbVlmZkHptRVQsPhuDD9SvLyGHjy6lfEf4acAH72eVv9ov4Va0OnxpCIY1CRhdiqowFXGMAenSqD0xNZ0IXFjbWjTLKxMcyRO4BI2CRSnQHaAdrdiB8chMuUmuT3l/qcrzSPAsu2FGdiihpJCNqnoMKi9vfXg4m451O+1STTtFKxiDIlkIXqVIDlmcEKoY7QAMnBPwEo5P8ABkmm6ftuBiaVzJIuQdnQKqEjoSAMn4sfdUAt+If7ga/em8jcw3TNIrqMnDSGRWXJG4AsykehHw6hZXAf90xHPFqpUyIQIpUC4dSpycqADgj1UH31UXGya5ZmD67qDKLhygMUrALjbksEVB9r0z2NXPwTx1FqqyyW6OscbhAz4BY7QxO0E4HUev4VEPpEWRfToXUEslwvYZOGjkH8wtBJ+CuC5bS0mt7y5N34zMWZt2QrxrGy5dmJHl/fUQ5A3DRC+0+T2refP45ibHwDRD9qrU0658SGOT89Fbr/AFlB/wB9QbReB7i24gub5PDFrOmCN3mLMEYkKB/lEPUkdGNBCuFtej4f1i/tr8MkU7CSOXazeUM7RkhRkqVkIJGcMuPfjv5cait5xNeXdmrC3aNtxIxnPhjJHoXkRnAPXv8AGrZ1/hW1vlC3kCTBfZLDzLnvtYYYZ+B9K79G0GCzj8K1iSFO5CDGT72Pdj8Tk0GC4z5dxajNbTtI8Mtu+Q8eN7KDuC7j7JDgMDg483Tr0lmKUoFKUoFKUoFKUoFKUoFKUoFKUoFKUoFKUoFKUoFfKUoPtVvzw/6lH/3n+6lKCQ8tf+zIPuP8zUnpSgUpSgUpSgUpSgUpSgUpSgUpSgUpSg//2Q=="/>
          <p:cNvSpPr>
            <a:spLocks noChangeAspect="1" noChangeArrowheads="1"/>
          </p:cNvSpPr>
          <p:nvPr/>
        </p:nvSpPr>
        <p:spPr bwMode="auto">
          <a:xfrm>
            <a:off x="63500" y="-1038225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0" name="Picture 4" descr="http://www.google.com/url?source=imglanding&amp;ct=img&amp;q=http://upload.wikimedia.org/wikipedia/commons/thumb/0/03/US-WarProductionBoard-Seal.svg/500px-US-WarProductionBoard-Seal.svg.png&amp;sa=X&amp;ei=PctYT-LjCIq-0QH6qIioDw&amp;ved=0CAwQ8wc&amp;usg=AFQjCNEMiycj8nQhG1Kt4yWEwbbTMsJo8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9106" y="146446"/>
            <a:ext cx="1270181" cy="1333690"/>
          </a:xfrm>
          <a:prstGeom prst="rect">
            <a:avLst/>
          </a:prstGeom>
          <a:noFill/>
        </p:spPr>
      </p:pic>
      <p:pic>
        <p:nvPicPr>
          <p:cNvPr id="9222" name="Picture 6" descr="http://www.google.com/url?source=imglanding&amp;ct=img&amp;q=http://library.marshallfoundation.org/posters/library/posters/wwii_us/full/449.jpg&amp;sa=X&amp;ei=aMtYT9CvD4Lh0QHH-9ngDw&amp;ved=0CAsQ8wc&amp;usg=AFQjCNH_3NaigTUAJTaZ_eZ2oMmr_dcEp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8049" y="3411267"/>
            <a:ext cx="1534486" cy="2158795"/>
          </a:xfrm>
          <a:prstGeom prst="rect">
            <a:avLst/>
          </a:prstGeom>
          <a:noFill/>
        </p:spPr>
      </p:pic>
      <p:pic>
        <p:nvPicPr>
          <p:cNvPr id="9224" name="Picture 8" descr="http://t1.gstatic.com/images?q=tbn:ANd9GcRVYsljXNti19BZmGR9Nk-ju3zy7xcWb-0wmlrJeIuI0_knU-rqORj173y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089" y="3502095"/>
            <a:ext cx="1524001" cy="2042476"/>
          </a:xfrm>
          <a:prstGeom prst="rect">
            <a:avLst/>
          </a:prstGeom>
          <a:noFill/>
        </p:spPr>
      </p:pic>
      <p:pic>
        <p:nvPicPr>
          <p:cNvPr id="3074" name="Picture 2" descr="Image result for WAR PRODUCTION BOARD WWI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822" y="3476604"/>
            <a:ext cx="1495327" cy="209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WAR PRODUCTION BOARD WWI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730" y="3508920"/>
            <a:ext cx="1433557" cy="203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WAR PRODUCTION BOARD WWI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723" y="3476604"/>
            <a:ext cx="1490005" cy="209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WAR PRODUCTION BOARD WW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207892"/>
            <a:ext cx="4671786" cy="642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311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wii homefron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57" y="1335809"/>
            <a:ext cx="699135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233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7" y="671946"/>
            <a:ext cx="699135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067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-1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SUPPORTING THE WAR EFFORT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3523" y="955819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Rationing 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1500" u="sng" dirty="0">
                <a:solidFill>
                  <a:srgbClr val="C00000"/>
                </a:solidFill>
              </a:rPr>
              <a:t>Ration</a:t>
            </a:r>
            <a:r>
              <a:rPr lang="en-US" sz="1500" dirty="0">
                <a:solidFill>
                  <a:srgbClr val="C00000"/>
                </a:solidFill>
              </a:rPr>
              <a:t>: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1500" i="1" dirty="0">
                <a:solidFill>
                  <a:srgbClr val="C00000"/>
                </a:solidFill>
              </a:rPr>
              <a:t>a fixed and limited amount of something, especially </a:t>
            </a:r>
            <a:r>
              <a:rPr lang="en-US" sz="1500" i="1" dirty="0" smtClean="0">
                <a:solidFill>
                  <a:srgbClr val="C00000"/>
                </a:solidFill>
              </a:rPr>
              <a:t>food</a:t>
            </a:r>
            <a:r>
              <a:rPr lang="en-US" sz="1500" dirty="0" smtClean="0">
                <a:solidFill>
                  <a:srgbClr val="C00000"/>
                </a:solidFill>
              </a:rPr>
              <a:t>, </a:t>
            </a: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given or allocated to a person or group from the stocks available, especially during a time of </a:t>
            </a:r>
            <a:r>
              <a:rPr lang="en-US" sz="1500" dirty="0" smtClean="0">
                <a:solidFill>
                  <a:srgbClr val="C00000"/>
                </a:solidFill>
              </a:rPr>
              <a:t>war</a:t>
            </a:r>
            <a:r>
              <a:rPr lang="en-US" sz="1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.)</a:t>
            </a:r>
            <a:endParaRPr lang="en-US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US" sz="1500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Ration coupons</a:t>
            </a:r>
            <a:r>
              <a:rPr lang="en-US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500" dirty="0"/>
              <a:t>were used to purchase coffee, sugar, meat, shoes, gasoline, tires, and many other goods you needed to have these tickets in your possession.  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Victory gardens</a:t>
            </a:r>
          </a:p>
          <a:p>
            <a:pPr lvl="1"/>
            <a:r>
              <a:rPr lang="en-US" sz="1500" dirty="0" smtClean="0">
                <a:solidFill>
                  <a:srgbClr val="000000"/>
                </a:solidFill>
                <a:ea typeface="Arial" pitchFamily="-105" charset="0"/>
                <a:cs typeface="Arial" pitchFamily="-105" charset="0"/>
              </a:rPr>
              <a:t>The government encouraged people to make and grow </a:t>
            </a:r>
            <a:r>
              <a:rPr lang="en-US" sz="1500" dirty="0" smtClean="0">
                <a:solidFill>
                  <a:srgbClr val="FF0000"/>
                </a:solidFill>
                <a:ea typeface="Arial" pitchFamily="-105" charset="0"/>
                <a:cs typeface="Arial" pitchFamily="-105" charset="0"/>
              </a:rPr>
              <a:t>vegetable gardens to help prevent food shortages.</a:t>
            </a:r>
            <a:r>
              <a:rPr lang="en-US" sz="1500" dirty="0" smtClean="0">
                <a:solidFill>
                  <a:srgbClr val="000000"/>
                </a:solidFill>
                <a:ea typeface="Arial" pitchFamily="-105" charset="0"/>
                <a:cs typeface="Arial" pitchFamily="-105" charset="0"/>
              </a:rPr>
              <a:t> Women were encouraged to can and preserve food from them. </a:t>
            </a:r>
            <a:endParaRPr lang="en-US" sz="1500" dirty="0" smtClean="0"/>
          </a:p>
          <a:p>
            <a:r>
              <a:rPr lang="en-US" sz="2000" dirty="0" smtClean="0"/>
              <a:t>Scrap drives  (metal)</a:t>
            </a:r>
          </a:p>
          <a:p>
            <a:r>
              <a:rPr lang="en-US" sz="2000" dirty="0" smtClean="0"/>
              <a:t>Conservation</a:t>
            </a:r>
          </a:p>
          <a:p>
            <a:pPr lvl="1"/>
            <a:r>
              <a:rPr lang="en-US" sz="1500" b="1" dirty="0"/>
              <a:t>F</a:t>
            </a:r>
            <a:r>
              <a:rPr lang="en-US" sz="1500" b="1" dirty="0" smtClean="0">
                <a:solidFill>
                  <a:schemeClr val="tx1"/>
                </a:solidFill>
              </a:rPr>
              <a:t>at</a:t>
            </a:r>
            <a:r>
              <a:rPr lang="en-US" sz="1500" dirty="0" smtClean="0">
                <a:solidFill>
                  <a:schemeClr val="tx1"/>
                </a:solidFill>
              </a:rPr>
              <a:t> and </a:t>
            </a:r>
            <a:r>
              <a:rPr lang="en-US" sz="1500" b="1" dirty="0" smtClean="0">
                <a:solidFill>
                  <a:schemeClr val="tx1"/>
                </a:solidFill>
              </a:rPr>
              <a:t>grease</a:t>
            </a:r>
            <a:r>
              <a:rPr lang="en-US" sz="1500" dirty="0" smtClean="0">
                <a:solidFill>
                  <a:schemeClr val="tx1"/>
                </a:solidFill>
              </a:rPr>
              <a:t> for explosives</a:t>
            </a:r>
          </a:p>
          <a:p>
            <a:pPr lvl="1"/>
            <a:r>
              <a:rPr lang="en-US" sz="1500" b="1" dirty="0" smtClean="0"/>
              <a:t>Metals</a:t>
            </a:r>
            <a:r>
              <a:rPr lang="en-US" sz="1500" dirty="0" smtClean="0"/>
              <a:t> for tanks, ships, and airplanes</a:t>
            </a:r>
            <a:endParaRPr lang="en-US" sz="1500" dirty="0" smtClean="0">
              <a:solidFill>
                <a:schemeClr val="tx1"/>
              </a:solidFill>
            </a:endParaRPr>
          </a:p>
          <a:p>
            <a:r>
              <a:rPr lang="en-US" sz="2000" dirty="0" smtClean="0"/>
              <a:t>War bonds</a:t>
            </a:r>
          </a:p>
        </p:txBody>
      </p:sp>
      <p:sp>
        <p:nvSpPr>
          <p:cNvPr id="8196" name="AutoShape 4" descr="data:image/jpeg;base64,/9j/4AAQSkZJRgABAQAAAQABAAD/2wCEAAkGBhQSEBUUExQWFRQVFxcXGBgVFxUVFxgYFxcXFxUYGBcXHCceGBkjGRcUHy8gIygpLCwsFx4xNTAqNSYrLCkBCQoKDgwOGg8PGi8kHyQpLCwsLC0qLCwwLywsKSwsLCksLCwsLSwsLCwsLCwsLCwsLCwsLCwsKSwsLCwpKSwsLP/AABEIAQcAwAMBIgACEQEDEQH/xAAbAAACAwEBAQAAAAAAAAAAAAAEBQIDBgEAB//EAEIQAAIBAgMFBQUFBgYCAgMAAAECEQADBRIhBCIxQVEGE2FxkTKBobHBI0JSctEVM2KC4fAHFBZDotJTkrLCY6Px/8QAGgEAAgMBAQAAAAAAAAAAAAAAAgMAAQQFBv/EADMRAAEEAAQFAgQFBAMAAAAAAAEAAgMRBBIhMTJBUXGBEyIUYZHwQlKhsdEFI2LxM3LB/9oADAMBAAIRAxEAPwD6PiG1C2GYid4j50ps9o9ZKsRB0Ggk6yR0gRTDGh9mfz/rSQifCuUI2uLiRzKY55FAJza7QKROQ+8jyNW/ttfwH1H6Vh7O03NmVn2p82aAoBzMWWQYHAArlY9CaIwrtGt273ZRrbESuY8dJ6aGNaERx7JzopgC5urRzG3z+i2X7bX8B9R+leOOr+A+o/SsTt3axEcolt3YEg/dEjjGhJ9KZ4dtZu2w5RrZMyrcdPdqDViOMmggeyeNoe8UD2Wi/bq/gPqP0rxx1fwH1H6VlsYxpNnUZtWb2VHE+JPIeNAW+1q9zndCGLFVRTJaAJMkaCTHnUMcY0KJkWIe3O0aLbtjq/gPqP0qtseX8B9R+lZXCMeW+zKUKOvFWPKY6cuYIruw4yl43MoIW3xYxB46gchpRCKMoXMmaSCNqvzstI2Or+A+o/Sgb+MuW3SAvIFQx9azjdp7fdG4VYLmKrwJaACTHADXmaCHa0Egmy6oTGYnr7teuhockYTRBiT+H9lrNlxUAb+8STqAq0SMcT8Lf8axe2dp7NslZLkEghRpP5jpVWz9rUKszKywQBENmOpjkBEVfpx2oIsQW5g3Rbv9vJ+A/CpDtAv/AIz6j9KxWG48b1wKLLhYJzEyBHXSPjTPbNrW0jO3AD16AeJNMEUZFpEglY7I4a+Foh2hX8B9R+ldHaBfwH1H6VmML23vbS3CuXNMCZ0BgGfdQ+K4/bsHKZZ/wiNOknl86v0Y6sqgJnP9NosrXHtGn4D6rUG7Sp+A/Csdh/aFblq5cde7VI1nMDPIaDXhp41PD8aW6juVKKnHMZ4CSdOFWIoio9k7bsbact1p2xy1Mi3r7pn18BUbvaBZEJ8F+GulZbY8YS5ae7BVUJGsEkAA8uZnhULOLg7ObzrkGpAmSQDA5cSaL0o0JEw3HOvJ5LQ2ccIJzy2sjdRdOnHWOtE7PiRuSUBGSDvAa+Eg1lcN2lrloXHABaSAJ0WYH61oOzq/vPJfrQyRtazO1QOcH5HLSY3+7P5/1pKKc44dw/n/AFpMlA3d3c/uqk38LM7d9viK221S3y8hnPqSBVe17ZOItc4iypJ8ciGf+RAo7EcEvC+b9grmYQQ2kErlJHI9fOq7XZVlsOoZTduFcxMwFBkgaSddT1oC066c12GSwgNJdpkDa6WfcT96oHA7e15WeyqjvDJdokwTMTymeVay1eZbQN0jMqy5XhIEmKlsOy93aRPwqBp1HE+s1PadnDoyngylfURTmNyhc3E4gTybAC9wNa/0sng+wja3u3r4kE5VEkREHQ9FGX1NcwWyt3bHcR3dkRbHIKDlQ+mZvM1fsvZ/aFXuCyixmJYr7TDSVjiJgafOp7X2cuq79w6ql3RgZBAmSBA4fTSlBp00XSfNGS5okAsU3oBp+pCSHED3u03l5hlU+NwhV+AJ91Fr9jhpjRrx+Daf/BfjTS52YX/LGyrb0hixHFhpqBwEEigrfZ684RL7ju7fBV1J5RMDSOZqZHBWcRA8b0A4dyGjT9Uqxc5NnsWeeU3W/mmPr6VdstsXx3+0XB3dswEEwIiBHIHThJNNbmDMdr74lcgAhdZ0XKBEREzSrb+y794e6YKh3gCSIYHQfHQ8pqZCqbiYnNDc1GrvubI+RQ13Z/8AK3A5TPZuccyyyzJjXgePnHUV3b077aVt2cqrbWV0AWdGYxHioqw4RtN4gX7gyAzoQSfcBx8TXtmwDaEuMbbKkkgGZJWdOR6Cro9NFbZWD3F4zgePl5rfROcN2G8jFrt83AR7PKesn38OtLe121klLQ57xHU+yo+dPNkV1RRcYMwGpAidaW38HZ9rW6YyLlPjujQR509zTloLnwTNE5kkI0BrkD0TC9cGz7PI/wBtAB4kAAfE0gwLB1vq9y9LFm01IMjVjPmQPdWgxHZjdtMkwWEA+I1HxHxrPbNhe1G2bJItoM3TeJMxIMkH3Vb2+4aWEWGePSdTw1xOp518vKExfbbZdbSfubU6L95oMnU9dJ8zUFvZdhCjjdun0UL9Yp7h2Ctb2Z0Md44bXiBIhRPSPnQez9nrgawDlyoSzQeBL5o8dAooMjt+q1DEw1lvRp670Cb8lJXdlR9n5m6J926B/wC0H3U17S2iEsbOk69OeWFHDxJNH3sCJ2sXpGSQxHPMB8pg102toO15uFkCBqIIy9OJOaiDCAQe3hLfiGPc1za0Bcf+1VXcI1LAVQo4AAD3CKb9nPaueS/WlrGmXZ32rn5R8zRYj/jK5MXGCtDjh3D+f/tSVDTnHPY/n/7UmWs7Tq7uU2Tfwrs1dVqjyrq0dpSmGr1emvVLQ0uNUGqbGoMau1dKs1U9XNVL0QKpUsaHdqvaqLi1agVCNpUkaqrdUYviI2ey1xhMcB1J9kevyqBXSliONWrEd48FuA1JPjA5eNZLFu3Nxmix9mg+8QCzeshR4amkT3Lm039d65cYAch4AdAK3Wyf4Z2sg7y63ec8oEDwE6xQyzsi4itsOFLtQFmLHaTakIdrpIM7rQQeEjKOHwrQ4X25tuD3w7tgJkGVbWIAOoOs61Viv+GjgTYuC71VgEb3HgazWK4FesND22AH3oMHyIqR4hj+Eq5MNW4W/wBm7QWLjZQ8ExAYFZ8ieNMK+Ri6WMMTPKTqD7+Fazsdjblzs9wzAYoxMkZdSs8xEx5VoaVkkhyiwtfUWNdY1WxokhRamnZ3i/kPmaVGmnZ32n8h8zWfEcBTYuMJ7jnsfz/9qTq1NsbO5/P+tKUrKDRPcpsm6uB0rorg4V6rzJanNdBquKlNFmUXSa4aiWqLGpmUUWNVOam5qpqIOVUqzVLmrXqi5VkqUgr+0LbUu5CqOJP98aynbPFUuraS24cSzHKZiICzzHFtKC7Q4s1+7kH7tTAA5kHVvnSy1aL3AigyzBR7zFM0A1Whkex5rW9gMLKk38mZiCLQOgAHtOWI3RymCTrArVtiN5HUXrEKxAD2mNxQTwzgqGXziKWbSt6wUtpdSxa7oszlc7AWxGRV+8YggedEbNiV1rCuH7xWzZXy5GlTvKySY5GQSDPHkOLKHSf3SLHnRdmNzWERg6p+JHGppdNU7TiKIis2rOBCjiSRrQr2e+Mi+9px922yEe9WUyaxd9FpzWNQqMf7L2dpQnKqXgJDAASRyaOIPD318p2bbmsbQLgAJRjIPA8QwnlxOtfUbu1XbZNpyGcFMrquUOjZpleAYEEGNOFfKNsMXH/M3zNdnAPdRBN9FzcWxujgvqux7Wt22rp7LCR+h8Rw91dekfYYt/lNeGd8vlpPxmKevXTzLikUaVRFOOzv+55L8zSkimuAD95/L9azzm2FMi4k7xtN0/n/AFpOqU7xn2P5/wDtSYVnAsnuUcm47KSiuhK8KmBR0lrmWuEVYa5V0oq8lccVZFRJocqipZaqZP71ok1URRAK7Qz26WY7tJtbNdddGCmD0J0B90zTlhS/Ftj7yxdThmRhPjEj4gUQ3VhfK9n2kuz3Cd7joAJJIHAcK1WCYZlGy3CvPMSeMuCbY8gpnzPhWK2J9I6j6V9AwXEFv2LaAjvbSjMI1hNxTPQgj40rF2G6fei6mDAL9VrQoIEw0jgdfnVbbLrlEATAVAFUTqZPxiitEQFiB4kwBQvdWbpLBt8SJViG3oJAB5c+FcIH6LrOAJsBQtS1zMDukG3wBIg8dRw5eRpBj2xO197a2sgK/YvbL588LGdg0ZSS0yBAGmtarYNj7tMpObhqeOgCyerGJJ8a5tV7KJpsUxYdBaW+ATfJJNt2o29mRrnt2rZJ1nUDr4mvlrOSepJ199a3tljGZQg+8ST5Dh8flWQCluFdfBMphcea5+MPuyDkvqHZ3YTa2a2vOJMRxbX9KPZa+Zft65bvK1p3gBdGgyQBmBA4gmY5619Ot3Myq0EZlBAPHUSJ9a2rjvbRVdNMD4P7vrS1hTPAeD+761nmHtRRcQT3GTufz/rSdab4x7H8360oAoWDU9yik3U8uldWvCpLTKSiuxXoqVdirpUq4rhWke1dobiEOEV7T+zBhhlnOrdLgI9n/wDtG4djlq/ojQ/NG0Ye7mPESKUyRj+EpzontFkI1hUGWrH0BJ0A/s0nfFbpuEJaVk694A3/AKxIq5Htj4jSjInv4Qj2Ws/2vxfuNmYj233F9/tH3D5ij07QWyctwNab+Maev6gVlf8AEq0SLLAyu+PDXKQfHSmMyu1CmRwdThSw+yKY91bHsBbKu94+xKWj5vJHxCj+asyn7tVA1iTw0/QRW57KPZXYGtOSGcuxkMBMjKQ0RoAppWLP9sjqt+HHvBWqxvYzcsMoE+yQOsMCYI5xwrKjZmGREcOZjVS1zhpJlY1I1YTpxrUbHiWVQt05WGkzunSAQeGvKi/82uaSynTQ6SOuvSuGHFgLV2mkjVR2W0wTebMwABIEAkcTzrO9objTlJ48AOc6CffTHFe1Nq0IBzMeAXUmvnfafFblxwCYM5iAfZP3RI5j4U3DwOe7olumETSSmm1bIiW2uXgConKeBZogKs8gSOE+z41l3vgKYEM0zHAA8FHhU3vs+9dZnIEDMSY9eA8qEuE124Ysg1K5U83qGwKR/ZjYlu7XbV/Z1YxoTlEgeoFfVWWsT/hzhxLXLxIgDuwNJkwzGOI5D31uGp5XLkNlUstMcDGj+760AaYYINH931pE3Cri4k5xr2B+c/8A2pStNMaO4PzH60qWgi59yjk3VtdFVPdgcCT0H9wB516WPNVHlmPxIFSTERRaOKKPDSSatCJSsJ2ixw7U/dW4W2G3X45iN0kmdE19BNavaLBdSveOAwKkgIDqIMaaGKSr2Qyoy2rpErlBZASo5wQdJGh0rI/HROFDTwulhcCWOzSeFm9sxY5+7uneEBnEOWjgzRpdjlcEPHM01tYf3q51CvGua0S2vWNLltvXzr1vsTeUEF7TT+YD0INCW+xO1I0oyDyuMPQhZ9ayufG7hdVLW6KhYRbbXdupke7cFsAhsotlmgyJYwToCOU1XZ2NkDBL7i4YhbgZDlInNOYqR4Gjtm7PXQ4zIhRcu73nHLMEkrznXrNU4phu0tcNwoAxaTluowjkqrA0AAp/rNc2i4H6LjGOdpJDSOyU4ht95VyMp4DUxo3URKkeWvGaDuYZev2u7JURmuAEwBGjcfZ4wR5UTiO0EKSZU8GVxEjWDH3hOnhpQGyYiBmJYhXGQiZ3ozAa8jky6axTo2hozNHdMjlfIRG/c6dkosI4XVW5QQJGnjzE042DF1tW4y2rhbVlKlHXpDghgfAGKbd62Vb0gEGF0jgOXl8zQm1bP3gL3FzTxYxz6nrQHEh3EKXYGALeE2ujFQQBba4pHBODCeIXSHU/hI9aJ2bD714SGzyM0LlttlM6xAB1BGh5axSS9hOUEo05eCkiRP4Tw92hp52Hv3XYW9JJO+xJCLBLMR72PmRUdTm5mboPdG6n6Kp9iuWvZsMXOgCjOxbkN2TSDZsB2m9fFoWn71idGUp4sSWAAA8a+94PdBt7vUjhEidCfGCDU84BNx2gCVUHgBzP5mj0jxo43+mCTusE0pkNDZfIR/hlt85e6T83epHrx+Feu/4aFVl9pSeBCIzKD0zsQDr0FbrHe1AzZEZci6PJIdjEhQANFjUn5Aa0ftBR3bPaL2yVML7QIBYbp9oCJgVfxrRQJ3SSx3RJ+z/Z+7Yt7tsqk79x0Ie4SdAoY7qjrEadacsK0F3FrV2wzI4YHd045jwBB1B5wYpAxrZE8uFrHK2iqWpjg43X8x8jS96Y4L7D+Y+RoZuFSLiTHGDuL+Y/I0rFkvoNAPaP0Hifl50zxf2F/N9DSe7iwsqcwIU/fiVHg0ar5nSscpcI3Zeq1xNaZhmUrmzk89PCrrVkClgxtTwZT5GasTF1PMVxiDzC9DVJlnqu5djnQ3+ctn74qJexzvKP5lFALVE0prtRnj/WrEvTzigtpxTYkG9fT/2zH0WaTbd202aItK1w+CkD1NNED3bBJ9Zo3NLXIgjXhVV+2prEbJ25dCc1lzb8DqPhFaXD9sTaU7yy2nAg6EHoRyNWYHx8Q0VslZIfabVzbKh4iR40BtnZjZ3GqDrpukHqI50WyleJI894VA4gpESCegmqBLdimEAoC/2bDQqXTCrAVgDA48vGhts7PXhbYypVQSeKwAJ50ftVmxdhLjBXABH2ndvB6EESPOlWJ9m3t22ZL1zKBqGYmR0ngfIimN14jr2TmyvboCkY9pR1MnwA1P0rXdn9jAt5hH2peRGoVCp92ZjH8prJW7rsSzQSZHScup4nThEVpez+KqrMRbc20C70cYgtAP4mzHTgDXQY3KMxOyx46WwGDfdby5ta2LAkbxE5RqSTx91Y7FNq2m+Nbi2wDmBUlrgHQAbq9OdQu9ps5Y5d48zMD+g9PHjURtysT3e9cOpJ3SIEAsengNK5k0sjnXWn3vy+qwxsaENsWHBVyjMD7TZspuPrMsDIAnz4axV9vEn7xZUka5WIAEkQdNM0iYINTv7MYBuONeBXTU8lHEdJHhJqFpGG64K9DO8Y4bxneFIzhws6/fJMLQu7a3dOtzQZnm5kzSyBTqV5FRw1IptdWI1kEBgRwIIBB9DSdYIdUWWgy33SI9rMdT0gTqONMcBS4dnW3u3FVRlBIS4s6wrHdYTIytHSa6/9PmIBY7YLHiYr1G689M8GO4/mPlS/aLBUwQRpOuhjyo/BjuP5j5V0pTbbCxxinJljCbi6/ePToaVhD1+VN8a9hfzH5UrRqqIaeSpJxJRtfZTZ7hzFMrdUJT4Lp8Kz+3dhdpBY7M0ppAa4M3DX2h1mtntm1rbTM2g4TyBPsz0EwJ8alhzEqARwismMmERAaF0sDG94LidNl8e2+xftv3d4Or/hbpyIjiD1qoYezNE9J8J5V9S7Tdn32y2jJkV0MoWkHKeKkgcDAOv1rNp2K2sEyLWv/wCT9BS2YoFtigVubE26fazeCYP3l4qZKqJJVefL41pBsvdW2LLlLgKgKgHLmJY68zoPfXdi7D7ShaL9tA/GAXnw1Ap9Y7OmIu33f8oCA+6T8IoZMUy7zWudLgZpHkgUOWqzveymTmJI/i/qKDZ3s3C9t+7eDPQ66KV+8I68K21vANnXUWgT1Ylj8TVi7NZXhbtj+Vf0rP8AEt5C0cf9LkYc2ej8li7P+IZjLeTXqn/Un6062DFlvKTYuqX5K5IHkw1K+etN71m23IDyC/pQt3s9YOpn/iPkKUZYzs2vN/f1XUbG9opxvwlu34lbugWdr2Yq33SBnHmly3rQOw9kbzEhbjWrJJ0clmK8vs+XvrTbNhtpBuzRXeAcBUE7hoz78KCK90HhvZyzYGgztrvXNePGBwFNi+kaVR3wrzXdKWS525TcgQ+14craqAjdQJHvH1GtCPsWhCqEZTJOrGeo6+Zoo7b1NdvGSCDE6EiPPieHPWlSA5b6JUkQ3SwtcysQgY6qw1nzk8tQR5jnQG09oHygXbbSCG3TzU8TInrzHGrbuKGy7C2JQj2iTBK+0R1MEelAP2qU51KDeiYOZjpDRpxgCmxxOOuS/Oq57nAc0xfGkuugSQQHJGUlgCoUDoNTMzG7T7skANkBuLC5mytqRlRpUzH4pM8CKyey7O9y5YYWSbZKIqcMxPtEzyidT0Jr6ViR+wuAqLai2YggweCqAvKYHwrowQCMCuf8rPK8pJiG1d6+YezAA46jjMe+isInI/mPlS5j1pngo3X8x8q6MrcrK7LCw260zxz2E/MflShBTfGxuJ5n5UqUUUW3k/uhk4lDbLZa2yqoaRBVjAI5idYpXg2KBJRswAJWDBKkcVMdKd0Ht2DLcOZdy5+ICc3g4+8PiOtZsVhfV9w3WzCYz0fa7ZMmcR4UFc2nXUjwoIbBtZBVrtoJyyo5YepH1qpcNvp7LWXP8QdSY466iuT8BNWoXVGOhugUebs8CPWuFDHtUEdqvL7eysR1tMr/AA0NDtjuzhstwvbbo4Kn40r4d7N2rS3EMdwuCZmzP3qrOwg86FG0Wj7F1T/MKB2jbAvC6PWha2zSZmtPE2BRrpUNoZQOnzrL3sfZDIu2/eSfhUP9To5m6QY4C0vHzJ+VH8M4pZkA3K0i3xUX2tRx+lZjasbe4Ys2yq/iYQaCuWHnfuRzPH1McP6Vojwbq1SviGjYrV3Matr96hLnaBTwOnlShMGHNifKI+tG7NhC+PrHyrQ3CAIDiguXMcHJc3w6UFtvahsvFZBkAazHIxQfaSyVuqoXKvdgrHOScx9dNelRw3ZlF1WgFV3irAEH+HxnXyq3RNYLKUcUXaAJrf224zJeW3bC5Awm4CAv8QHDnAplguyDaAbpA4kCEAzcNRMkAEQPf1rO3tqzEl1i2WbIg4M0zBI+6AdfKK2nY/Y9omYgJmbeWILSDbAMT+L3ihhw4qyNvuv5WN71pMJwIW8ruN9QQij2bYbjHVjzPiaIxpZsnwIPoR/T0ouxaMAsxJ8QAB7h9aT41t0nIOAO959K1xgueFmkdobSZxTTBh9m35voKWNTPBzuN+cfIVpm28hIi3THGjup5n5UqU0zxr2E8z8qWJQRHT6qScSs5V1GqJFRFOtJK5tRnKIJ14D6nkPGq0tNmkKq6cTJbl49eVEV2oCouKjSJbpoFA+ZJrMdt9lGezdI01tt65ln/nWnZ41OgGppNjt1dpsPZQMz7pG6QAQwIkkaSs1TjW6ZHd2vnGIWR3hy6DTLGny4mvbNsNxuM68DJP1rVP2TvNbgKsg6HMAfjzimWE4ZcTP3luGCAaOogTLMoOhiF4kcaTmBC356WXsYRl0M5ukAmY5c6M/y5A0RtOimtISEXRTGv+zcHxVippLtWMMJyiPO1cP1qDVBZu0Fd2or90/37qXXLmYtmI5wZ8eceGlMruK3HBF1iwOoGVUEjn+I6SIHWay3+aYscump09/j50YYSnRvITzCcRc3VSRkkk6cdPgJ5VqrB1+NZbs/hee4pdgisfAmJA0BPDhrX0pNiS2si2PZPHU8xOv96UEkjboKA3qstjeCPdtJdA0QXJJ6FCw89V4dTSPZthhlRixLW0cBeALExrzlYiObRW77R7Xk2YgmNwzpou62kdTIHvpB2ZsBmt3LjR3du2gEElhlIygfikmCYHGsLg97yBsi0Aspp2X7Irdm5eWCBlUcVTWQFHMg6k1tb91EhngsOYGv9+HKkd/EmIyrKKNABofeRqT6UIzk8TNbmYfrssEk1nRMtqxtj7G6PjSljXi1QJrS1oaNFmJJ3XDTTBl3D+cfSlJNN8HP2R/P+lKlNV3CZFui8bO6nmfkKVq1Msd4W/f8hSoLSouFHJxK5rtezVXkqaimJSlmroNRAqVGCpSH227CxpryzBZEGdTp06UDaAQam4g8Uuke5stxfQikPbDHit0LbgG3xJkyWA3R4UEvaYg5FtsGPHgnnqsSPOs8hJcuhFAcgPVOdrxYA6XrqeSBx6MtKbu0u5/e33nmU7pePMzAHOg8Tx0CMyOrdVeZ/wCVL3xQj/beTwzt/Q1bSKsBGYHA0U4v49Ik7MjQN5rQXl945CInjJ60s2rGUK/umHuH61WcRugCW0uQWAmCASd/WW1XUNPA1FlGUwxCqAdQN4kliI6STrQWRutwgY4aBc2fENZtoZg8coAEakgTI41tWvWHsWglpc9xQpOVe8ESrLmAksSpHLrWF2C8TdQnmTIjSIM/WvoHY3Zx3HeES2e4qnoubgOkmaGS0ssAboovgYtm0q6sQZHEAkgSOYEsBHhWpxTExatXLx1JlLa9WOijy5n30MmyjNnJ9eC8dfSfIVmNvxVtrvqtofZWzlRiOM+08dTEjoAKFtudqszgGo3KbgUOSyW/3jn/AHHGVgirzAKyx4ax1gr9oWho1xBrMFlmep/TlSntJc7u2oAlV+7qQzQxXPGpEjXzNewhLV62SALTEkhGVLqa8crEZh5GmPcIToL/AEQNYZW70E1/alo/7qf+w/Wrc4OoIPkQflWYxDDRpnGi8MoQQByGvCk+0YhaQk2l3yIkMRB6hU0n+4pjMVfL9Ut2DrW1vTUGoPB9qZ7IL+2IBPCdAQY8iKKYVptYiK0XiacYMfsj+cfIUlanGC/u2/OPkKVLsO4RRbo7HgYt+/5ClYpvjo3bfv8ApSoLSYuFHLxKUmK4JqVSFMSlwA17L4VaBUoqK18txa2G2m454i8dJ4jOR68KuxvFnd0mHKDJugDdHXx141psT7J77XbQBZmzFW11mTk6c9KQYlhF92JdciTqJGaD4DSkOBuyvQ4eRj2AMOtDTnazq3w12WH99KuxC8GI8PpRe04QIAQD4k+tULgd0AtkY8fcKmZp1CcWSRgsPPW0DeT/AOUeoMUWlvMACdANGcQDJE6Djx9BUtlwe7tDMEWIYSToBI040+t9lHCksATHAxJ0HEjn6xVv1QMexpOZwHn/AMWY2ODeEajWNIGs8BNfRuxVsnYwY+/c+YoHZuylsKM5zEAagBeA8K0Ww3RaRbaKAizoBHHWfP8AWo5rnBZH4qIe0G9d6SLtFil1EvW5GV2W2OAIBAZjPH2QQTrxqvsvsxVJOo4L5EDMfXT3U6x7DF2u9ZRWXIik3B94SZJ9wUVNbIGiiANFHQDQfCmxUeVLFPJ7aHNZTtiG6bgKNpxmHX4ST76UptFsZQbjAQJ9loPgDB93KtvYwos5dwGDtCrMkqDlgfh0zH30vxXAEuOd2JbdVcrHhopCiRpGtc+XFMc4g9lugY5jRR5Wsjt+0/hII6hifhmpZc2tupgeQ+VbK52SQqGgawIAMGeQ0ksJPpVP+m7YnKmYjhPgdZUnTdE8KjMTC0I3Ne4pvg9/PbZo+8By+7bRTw8Zo0mhMFQhWU8iDwA4zyGnKjWFdWN2dgd1XElGR5aqnFOcFX7Mx/5B/wDWlBp3gX7o/nHyWglO3cKRbo/Hhu2/f8hSgOADOgHEnQCnOPjdTzPyFJsgOhAIOhBEgg8iOlBDqwK5eJSS4GG6QR1BB+VTFZTCyLVvZilnMWF9hldLa5gWlnEakJIB5TEcw7wnFu+OtspuJcWWVpt3JykxwO6dPKnUlFNBXaSjtEd4Gw4ym6oIZGDPaXMyiNRprmIjQ9K9s+OPceyERSGe6rZbisp7tfuNGo3kObzFVlU1Tk1F0BGomkq9oZy3GS4id3dcANbYPlKLwGs5mhTIGpkVNsauG8lruYfvMrjOrAL3ZuAqdJ0jl90jmKrKr1CYjZQDpoOmlSZPAelJtmx1soC27lw77PvISq981sQQBn1DQAPZWZorEcW7q6iFQQ7KCxYLq7ZAEB9sjiQOAM1AytkbpHvrMbRBSDVN7gfKh8KxU3mcZAoUx7UsDmYZXWAVaFB5iGEE0BtWOtkZxa+z1y3GuBVMPkJbTcHEjiSI01qiDsqtOlGldiko7QNCHupQ2rN0nOAQt1gsZY1YN48By4UTi9xkvWWRczReBXOUUqqZteI015VbQoUcmzjNm5/DhHyq+KUbJ2gF26FVDkI9rekHuxc13csa5fameUUWMe2f/wAg9H/60YQm+aYWzGunpU7twNOZVMgSDqDHCqrN9XUMplTwI5ipzSZII5DbxaJsr2cJQx2ZdYET/Y8qqXZQs6DXjoAT5kceNG1RcNRuHiGzQoZ5D+IqCpFVNV8VWwrQNEm+qHIp5gK/ZH8//Wk5FO8CH2Tfn+i0mXYdwnRbozHTup5n5Ckz25BElSRGZYDDxBIOtOcdO6nmflSpBQQD2BFLxJZa7OIqoBcvQguBZZTAuCGHscOnnROHYOLTAh7jfZpahipGVJy8FBkSfWl+HdpFbvmuui21ZTbPS25ZFzkcyyE68Awq7FcfRdna5buqGyvkOUvLWxvAroegJMAZh1FaEogqrYsEF0XTeW6M1y/CsVCgXW9tAJ1KhRqYGumpkz/TiaHPdJDl5LLqWy5houikopgRw0gaUVtGJJaRWuuFzQNQdWygwIB16Chdt7TWURmVsxUgQFuaktl0OXUAhgSNJEcdKimqj/pu3lVS9xlVHtwWXVXIYgwoMyFIIj2RXbnZ22w1a4WzFmctvvmXIwYxGUoAsACBwirDjtsd4WcZVcKsLdzmUD6qVkmMx3RGUa8KkuPWTcFsPvErG68HOMyQ0ZYYcDOsaVFNULa7PorAhruhkjPo0ObgDQNQHZjGntGZGld2/BUuuHYuGAA3SB7L514gkENrpE85oja8YtW7gtu+VzBgq0Qxyg5ssATAmeJHWhL+PW9QjjMHVZZLhUgvkbKVG9rK5uAaJqlNVbsWFpZnLm1CrLsXIVJyKCeQk+tA7R2dtEH2+OYb77mrMQn4QWZiR4+UXXe0tgByGJKByRkuDW37S6rxErPQGeFVDH7TKkkqzhdClzQvuqDK6AtIBMTBigNol1ez1vLlm5GRLf7x9FttmQCOho3bMMS8BnBMTEMyneEMJUgkEaHwqnacWt2jFxisI1wnKxAReJzARzGnHUVx+0NlWKliCsE7jkAQGzSBGUBlJbgMw61YBVoi1hdtXzgQTyzHKCVCkhJyhiqqJjgKMk9T6mlG0Y8hkW2OZWOYFLk5bet0KCsM+XgJ4GeAojZcUB2cX2VlGQOy5WJA4mBEkeMajWjCEo6K9S672hsrxY8QphGOUlBchoGm6QfPSvHH7Ogl5ObTu7hIKe2CMujCRoeRHWrQ0UwaqSKBftHZyzmaMneT3dzVcwWRu66so06irNqxS3ay58wzAkAI7EwJbRQYIEmD0PSrQ0UYaqcUEuP2SpIYtqAAEcsxYFlyLEsCASCNIBNUbRiTuwFjKwez3ilpAk3FVSegAzmI1IAqlKTGac4EPsm/P9BSKyGyDPGaN7KCBPOJ5U9wM/Zt+f6CkzbeQnRcSKxzgnmfpSTbrTtadbZCuylQWmBOhOmsga+lOcbPsfzfSlwNDBwBHJxFIdo7NPlAtdzbBsracAOASrq4Og1G7Guu8altHZ68xvEXLam+LymQ7Ql1g2mo3hEdOfKtAtWCnWloDatiuuloA2w1u4jtIcqck6LBkannS/8A07dl2N5WJAAkP9y8L6SM8ASIKqAOBGtaFa41VapIEwS+Lnei8jXJkF0bWbQtNmhuO6rCOYI4Go2ezrpAW4uVW2dhKNJFhSoBho1mfCn8Vw1dq1ndv2Y3dra3myqbNtX3GOYLda4VV9FUwFnjoeoqB7NPlA71dwKibjaIt0XTm3tXJRFkQIXhrWjLVCaq1FnrvZ640hriQTtMwjTG0iDEtxXXzqsYHdDrce6rFYmEIMAH7MHNrb1XRgSMukTWhY1Xc4UOYq7S/bsHW81pmOiE5liQ4IBynwzKjfy0Ha7LlUCi77SG3dYrLOrMGOXXdaN3WdI00FPFqYqAqWk64G+bW4uUvfYgIQYvJkIBL/dHAxRuwYeUsm3cfPIynQhQuQIAASYECfNjRgrzGmWhKRW+yQUCLhzBEWSJBuI/ed6wnUmAsdOdEDBrgcv3q5mW8G+zMFruUSN+QqhLYA1Oh11puprrGrUtZv8AZbF9mtsGP+XG84QpbZAqm2sknMc62yQDxQ8KPxHYGuMjKwXItwaqTJuLlnRhEUbevMvBC3kVHDlvHnQ97bcrQyQNYJe2AY6AmenrUVapK/ZdjlJe22RbagPbLJuW2tyQX1MNmHiOlM9m2DuysFYW2tv2FDaGZkaAfwgaGvNin8H/AOy0ev8AF4V7/NPr9k3hvWzPlrVqlexpvgR+yb830FJ1JI1ETyMaeGlNsIMW2/OPkKRNt5CbFxJvtOHm4ZI0HDryng1DbDgZXP3jZ5bdhQmVfwk5jm89K9Xq0fCtA0JTM1nUIr9m2+jetWfsu30b1rteofhh+Y/VWa6Ln7Nt9G9a6MMt9G9a7Xqnw4/MfqhJHQKP7Lt9G9RUWwq3/F6iu16hdAB+IqAgnZVNhdvq3r/Sqzhdvq3r/Su16k5OVlMIA5KJwhDwzeooe7ggjRm9F/WvV6mjDj8x+/CGx0CkmDCNS3wqxcLt8CWnrMfKvV6qdBQvMfvwrBHQKRwu11b1/pXhhdrq3r/SvV6lZD+Yoi1tbKQwq11b1/pXjhNr+L1/pXq9RiP/ACKEhvRe/ZVr+L1/pUWwayeOY+ZB+ler1GIr/EUux0CqOB2eh/4/pUWwmyPxeo/SvV6iMP8AkfvwpY6BQOF2v4vUfpXbdlVGVJ1IOvpXK9SfTvclMbXRf//Z"/>
          <p:cNvSpPr>
            <a:spLocks noChangeAspect="1" noChangeArrowheads="1"/>
          </p:cNvSpPr>
          <p:nvPr/>
        </p:nvSpPr>
        <p:spPr bwMode="auto">
          <a:xfrm>
            <a:off x="63500" y="-1206500"/>
            <a:ext cx="1828800" cy="2505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1632" y="0"/>
            <a:ext cx="783768" cy="100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817" y="4495800"/>
            <a:ext cx="3668183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876" y="4649494"/>
            <a:ext cx="2105375" cy="2281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5473" y="2775858"/>
            <a:ext cx="1338527" cy="16352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614145"/>
            <a:ext cx="1892300" cy="2317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1637</TotalTime>
  <Words>674</Words>
  <Application>Microsoft Office PowerPoint</Application>
  <PresentationFormat>On-screen Show (4:3)</PresentationFormat>
  <Paragraphs>74</Paragraphs>
  <Slides>31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THE WAR AT HOME</vt:lpstr>
      <vt:lpstr>BUILDING THE MILITARY</vt:lpstr>
      <vt:lpstr>PowerPoint Presentation</vt:lpstr>
      <vt:lpstr>WOMEN VOLUNTEERS</vt:lpstr>
      <vt:lpstr>A WARTIME ECONOMY</vt:lpstr>
      <vt:lpstr>PowerPoint Presentation</vt:lpstr>
      <vt:lpstr>PowerPoint Presentation</vt:lpstr>
      <vt:lpstr>PowerPoint Presentation</vt:lpstr>
      <vt:lpstr>SUPPORTING THE WAR EFFORT</vt:lpstr>
      <vt:lpstr>PowerPoint Presentation</vt:lpstr>
      <vt:lpstr>SCRAP DRIVES</vt:lpstr>
      <vt:lpstr>PowerPoint Presentation</vt:lpstr>
      <vt:lpstr>PowerPoint Presentation</vt:lpstr>
      <vt:lpstr>WOMEN IN INDUSTRY</vt:lpstr>
      <vt:lpstr>PowerPoint Presentation</vt:lpstr>
      <vt:lpstr>WAR BONDS</vt:lpstr>
      <vt:lpstr>CARELESS TALK</vt:lpstr>
      <vt:lpstr>PROBLEMS FOR JAPANESE AMERICANS</vt:lpstr>
      <vt:lpstr>PowerPoint Presentation</vt:lpstr>
      <vt:lpstr>INTERNMENT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JAPANESE AMERICANS IN UNIFORM</vt:lpstr>
      <vt:lpstr>TENSIONS AT HOME</vt:lpstr>
      <vt:lpstr>AFRICAN AMERICANS</vt:lpstr>
      <vt:lpstr>PowerPoint Presentation</vt:lpstr>
      <vt:lpstr>MEXICAN AMERICANS</vt:lpstr>
      <vt:lpstr>BRACEROS</vt:lpstr>
    </vt:vector>
  </TitlesOfParts>
  <Company>SUNY New Paltz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WAR AT HOME</dc:title>
  <dc:creator>Benjamin Thomas</dc:creator>
  <cp:lastModifiedBy>Sean Murphy</cp:lastModifiedBy>
  <cp:revision>42</cp:revision>
  <dcterms:created xsi:type="dcterms:W3CDTF">2014-03-28T18:34:19Z</dcterms:created>
  <dcterms:modified xsi:type="dcterms:W3CDTF">2019-02-20T12:28:44Z</dcterms:modified>
</cp:coreProperties>
</file>