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1" r:id="rId1"/>
  </p:sldMasterIdLst>
  <p:notesMasterIdLst>
    <p:notesMasterId r:id="rId32"/>
  </p:notesMasterIdLst>
  <p:handoutMasterIdLst>
    <p:handoutMasterId r:id="rId33"/>
  </p:handoutMasterIdLst>
  <p:sldIdLst>
    <p:sldId id="256" r:id="rId2"/>
    <p:sldId id="278" r:id="rId3"/>
    <p:sldId id="282" r:id="rId4"/>
    <p:sldId id="257" r:id="rId5"/>
    <p:sldId id="258" r:id="rId6"/>
    <p:sldId id="259" r:id="rId7"/>
    <p:sldId id="287" r:id="rId8"/>
    <p:sldId id="285" r:id="rId9"/>
    <p:sldId id="284" r:id="rId10"/>
    <p:sldId id="260" r:id="rId11"/>
    <p:sldId id="261" r:id="rId12"/>
    <p:sldId id="272" r:id="rId13"/>
    <p:sldId id="288" r:id="rId14"/>
    <p:sldId id="276" r:id="rId15"/>
    <p:sldId id="264" r:id="rId16"/>
    <p:sldId id="263" r:id="rId17"/>
    <p:sldId id="286" r:id="rId18"/>
    <p:sldId id="283" r:id="rId19"/>
    <p:sldId id="262" r:id="rId20"/>
    <p:sldId id="274" r:id="rId21"/>
    <p:sldId id="265" r:id="rId22"/>
    <p:sldId id="275" r:id="rId23"/>
    <p:sldId id="273" r:id="rId24"/>
    <p:sldId id="279" r:id="rId25"/>
    <p:sldId id="281" r:id="rId26"/>
    <p:sldId id="270" r:id="rId27"/>
    <p:sldId id="266" r:id="rId28"/>
    <p:sldId id="269" r:id="rId29"/>
    <p:sldId id="267" r:id="rId30"/>
    <p:sldId id="280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D7669C-4A38-AB47-97F3-BF9C60C185CB}" type="datetimeFigureOut">
              <a:rPr lang="en-US" smtClean="0"/>
              <a:pPr/>
              <a:t>2/26/2018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F5975A-8BB3-FE4E-A7D8-72C02CD729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050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5E5E8F-9A01-2648-9A24-2F33D0981BB0}" type="datetimeFigureOut">
              <a:rPr lang="en-US" smtClean="0"/>
              <a:pPr/>
              <a:t>2/26/2018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E5F0C-DE48-3A40-BC0A-F351F0FB64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517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7"/>
          <p:cNvGrpSpPr/>
          <p:nvPr/>
        </p:nvGrpSpPr>
        <p:grpSpPr>
          <a:xfrm>
            <a:off x="486873" y="411480"/>
            <a:ext cx="8170255" cy="6035040"/>
            <a:chOff x="486873" y="411480"/>
            <a:chExt cx="8170255" cy="6035040"/>
          </a:xfrm>
        </p:grpSpPr>
        <p:pic>
          <p:nvPicPr>
            <p:cNvPr id="12" name="Picture 11" descr="PaperPanel-Title.jpg"/>
            <p:cNvPicPr>
              <a:picLocks noChangeAspect="1"/>
            </p:cNvPicPr>
            <p:nvPr/>
          </p:nvPicPr>
          <p:blipFill>
            <a:blip r:embed="rId2"/>
            <a:srcRect r="2128"/>
            <a:stretch>
              <a:fillRect/>
            </a:stretch>
          </p:blipFill>
          <p:spPr>
            <a:xfrm>
              <a:off x="486873" y="411480"/>
              <a:ext cx="8170255" cy="6035040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1DE76EB8-4AD7-C54F-8CC5-59724FA24152}" type="datetimeFigureOut">
              <a:rPr lang="en-US" smtClean="0"/>
              <a:pPr/>
              <a:t>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78BC55FB-9C31-A04C-A1AA-AF96B5A397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1" name="Picture 20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3" name="Rectangle 22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76EB8-4AD7-C54F-8CC5-59724FA24152}" type="datetimeFigureOut">
              <a:rPr lang="en-US" smtClean="0"/>
              <a:pPr/>
              <a:t>2/26/2018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55FB-9C31-A04C-A1AA-AF96B5A397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25" name="Rectangle 2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36" name="Picture 35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8" name="Rectangle 37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5" name="Rectangle 34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76EB8-4AD7-C54F-8CC5-59724FA24152}" type="datetimeFigureOut">
              <a:rPr lang="en-US" smtClean="0"/>
              <a:pPr/>
              <a:t>2/26/2018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55FB-9C31-A04C-A1AA-AF96B5A397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36" name="Picture 35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38" name="Rectangle 37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3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76EB8-4AD7-C54F-8CC5-59724FA24152}" type="datetimeFigureOut">
              <a:rPr lang="en-US" smtClean="0"/>
              <a:pPr/>
              <a:t>2/26/2018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55FB-9C31-A04C-A1AA-AF96B5A397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76EB8-4AD7-C54F-8CC5-59724FA24152}" type="datetimeFigureOut">
              <a:rPr lang="en-US" smtClean="0"/>
              <a:pPr/>
              <a:t>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55FB-9C31-A04C-A1AA-AF96B5A397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76EB8-4AD7-C54F-8CC5-59724FA24152}" type="datetimeFigureOut">
              <a:rPr lang="en-US" smtClean="0"/>
              <a:pPr/>
              <a:t>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55FB-9C31-A04C-A1AA-AF96B5A397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ectangle 17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7" name="Picture 16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76EB8-4AD7-C54F-8CC5-59724FA24152}" type="datetimeFigureOut">
              <a:rPr lang="en-US" smtClean="0"/>
              <a:pPr/>
              <a:t>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55FB-9C31-A04C-A1AA-AF96B5A397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perPanel-Title.jpg"/>
          <p:cNvPicPr>
            <a:picLocks noChangeAspect="1"/>
          </p:cNvPicPr>
          <p:nvPr/>
        </p:nvPicPr>
        <p:blipFill>
          <a:blip r:embed="rId2"/>
          <a:srcRect r="2128"/>
          <a:stretch>
            <a:fillRect/>
          </a:stretch>
        </p:blipFill>
        <p:spPr>
          <a:xfrm>
            <a:off x="486873" y="411480"/>
            <a:ext cx="8170255" cy="6035040"/>
          </a:xfrm>
          <a:prstGeom prst="rect">
            <a:avLst/>
          </a:prstGeom>
          <a:noFill/>
          <a:ln w="12700"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  <a:scene3d>
            <a:camera prst="perspectiveFront" fov="4800000"/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1DE76EB8-4AD7-C54F-8CC5-59724FA24152}" type="datetimeFigureOut">
              <a:rPr lang="en-US" smtClean="0"/>
              <a:pPr/>
              <a:t>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6" name="Group 11"/>
          <p:cNvGrpSpPr/>
          <p:nvPr/>
        </p:nvGrpSpPr>
        <p:grpSpPr>
          <a:xfrm>
            <a:off x="562842" y="475488"/>
            <a:ext cx="7982713" cy="5888736"/>
            <a:chOff x="562842" y="475488"/>
            <a:chExt cx="7982713" cy="5888736"/>
          </a:xfrm>
        </p:grpSpPr>
        <p:sp>
          <p:nvSpPr>
            <p:cNvPr id="8" name="Rectangle 7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62842" y="3427528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5" name="Picture 2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76EB8-4AD7-C54F-8CC5-59724FA24152}" type="datetimeFigureOut">
              <a:rPr lang="en-US" smtClean="0"/>
              <a:pPr/>
              <a:t>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55FB-9C31-A04C-A1AA-AF96B5A397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5" name="Picture 1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7" name="Rectangle 1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9" name="Rectangle 18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76EB8-4AD7-C54F-8CC5-59724FA24152}" type="datetimeFigureOut">
              <a:rPr lang="en-US" smtClean="0"/>
              <a:pPr/>
              <a:t>2/26/2018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55FB-9C31-A04C-A1AA-AF96B5A397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8" name="Picture 17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11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0" name="Rectangle 19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2" name="Rectangle 21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76EB8-4AD7-C54F-8CC5-59724FA24152}" type="datetimeFigureOut">
              <a:rPr lang="en-US" smtClean="0"/>
              <a:pPr/>
              <a:t>2/26/2018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55FB-9C31-A04C-A1AA-AF96B5A397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0" name="Straight Connector 29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0" name="Picture 19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7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2" name="Rectangle 21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4" name="Rectangle 23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76EB8-4AD7-C54F-8CC5-59724FA24152}" type="datetimeFigureOut">
              <a:rPr lang="en-US" smtClean="0"/>
              <a:pPr/>
              <a:t>2/26/2018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55FB-9C31-A04C-A1AA-AF96B5A397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9" name="Picture 18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6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1" name="Rectangle 20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76EB8-4AD7-C54F-8CC5-59724FA24152}" type="datetimeFigureOut">
              <a:rPr lang="en-US" smtClean="0"/>
              <a:pPr/>
              <a:t>2/26/2018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55FB-9C31-A04C-A1AA-AF96B5A397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8" name="Picture 27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0" name="Rectangle 2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76EB8-4AD7-C54F-8CC5-59724FA24152}" type="datetimeFigureOut">
              <a:rPr lang="en-US" smtClean="0"/>
              <a:pPr/>
              <a:t>2/26/2018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55FB-9C31-A04C-A1AA-AF96B5A397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1DE76EB8-4AD7-C54F-8CC5-59724FA24152}" type="datetimeFigureOut">
              <a:rPr lang="en-US" smtClean="0"/>
              <a:pPr/>
              <a:t>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78BC55FB-9C31-A04C-A1AA-AF96B5A397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/url?sa=i&amp;rct=j&amp;q=&amp;esrc=s&amp;source=images&amp;cd=&amp;cad=rja&amp;uact=8&amp;ved=2ahUKEwjw5omI14fZAhWLPN8KHX77D5IQjRx6BAgAEAY&amp;url=http://www.history.com/topics/world-war-ii/pearl-harbor&amp;psig=AOvVaw1UUCr2_B326G0BtkX0Q4Vb&amp;ust=1517676333326074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hyperlink" Target="https://www.google.com/url?sa=i&amp;rct=j&amp;q=&amp;esrc=s&amp;source=images&amp;cd=&amp;cad=rja&amp;uact=8&amp;ved=2ahUKEwid25eb14fZAhUiZN8KHRacA6EQjRx6BAgAEAY&amp;url=https://www.pacificaviationmuseum.org/pearl-harbor-blog/ford-island-part-i-overview/&amp;psig=AOvVaw1UUCr2_B326G0BtkX0Q4Vb&amp;ust=1517676333326074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ahUKEwjK0d72janSAhUC1CYKHVxFChUQjRwIBw&amp;url=http://www.jcs-group.com/military/war1941/attack.html&amp;psig=AFQjCNFWKogdx0A_iE3zG_XzuxMbfvRpuQ&amp;ust=1488038607307501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.jpeg"/><Relationship Id="rId5" Type="http://schemas.openxmlformats.org/officeDocument/2006/relationships/hyperlink" Target="http://www.google.com/url?sa=i&amp;rct=j&amp;q=&amp;esrc=s&amp;source=images&amp;cd=&amp;cad=rja&amp;uact=8&amp;ved=0ahUKEwjNuMabu7DSAhUM5iYKHVQoApYQjRwIBw&amp;url=http://www.dodlive.mil/index.php/2016/11/vet-94-recalls-friends-lifelong-regret-over-pearl-harbor/&amp;bvm=bv.148073327,d.d24&amp;psig=AFQjCNFq-3SOmyen4G91kmiKb8Lkpfc-lQ&amp;ust=1488291057528933" TargetMode="External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www.google.com/url?sa=i&amp;rct=j&amp;q=&amp;esrc=s&amp;source=images&amp;cd=&amp;cad=rja&amp;uact=8&amp;ved=0ahUKEwjg5M2M4I_SAhWERCYKHTcqAXIQjRwIBw&amp;url=http://www.slideshare.net/guest8ef4892/world-war-ii-power-point-petes&amp;bvm=bv.146786187,d.amc&amp;psig=AFQjCNEEDA2fsS1MzdcsZE73iK-nKY0AvA&amp;ust=1487167311010360" TargetMode="Externa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7" Type="http://schemas.openxmlformats.org/officeDocument/2006/relationships/image" Target="../media/image41.png"/><Relationship Id="rId2" Type="http://schemas.openxmlformats.org/officeDocument/2006/relationships/hyperlink" Target="http://www.google.com/url?sa=i&amp;rct=j&amp;q=&amp;esrc=s&amp;source=images&amp;cd=&amp;cad=rja&amp;uact=8&amp;ved=0ahUKEwjTuc-74I_SAhUBUiYKHamqCCIQjRwIBw&amp;url=http://hist-ww2.tripod.com/causes.htm&amp;bvm=bv.146786187,d.amc&amp;psig=AFQjCNEEDA2fsS1MzdcsZE73iK-nKY0AvA&amp;ust=1487167311010360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hyperlink" Target="http://www.google.com/url?sa=i&amp;rct=j&amp;q=&amp;esrc=s&amp;source=images&amp;cd=&amp;cad=rja&amp;uact=8&amp;ved=0ahUKEwjIktfp44_SAhXE4SYKHf1uAjIQjRwIBw&amp;url=http://www.slideshare.net/jluteran/pearl-harbor-power-point-menosky-275400&amp;bvm=bv.146786187,d.amc&amp;psig=AFQjCNEEDA2fsS1MzdcsZE73iK-nKY0AvA&amp;ust=1487167311010360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ahUKEwjnzZGpvLDSAhVDOSYKHfn6BOMQjRwIBw&amp;url=http://www.archaeology.org/issues/246-features/pearl-harbor/5131-pearl-harbor-archaeology-timeline-of-attack&amp;bvm=bv.148073327,d.d24&amp;psig=AFQjCNH121B4KyCvzObNynvIE03J2mITHQ&amp;ust=1488291361980169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s://www.google.com/url?sa=i&amp;rct=j&amp;q=&amp;esrc=s&amp;source=images&amp;cd=&amp;cad=rja&amp;uact=8&amp;ved=2ahUKEwid25eb14fZAhUiZN8KHRacA6EQjRx6BAgAEAY&amp;url=https://www.popsci.com/technology/article/2012-12/vintage-popsci-pearl-harbor&amp;psig=AOvVaw1UUCr2_B326G0BtkX0Q4Vb&amp;ust=1517676333326074" TargetMode="Externa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hyperlink" Target="https://www.google.com/url?sa=i&amp;rct=j&amp;q=&amp;esrc=s&amp;source=images&amp;cd=&amp;cad=rja&amp;uact=8&amp;ved=0ahUKEwj00YD06I_SAhUBhiYKHUD0An4QjRwIBw&amp;url=https://weaponsandwarfare.com/2016/01/26/the-pearl-harbor-attack-was-imperfect/&amp;bvm=bv.146786187,d.amc&amp;psig=AFQjCNFDSVYTsGrhXN1MvGzUxzOh5tMtlw&amp;ust=1487168734617869" TargetMode="Externa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source=images&amp;cd=&amp;cad=rja&amp;uact=8&amp;ved=0ahUKEwjC9aCi6Y_SAhWBciYKHRCdAcwQjRwIBw&amp;url=http://www.nationalgeographic.com/pearlharbor/expedition/map_attack.html&amp;bvm=bv.146786187,d.amc&amp;psig=AFQjCNHU0Y4xyJqV-9fdjibf5a4olAzx4A&amp;ust=1487169739767057" TargetMode="External"/><Relationship Id="rId3" Type="http://schemas.openxmlformats.org/officeDocument/2006/relationships/image" Target="../media/image8.jpeg"/><Relationship Id="rId7" Type="http://schemas.openxmlformats.org/officeDocument/2006/relationships/image" Target="../media/image10.gif"/><Relationship Id="rId2" Type="http://schemas.openxmlformats.org/officeDocument/2006/relationships/hyperlink" Target="http://www.google.com/url?sa=i&amp;rct=j&amp;q=&amp;esrc=s&amp;source=images&amp;cd=&amp;cad=rja&amp;uact=8&amp;ved=0ahUKEwibp93944_SAhUKPiYKHTWDBoIQjRwIBw&amp;url=http://slideplayer.com/slide/8559223/&amp;bvm=bv.146786187,d.amc&amp;psig=AFQjCNEEDA2fsS1MzdcsZE73iK-nKY0AvA&amp;ust=1487167311010360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google.com/url?sa=i&amp;rct=j&amp;q=&amp;esrc=s&amp;source=images&amp;cd=&amp;cad=rja&amp;uact=8&amp;ved=0ahUKEwjgiMmW6Y_SAhVL4iYKHbyPBHAQjRwIBw&amp;url=https://pearlharbormemorials.com/faqs/where-is-pearl-harbor-located/&amp;bvm=bv.146786187,d.amc&amp;psig=AFQjCNHU0Y4xyJqV-9fdjibf5a4olAzx4A&amp;ust=1487169739767057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://www.google.com/url?sa=i&amp;rct=j&amp;q=&amp;esrc=s&amp;source=images&amp;cd=&amp;cad=rja&amp;uact=8&amp;ved=0ahUKEwiuqdT95I_SAhWM1CYKHV71ChsQjRwIBw&amp;url=http://slideplayer.com/slide/8064096/&amp;bvm=bv.146786187,d.amc&amp;psig=AFQjCNEr7nWN91qFyxNGizt-gs_LGpScyw&amp;ust=1487168610799062" TargetMode="External"/><Relationship Id="rId9" Type="http://schemas.openxmlformats.org/officeDocument/2006/relationships/image" Target="../media/image11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hyperlink" Target="http://www.google.com/url?sa=i&amp;rct=j&amp;q=&amp;esrc=s&amp;source=images&amp;cd=&amp;cad=rja&amp;uact=8&amp;ved=0ahUKEwjdvMHz5Y_SAhVJ4IMKHTB0ApAQjRwIBw&amp;url=http://www.slideshare.net/hafsahk01/the-pearl-harbor-attack&amp;bvm=bv.146786187,d.amc&amp;psig=AFQjCNFDSVYTsGrhXN1MvGzUxzOh5tMtlw&amp;ust=1487168734617869" TargetMode="Externa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hyperlink" Target="http://www.google.com/url?sa=i&amp;rct=j&amp;q=&amp;esrc=s&amp;source=images&amp;cd=&amp;cad=rja&amp;uact=8&amp;ved=0ahUKEwj8xOqY54_SAhVDPCYKHSILA-EQjRwIBw&amp;url=http://simplebooklet.com/publish.php?wpKey=Wc44q8KOkLUPbtucQN568m&amp;bvm=bv.146786187,d.amc&amp;psig=AFQjCNFDSVYTsGrhXN1MvGzUxzOh5tMtlw&amp;ust=1487168734617869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6.png"/><Relationship Id="rId5" Type="http://schemas.openxmlformats.org/officeDocument/2006/relationships/image" Target="../media/image55.jpeg"/><Relationship Id="rId4" Type="http://schemas.openxmlformats.org/officeDocument/2006/relationships/hyperlink" Target="https://www.google.com/url?sa=i&amp;rct=j&amp;q=&amp;esrc=s&amp;source=images&amp;cd=&amp;cad=rja&amp;uact=8&amp;ved=0ahUKEwivvfWk54_SAhUG4CYKHQ_VDegQjRwIBw&amp;url=https://www.pinterest.com/pin/426505027181421836/&amp;bvm=bv.146786187,d.amc&amp;psig=AFQjCNFDSVYTsGrhXN1MvGzUxzOh5tMtlw&amp;ust=1487168734617869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hyperlink" Target="http://www.google.com/url?sa=i&amp;rct=j&amp;q=&amp;esrc=s&amp;source=images&amp;cd=&amp;cad=rja&amp;uact=8&amp;ved=0ahUKEwj3ivP9y7DSAhWa3oMKHfszA3gQjRwIBw&amp;url=http://www.quotationof.com/dorie-miller.html&amp;bvm=bv.148073327,d.d24&amp;psig=AFQjCNEmGdULcBngpPq2ELzfNdzJQqlEQw&amp;ust=1488295750506631" TargetMode="External"/><Relationship Id="rId7" Type="http://schemas.openxmlformats.org/officeDocument/2006/relationships/hyperlink" Target="http://www.google.com/url?sa=i&amp;rct=j&amp;q=&amp;esrc=s&amp;source=images&amp;cd=&amp;cad=rja&amp;uact=8&amp;ved=0ahUKEwi97Z2nzLDSAhWCJCYKHe92B8AQjRwIBw&amp;url=http://www.american-historama.org/1929-1945-depression-ww2-era/dorie-miller.htm&amp;bvm=bv.148073327,d.d24&amp;psig=AFQjCNEmGdULcBngpPq2ELzfNdzJQqlEQw&amp;ust=1488295750506631" TargetMode="Externa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hyperlink" Target="https://www.google.com/url?sa=i&amp;rct=j&amp;q=&amp;esrc=s&amp;source=images&amp;cd=&amp;cad=rja&amp;uact=8&amp;ved=0ahUKEwjyxJaKzLDSAhWK5iYKHYrGCLIQjRwIBw&amp;url=https://twitter.com/kharyp/status/806478633959354368&amp;bvm=bv.148073327,d.d24&amp;psig=AFQjCNEmGdULcBngpPq2ELzfNdzJQqlEQw&amp;ust=1488295750506631" TargetMode="External"/><Relationship Id="rId4" Type="http://schemas.openxmlformats.org/officeDocument/2006/relationships/image" Target="../media/image5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gif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eg"/><Relationship Id="rId4" Type="http://schemas.openxmlformats.org/officeDocument/2006/relationships/image" Target="../media/image6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ahUKEwjt2-GSvbDSAhXB6SYKHTTCCUMQjRwIBw&amp;url=https://empoweryourknowledgeandhappytrivia.wordpress.com/2015/12/08/pearl-harbor-history-quiz-map-timeline/&amp;bvm=bv.148073327,d.d24&amp;psig=AFQjCNH121B4KyCvzObNynvIE03J2mITHQ&amp;ust=1488291361980169" TargetMode="External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hyperlink" Target="http://slideplayer.com/slide/9100463/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google.com/url?sa=i&amp;rct=j&amp;q=&amp;esrc=s&amp;source=images&amp;cd=&amp;cad=rja&amp;uact=8&amp;ved=0ahUKEwjEsKDE6Y_SAhVBPCYKHWz9BpIQjRwIBw&amp;url=https://www.thinglink.com/scene/498567187049480194&amp;bvm=bv.146786187,d.amc&amp;psig=AFQjCNHU0Y4xyJqV-9fdjibf5a4olAzx4A&amp;ust=1487169739767057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s://www.google.com/url?sa=i&amp;rct=j&amp;q=&amp;esrc=s&amp;source=images&amp;cd=&amp;cad=rja&amp;uact=8&amp;ved=0ahUKEwjU9OG36Y_SAhVIJCYKHXgGDoYQjRwIBw&amp;url=https://www.pinterest.com/pin/215258057163491243/&amp;bvm=bv.146786187,d.amc&amp;psig=AFQjCNHU0Y4xyJqV-9fdjibf5a4olAzx4A&amp;ust=1487169739767057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hyperlink" Target="http://www.google.com/url?sa=i&amp;rct=j&amp;q=&amp;esrc=s&amp;source=images&amp;cd=&amp;cad=rja&amp;uact=8&amp;ved=0ahUKEwiTu5X55o_SAhUF7iYKHZ_dD8QQjRwIBw&amp;url=http://slideplayer.com/slide/3321576/&amp;bvm=bv.146786187,d.amc&amp;psig=AFQjCNFDSVYTsGrhXN1MvGzUxzOh5tMtlw&amp;ust=1487168734617869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hyperlink" Target="http://www.google.com/url?sa=i&amp;rct=j&amp;q=&amp;esrc=s&amp;source=images&amp;cd=&amp;cad=rja&amp;uact=8&amp;ved=0ahUKEwiB8NqluLDSAhXFLSYKHXO3DbsQjRwIBw&amp;url=http://www.slideshare.net/landshark81/mr-cs-world-war-ii&amp;bvm=bv.148073327,d.d24&amp;psig=AFQjCNFtQvm3NUP2weLmZlIGbep0HZdf6Q&amp;ust=1488290492513072" TargetMode="External"/><Relationship Id="rId7" Type="http://schemas.openxmlformats.org/officeDocument/2006/relationships/hyperlink" Target="https://www.google.com/url?sa=i&amp;rct=j&amp;q=&amp;esrc=s&amp;source=images&amp;cd=&amp;cad=rja&amp;uact=8&amp;ved=0ahUKEwjtrpfOuLDSAhVB4SYKHaWJDp8QjRwIBw&amp;url=https://mises.org/library/us-japanese-relations-wwii&amp;bvm=bv.148073327,d.d24&amp;psig=AFQjCNFtQvm3NUP2weLmZlIGbep0HZdf6Q&amp;ust=1488290492513072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jpeg"/><Relationship Id="rId5" Type="http://schemas.openxmlformats.org/officeDocument/2006/relationships/hyperlink" Target="http://www.google.com/url?sa=i&amp;rct=j&amp;q=&amp;esrc=s&amp;source=images&amp;cd=&amp;cad=rja&amp;uact=8&amp;ved=0ahUKEwjarvC5uLDSAhXGJCYKHe5BC28QjRwIBw&amp;url=http://www.slideshare.net/suwalden/the-japanese-path-to-wwii&amp;bvm=bv.148073327,d.d24&amp;psig=AFQjCNFtQvm3NUP2weLmZlIGbep0HZdf6Q&amp;ust=1488290492513072" TargetMode="Externa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hyperlink" Target="https://www.google.com/url?sa=i&amp;rct=j&amp;q=&amp;esrc=s&amp;source=images&amp;cd=&amp;cad=rja&amp;uact=8&amp;ved=0ahUKEwii2dvEj6nSAhWBQiYKHewxAiMQjRwIBw&amp;url=https://www.pinterest.com/amahoro1014/imperial-japanese-navy/&amp;bvm=bv.148073327,d.cGc&amp;psig=AFQjCNHCYiHbdia7I1KduaMjxsFy_aZPew&amp;ust=1488039015920792" TargetMode="External"/><Relationship Id="rId7" Type="http://schemas.openxmlformats.org/officeDocument/2006/relationships/hyperlink" Target="http://www.google.com/url?sa=i&amp;rct=j&amp;q=&amp;esrc=s&amp;source=images&amp;cd=&amp;cad=rja&amp;uact=8&amp;ved=0ahUKEwiDpZ-NurDSAhXK5iYKHQb9C_QQjRwIBw&amp;url=http://www.crazywebsite.com/Free-Galleries-01/USA_Historic/pg-Vintage_WWII_Aircraft_Carrier_Training/WWII-USSSable1944-6_zps3.html&amp;bvm=bv.148073327,d.d24&amp;psig=AFQjCNG4bPyV_ksqdGIYonUsTSF1xhLubA&amp;ust=1488290891709508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jpeg"/><Relationship Id="rId5" Type="http://schemas.openxmlformats.org/officeDocument/2006/relationships/hyperlink" Target="https://www.google.com/url?sa=i&amp;rct=j&amp;q=&amp;esrc=s&amp;source=images&amp;cd=&amp;cad=rja&amp;uact=8&amp;ved=0ahUKEwiIjablj6nSAhXDOSYKHWDIBZkQjRwIBw&amp;url=https://learnodo-newtonic.com/battle-of-midway-facts&amp;bvm=bv.148073327,d.cGc&amp;psig=AFQjCNHCYiHbdia7I1KduaMjxsFy_aZPew&amp;ust=1488039015920792" TargetMode="External"/><Relationship Id="rId10" Type="http://schemas.openxmlformats.org/officeDocument/2006/relationships/image" Target="../media/image26.jpeg"/><Relationship Id="rId4" Type="http://schemas.openxmlformats.org/officeDocument/2006/relationships/image" Target="../media/image23.jpeg"/><Relationship Id="rId9" Type="http://schemas.openxmlformats.org/officeDocument/2006/relationships/hyperlink" Target="https://www.google.com/url?sa=i&amp;rct=j&amp;q=&amp;esrc=s&amp;source=images&amp;cd=&amp;cad=rja&amp;uact=8&amp;ved=0ahUKEwju176eurDSAhUC4CYKHZ8DCpYQjRwIBw&amp;url=https://www.pinterest.com/ronritar/world-war-2-japan/&amp;bvm=bv.148073327,d.d24&amp;psig=AFQjCNG4bPyV_ksqdGIYonUsTSF1xhLubA&amp;ust=1488290891709508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google.com/url?sa=i&amp;rct=j&amp;q=&amp;esrc=s&amp;source=images&amp;cd=&amp;cad=rja&amp;uact=8&amp;ved=0ahUKEwjM8POe4I_SAhUKRCYKHZt3C7oQjRwIBw&amp;url=http://slideplayer.com/slide/4570799/&amp;bvm=bv.146786187,d.amc&amp;psig=AFQjCNEEDA2fsS1MzdcsZE73iK-nKY0AvA&amp;ust=1487167311010360" TargetMode="Externa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google.com/url?sa=i&amp;rct=j&amp;q=&amp;esrc=s&amp;source=images&amp;cd=&amp;cad=rja&amp;uact=8&amp;ved=0ahUKEwjj8fzHu7DSAhXFbSYKHbcmCRoQjRwIBw&amp;url=http://www.slideshare.net/hafsahk01/the-pearl-harbor-attack&amp;bvm=bv.148073327,d.d24&amp;psig=AFQjCNH121B4KyCvzObNynvIE03J2mITHQ&amp;ust=1488291361980169" TargetMode="Externa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1.gif"/><Relationship Id="rId2" Type="http://schemas.openxmlformats.org/officeDocument/2006/relationships/hyperlink" Target="https://www.google.com/url?sa=i&amp;rct=j&amp;q=&amp;esrc=s&amp;source=images&amp;cd=&amp;cad=rja&amp;uact=8&amp;ved=0ahUKEwjq-tWKjqnSAhWGNSYKHfcwAc0QjRwIBw&amp;url=https://weaponsandwarfare.com/2016/01/13/pearl-harbor-december-7-1941/&amp;psig=AFQjCNFWKogdx0A_iE3zG_XzuxMbfvRpuQ&amp;ust=1488038607307501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comicvine.gamespot.com/forums/battles-7/1980s-aircraft-carrier-vs-1941-japan-naval-fleet-p-638091/" TargetMode="External"/><Relationship Id="rId5" Type="http://schemas.openxmlformats.org/officeDocument/2006/relationships/image" Target="../media/image30.jpeg"/><Relationship Id="rId4" Type="http://schemas.openxmlformats.org/officeDocument/2006/relationships/hyperlink" Target="https://www.google.com/url?sa=i&amp;rct=j&amp;q=&amp;esrc=s&amp;source=images&amp;cd=&amp;cad=rja&amp;uact=8&amp;ved=0ahUKEwi65rPCjqnSAhUJ8CYKHVYrBYEQjRwIBw&amp;url=https://www.pinterest.com/pin/341992165428913566/&amp;bvm=bv.148073327,bs.2,d.cGc&amp;psig=AFQjCNFAlA5pytLrWGB07BcYRdRwAUS8kg&amp;ust=148803876358491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27017" y="287384"/>
            <a:ext cx="8516983" cy="940526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opperplate Gothic Bold"/>
                <a:cs typeface="Copperplate Gothic Bold"/>
              </a:rPr>
              <a:t>Pearl Harbor</a:t>
            </a:r>
            <a:endParaRPr lang="en-US" dirty="0">
              <a:solidFill>
                <a:schemeClr val="tx1"/>
              </a:solidFill>
              <a:latin typeface="Copperplate Gothic Bold"/>
              <a:cs typeface="Copperplate Gothic Bold"/>
            </a:endParaRPr>
          </a:p>
        </p:txBody>
      </p:sp>
      <p:pic>
        <p:nvPicPr>
          <p:cNvPr id="1026" name="Picture 2" descr="Image result for pearl harbo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86" y="287384"/>
            <a:ext cx="1864946" cy="107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lated imag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86" y="1619793"/>
            <a:ext cx="8324412" cy="4401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42754" y="1227910"/>
            <a:ext cx="5133703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105" y="87567"/>
            <a:ext cx="8037029" cy="6707267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rot="5400000" flipH="1" flipV="1">
            <a:off x="7301724" y="4278175"/>
            <a:ext cx="1420482" cy="250635"/>
          </a:xfrm>
          <a:prstGeom prst="straightConnector1">
            <a:avLst/>
          </a:prstGeom>
          <a:ln w="6032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98638" y="244475"/>
            <a:ext cx="7345362" cy="1339850"/>
          </a:xfrm>
        </p:spPr>
        <p:txBody>
          <a:bodyPr/>
          <a:lstStyle/>
          <a:p>
            <a:r>
              <a:rPr lang="en-US" dirty="0" smtClean="0"/>
              <a:t>THE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332411"/>
            <a:ext cx="3930650" cy="5117602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Georgia"/>
                <a:cs typeface="Georgia"/>
              </a:rPr>
              <a:t>Shortly after 7:00A.M. on </a:t>
            </a:r>
            <a:r>
              <a:rPr lang="en-US" sz="2000" dirty="0" smtClean="0">
                <a:solidFill>
                  <a:srgbClr val="FF0000"/>
                </a:solidFill>
                <a:latin typeface="Georgia"/>
                <a:cs typeface="Georgia"/>
              </a:rPr>
              <a:t>December 7th, 1941</a:t>
            </a:r>
            <a:r>
              <a:rPr lang="en-US" sz="2000" dirty="0" smtClean="0">
                <a:latin typeface="Georgia"/>
                <a:cs typeface="Georgia"/>
              </a:rPr>
              <a:t> an American army radar operator on the Hawaiian island of Oahu reported to his headquarters that planes were headed toward him.</a:t>
            </a:r>
          </a:p>
          <a:p>
            <a:pPr lvl="1"/>
            <a:r>
              <a:rPr lang="en-US" sz="1800" dirty="0" smtClean="0">
                <a:latin typeface="Georgia"/>
                <a:cs typeface="Georgia"/>
              </a:rPr>
              <a:t>The only officer on duty that Sunday morning decided they were </a:t>
            </a:r>
            <a:r>
              <a:rPr lang="en-US" sz="1800" b="1" dirty="0" smtClean="0">
                <a:latin typeface="Georgia"/>
                <a:cs typeface="Georgia"/>
              </a:rPr>
              <a:t>American</a:t>
            </a:r>
            <a:r>
              <a:rPr lang="en-US" sz="1800" dirty="0" smtClean="0">
                <a:latin typeface="Georgia"/>
                <a:cs typeface="Georgia"/>
              </a:rPr>
              <a:t>.</a:t>
            </a:r>
          </a:p>
          <a:p>
            <a:pPr lvl="2"/>
            <a:r>
              <a:rPr lang="en-US" sz="1600" dirty="0" smtClean="0">
                <a:latin typeface="Georgia"/>
                <a:cs typeface="Georgia"/>
              </a:rPr>
              <a:t>Less than an hour later more than </a:t>
            </a:r>
            <a:r>
              <a:rPr lang="en-US" sz="1600" b="1" dirty="0" smtClean="0">
                <a:latin typeface="Georgia"/>
                <a:cs typeface="Georgia"/>
              </a:rPr>
              <a:t>180 Japanese warplanes</a:t>
            </a:r>
            <a:r>
              <a:rPr lang="en-US" sz="1600" dirty="0" smtClean="0">
                <a:latin typeface="Georgia"/>
                <a:cs typeface="Georgia"/>
              </a:rPr>
              <a:t> streaked overhead.</a:t>
            </a:r>
          </a:p>
          <a:p>
            <a:pPr lvl="2"/>
            <a:r>
              <a:rPr lang="en-US" sz="1600" dirty="0" smtClean="0">
                <a:latin typeface="Georgia"/>
                <a:cs typeface="Georgia"/>
              </a:rPr>
              <a:t>Most of the Pacific fleet lay at anchor in Pearl Harbor, crowded into an area less than three miles square.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54" y="3250029"/>
            <a:ext cx="4195163" cy="302379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3731491" y="4510417"/>
            <a:ext cx="2634637" cy="975983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mage result for surprise attack pearl harbor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809" y="1332411"/>
            <a:ext cx="2929370" cy="17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US RADAR WWII PEARL HARBOR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02" y="237958"/>
            <a:ext cx="1490436" cy="93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691"/>
            <a:ext cx="8813075" cy="66098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causes of pearl harbo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89" y="418011"/>
            <a:ext cx="8186057" cy="613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57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causes of pearl harbo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851" y="2926060"/>
            <a:ext cx="4021301" cy="393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causes of pearl harbor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9" y="213544"/>
            <a:ext cx="4707972" cy="3530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8660" y="535577"/>
            <a:ext cx="3778585" cy="19790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879" y="4114801"/>
            <a:ext cx="4416746" cy="215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51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google.com/url?source=imglanding&amp;ct=img&amp;q=http://www.history.navy.mil/photos/images/g100000/g182874.jpg&amp;sa=X&amp;ei=MgZNT9D6Me3J0AG-7bW5Ag&amp;ved=0CAwQ8wc4Qg&amp;usg=AFQjCNEiQ7X65iGsHtWPID-EipbX384w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9403" y="2236222"/>
            <a:ext cx="5263354" cy="4333817"/>
          </a:xfrm>
          <a:prstGeom prst="rect">
            <a:avLst/>
          </a:prstGeom>
          <a:noFill/>
        </p:spPr>
      </p:pic>
      <p:sp>
        <p:nvSpPr>
          <p:cNvPr id="3" name="Down Arrow 2"/>
          <p:cNvSpPr/>
          <p:nvPr/>
        </p:nvSpPr>
        <p:spPr>
          <a:xfrm>
            <a:off x="4421080" y="701336"/>
            <a:ext cx="186431" cy="284085"/>
          </a:xfrm>
          <a:prstGeom prst="down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Image result for ATTACK ON PEARL HARBOR TIMELIN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199705"/>
            <a:ext cx="8606709" cy="203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62" y="501346"/>
            <a:ext cx="8679021" cy="55057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age result for pearl harbo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92" y="692331"/>
            <a:ext cx="8082551" cy="510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1164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results of the attack on pearl harbo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60" y="187144"/>
            <a:ext cx="8690223" cy="6510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59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google.com/url?source=imglanding&amp;ct=img&amp;q=http://www.aerospaceweb.org/question/hydrodynamics/pearl-harbor/pearl-harbor-map.jpg&amp;sa=X&amp;ei=dAVNT62vMeu00QH_95niAg&amp;ved=0CA4Q8wc4Jw&amp;usg=AFQjCNEZgWXbmIfMhxRwIQOPM1lkDkpb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0971" y="317519"/>
            <a:ext cx="7029432" cy="6305350"/>
          </a:xfrm>
          <a:prstGeom prst="rect">
            <a:avLst/>
          </a:prstGeom>
          <a:noFill/>
        </p:spPr>
      </p:pic>
      <p:sp>
        <p:nvSpPr>
          <p:cNvPr id="3" name="Up Arrow 2"/>
          <p:cNvSpPr/>
          <p:nvPr/>
        </p:nvSpPr>
        <p:spPr>
          <a:xfrm>
            <a:off x="5921406" y="2956264"/>
            <a:ext cx="165567" cy="310719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6551720" y="1500326"/>
            <a:ext cx="79899" cy="310719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causes of pearl harbo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02" y="378834"/>
            <a:ext cx="4109144" cy="308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US relations with japan 1800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212" y="378834"/>
            <a:ext cx="4109144" cy="308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MAP OF HAWAII AND PEARL HARBOR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56" y="3636244"/>
            <a:ext cx="2975553" cy="296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MAP OF HAWAII AND PEARL HARBOR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502" y="4143519"/>
            <a:ext cx="4191000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20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890" y="0"/>
            <a:ext cx="9354890" cy="6889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91440"/>
            <a:ext cx="7345362" cy="1005840"/>
          </a:xfrm>
        </p:spPr>
        <p:txBody>
          <a:bodyPr/>
          <a:lstStyle/>
          <a:p>
            <a:r>
              <a:rPr lang="en-US" dirty="0" smtClean="0">
                <a:latin typeface="Copperplate Gothic Bold"/>
                <a:cs typeface="Copperplate Gothic Bold"/>
              </a:rPr>
              <a:t>The Damage</a:t>
            </a:r>
            <a:endParaRPr lang="en-US" dirty="0">
              <a:latin typeface="Copperplate Gothic Bold"/>
              <a:cs typeface="Copperplate Gothic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097281"/>
            <a:ext cx="7345363" cy="4418648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Georgia"/>
                <a:cs typeface="Georgia"/>
              </a:rPr>
              <a:t>Japanese planes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/>
                <a:cs typeface="Georgia"/>
              </a:rPr>
              <a:t>bombed and </a:t>
            </a:r>
            <a:r>
              <a:rPr lang="en-US" sz="2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/>
                <a:cs typeface="Georgia"/>
              </a:rPr>
              <a:t>strafed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/>
                <a:cs typeface="Georgia"/>
              </a:rPr>
              <a:t> (</a:t>
            </a:r>
            <a:r>
              <a:rPr lang="en-US" sz="2000" i="1" dirty="0" smtClean="0">
                <a:latin typeface="Georgia"/>
                <a:cs typeface="Georgia"/>
              </a:rPr>
              <a:t>attacked with machine gun fire</a:t>
            </a:r>
            <a:r>
              <a:rPr lang="en-US" sz="2000" dirty="0" smtClean="0">
                <a:latin typeface="Georgia"/>
                <a:cs typeface="Georgia"/>
              </a:rPr>
              <a:t>) the fleet and the airfields nearby.</a:t>
            </a:r>
          </a:p>
          <a:p>
            <a:pPr lvl="1"/>
            <a:r>
              <a:rPr lang="en-US" sz="1800" dirty="0" smtClean="0">
                <a:latin typeface="Georgia"/>
                <a:cs typeface="Georgia"/>
              </a:rPr>
              <a:t>By 9:45 it was over.</a:t>
            </a:r>
          </a:p>
          <a:p>
            <a:pPr lvl="1"/>
            <a:r>
              <a:rPr lang="en-US" sz="1800" dirty="0" smtClean="0">
                <a:latin typeface="Georgia"/>
                <a:cs typeface="Georgia"/>
              </a:rPr>
              <a:t>In less than two hours some 2,400 Americans had been killed and nearly 1,200 wounded.</a:t>
            </a:r>
          </a:p>
          <a:p>
            <a:pPr lvl="1"/>
            <a:r>
              <a:rPr lang="en-US" sz="1800" dirty="0" smtClean="0">
                <a:latin typeface="Georgia"/>
                <a:cs typeface="Georgia"/>
              </a:rPr>
              <a:t>Nearly 300 American warplanes were damaged or destroyed.</a:t>
            </a:r>
          </a:p>
          <a:p>
            <a:pPr lvl="1"/>
            <a:r>
              <a:rPr lang="en-US" sz="1800" dirty="0" smtClean="0">
                <a:latin typeface="Georgia"/>
                <a:cs typeface="Georgia"/>
              </a:rPr>
              <a:t>18 warships had been sunk or heavily damaged, including 8 of the fleet’s 9 battleships.</a:t>
            </a:r>
          </a:p>
          <a:p>
            <a:pPr lvl="1"/>
            <a:r>
              <a:rPr lang="en-US" sz="1800" dirty="0" smtClean="0">
                <a:latin typeface="Georgia"/>
                <a:cs typeface="Georgia"/>
              </a:rPr>
              <a:t>Japan lost 29 planes.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5057" y="3791261"/>
            <a:ext cx="3596612" cy="29404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383" y="4300123"/>
            <a:ext cx="3508890" cy="24316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060" y="82559"/>
            <a:ext cx="8243887" cy="67956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00" y="-412750"/>
            <a:ext cx="9398000" cy="768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results of the attack on pearl harbo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02" y="272407"/>
            <a:ext cx="8092498" cy="607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12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results of the attack on pearl harbo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621" y="299114"/>
            <a:ext cx="5069108" cy="380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results of the attack on pearl harbor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077" y="476683"/>
            <a:ext cx="1038225" cy="586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Image result for ATTACK ON PEARL HARBOR TIMELI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729" y="4257964"/>
            <a:ext cx="2964892" cy="216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37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opperplate Gothic Bold"/>
                <a:cs typeface="Copperplate Gothic Bold"/>
              </a:rPr>
              <a:t>Doris “Dorie” Miller</a:t>
            </a:r>
            <a:endParaRPr lang="en-US" sz="4000" dirty="0">
              <a:latin typeface="Copperplate Gothic Bold"/>
              <a:cs typeface="Copperplate Gothic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376218"/>
            <a:ext cx="4148138" cy="5191270"/>
          </a:xfrm>
        </p:spPr>
        <p:txBody>
          <a:bodyPr>
            <a:normAutofit/>
          </a:bodyPr>
          <a:lstStyle/>
          <a:p>
            <a:r>
              <a:rPr lang="en-US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/>
                <a:cs typeface="Georgia"/>
              </a:rPr>
              <a:t>Served as the head Cook on the USS</a:t>
            </a:r>
            <a:r>
              <a:rPr lang="en-US" sz="15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/>
                <a:cs typeface="Georgia"/>
              </a:rPr>
              <a:t> West Virginia</a:t>
            </a:r>
          </a:p>
          <a:p>
            <a:r>
              <a:rPr lang="en-US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/>
                <a:cs typeface="Georgia"/>
              </a:rPr>
              <a:t>Because of his physical strength he was order to help with the wounded and </a:t>
            </a:r>
            <a:r>
              <a:rPr lang="en-US" sz="15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/>
                <a:cs typeface="Georgia"/>
              </a:rPr>
              <a:t>carried dozens of fellow sailors to greater safety</a:t>
            </a:r>
            <a:r>
              <a:rPr lang="en-US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/>
                <a:cs typeface="Georgia"/>
              </a:rPr>
              <a:t>, while the ship was under attack.</a:t>
            </a:r>
          </a:p>
          <a:p>
            <a:r>
              <a:rPr lang="en-US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/>
                <a:cs typeface="Georgia"/>
              </a:rPr>
              <a:t>He then </a:t>
            </a:r>
            <a:r>
              <a:rPr lang="en-US" sz="15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/>
                <a:cs typeface="Georgia"/>
              </a:rPr>
              <a:t>manned a .50 caliber </a:t>
            </a:r>
            <a:r>
              <a:rPr lang="en-US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/>
                <a:cs typeface="Georgia"/>
              </a:rPr>
              <a:t>anti-aircraft machine gun until it ran out of ammo and the crew was ordered to abandon ship.</a:t>
            </a:r>
          </a:p>
          <a:p>
            <a:r>
              <a:rPr lang="en-US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/>
                <a:cs typeface="Georgia"/>
              </a:rPr>
              <a:t>He was awarded the </a:t>
            </a:r>
            <a:r>
              <a:rPr lang="en-US" sz="1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/>
                <a:cs typeface="Georgia"/>
              </a:rPr>
              <a:t>Navy Cross</a:t>
            </a:r>
            <a:r>
              <a:rPr lang="en-US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/>
                <a:cs typeface="Georgia"/>
              </a:rPr>
              <a:t> for his bravery and actions during the attack on Pearl Harbor and became an </a:t>
            </a:r>
            <a:r>
              <a:rPr lang="en-US" sz="1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/>
                <a:cs typeface="Georgia"/>
              </a:rPr>
              <a:t>African-American war hero</a:t>
            </a:r>
            <a:r>
              <a:rPr lang="en-US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/>
                <a:cs typeface="Georgia"/>
              </a:rPr>
              <a:t>.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884" y="162497"/>
            <a:ext cx="1176457" cy="1213721"/>
          </a:xfrm>
          <a:prstGeom prst="rect">
            <a:avLst/>
          </a:prstGeom>
        </p:spPr>
      </p:pic>
      <p:pic>
        <p:nvPicPr>
          <p:cNvPr id="9220" name="Picture 4" descr="Image result for DORIS MILLER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510" y="4842033"/>
            <a:ext cx="3670965" cy="172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Image result for DORIS MILLER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013" y="1569422"/>
            <a:ext cx="3077152" cy="306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Image result for DORIS MILLER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20" y="5548384"/>
            <a:ext cx="4042305" cy="72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583703" y="1217473"/>
            <a:ext cx="6014301" cy="4571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pperplate Gothic Bold" pitchFamily="34" charset="0"/>
              </a:rPr>
              <a:t>Plan failed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270" y="1821558"/>
            <a:ext cx="8187410" cy="3931920"/>
          </a:xfrm>
        </p:spPr>
        <p:txBody>
          <a:bodyPr/>
          <a:lstStyle/>
          <a:p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/>
                <a:cs typeface="Georgia"/>
              </a:rPr>
              <a:t>The Japanese </a:t>
            </a:r>
            <a:r>
              <a:rPr lang="en-US" sz="2000" u="sng" dirty="0" smtClean="0">
                <a:solidFill>
                  <a:srgbClr val="7030A0"/>
                </a:solidFill>
                <a:latin typeface="Georgia"/>
                <a:cs typeface="Georgia"/>
              </a:rPr>
              <a:t>DID NOT</a:t>
            </a:r>
            <a:r>
              <a:rPr lang="en-US" sz="2000" dirty="0" smtClean="0">
                <a:solidFill>
                  <a:srgbClr val="7030A0"/>
                </a:solidFill>
                <a:latin typeface="Georgia"/>
                <a:cs typeface="Georgia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/>
                <a:cs typeface="Georgia"/>
              </a:rPr>
              <a:t>achieve their main goal, which was to </a:t>
            </a:r>
            <a:r>
              <a:rPr lang="en-US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/>
                <a:cs typeface="Georgia"/>
              </a:rPr>
              <a:t>destroy the three aircraft carriers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/>
                <a:cs typeface="Georgia"/>
              </a:rPr>
              <a:t>that were part of the American fleet.</a:t>
            </a:r>
          </a:p>
          <a:p>
            <a:pPr lvl="1"/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/>
                <a:cs typeface="Georgia"/>
              </a:rPr>
              <a:t>Two of the carriers, accompanied by the fleet’s heavy cruisers, were at sea during the attack.</a:t>
            </a:r>
          </a:p>
          <a:p>
            <a:pPr lvl="1"/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/>
                <a:cs typeface="Georgia"/>
              </a:rPr>
              <a:t>The third was undergoing repairs in California</a:t>
            </a:r>
            <a:r>
              <a:rPr lang="en-US" sz="2000" dirty="0" smtClean="0">
                <a:latin typeface="Georgia"/>
                <a:cs typeface="Georgia"/>
              </a:rPr>
              <a:t>.</a:t>
            </a:r>
          </a:p>
          <a:p>
            <a:endParaRPr lang="en-US" dirty="0"/>
          </a:p>
        </p:txBody>
      </p:sp>
      <p:pic>
        <p:nvPicPr>
          <p:cNvPr id="4" name="Picture 2" descr="http://www.google.com/url?source=imglanding&amp;ct=img&amp;q=http://upload.wikimedia.org/wikipedia/commons/2/25/USS_Ranger_CV-4_Pearl_Harbor_1944.jpg&amp;sa=X&amp;ei=ngZNT6j0EMPg0QGQrL3jAg&amp;ved=0CAsQ8wc4bw&amp;usg=AFQjCNFgHDOV_YLrpr9vQUgsla_0tc9MK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5207" y="4072899"/>
            <a:ext cx="5029409" cy="2563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pperplate Gothic Bold" pitchFamily="34" charset="0"/>
              </a:rPr>
              <a:t>SHOCKED!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911119"/>
            <a:ext cx="7345363" cy="3931920"/>
          </a:xfrm>
        </p:spPr>
        <p:txBody>
          <a:bodyPr/>
          <a:lstStyle/>
          <a:p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/>
                <a:cs typeface="Georgia"/>
              </a:rPr>
              <a:t>The attack on Pearl Harbor stunned the American people.</a:t>
            </a:r>
          </a:p>
          <a:p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/>
                <a:cs typeface="Georgia"/>
              </a:rPr>
              <a:t>Calling December 7, 1941, “</a:t>
            </a:r>
            <a:r>
              <a:rPr lang="en-US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/>
                <a:cs typeface="Georgia"/>
              </a:rPr>
              <a:t>a date which will live in infamy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/>
                <a:cs typeface="Georgia"/>
              </a:rPr>
              <a:t>,” Roosevelt the next day asked Congress to declare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/>
                <a:cs typeface="Georgia"/>
              </a:rPr>
              <a:t>WAR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/>
                <a:cs typeface="Georgia"/>
              </a:rPr>
              <a:t> on Japan.</a:t>
            </a:r>
          </a:p>
          <a:p>
            <a:endParaRPr lang="en-US" dirty="0"/>
          </a:p>
        </p:txBody>
      </p:sp>
      <p:pic>
        <p:nvPicPr>
          <p:cNvPr id="4" name="Picture 2" descr="http://t1.gstatic.com/images?q=tbn:ANd9GcQAoOQdT6xObaLyc7CJaAhay12R9hvUiEtjSVU4O5jXa-JNjpq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0277" y="0"/>
            <a:ext cx="1223723" cy="1584008"/>
          </a:xfrm>
          <a:prstGeom prst="rect">
            <a:avLst/>
          </a:prstGeom>
          <a:noFill/>
        </p:spPr>
      </p:pic>
      <p:pic>
        <p:nvPicPr>
          <p:cNvPr id="5" name="Picture 6" descr="http://www.google.com/url?source=imglanding&amp;ct=img&amp;q=http://www.archives.gov/education/lessons/day-of-infamy/images/fdr-signing-declaration.gif&amp;sa=X&amp;ei=LgdNT-SyD6jH0AG93aXEAg&amp;ved=0CA4Q8wc&amp;usg=AFQjCNGBVAGUxu5nrhwe5go-QW03HBoTR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92975" y="3412040"/>
            <a:ext cx="2751025" cy="344596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2076990" cy="1584008"/>
          </a:xfrm>
          <a:prstGeom prst="rect">
            <a:avLst/>
          </a:prstGeom>
        </p:spPr>
      </p:pic>
      <p:pic>
        <p:nvPicPr>
          <p:cNvPr id="7" name="Picture 4" descr="http://www.google.com/url?source=imglanding&amp;ct=img&amp;q=http://c.tadst.com/gfx/600x400/pearl-harbor-mem-day.jpg?1&amp;sa=X&amp;ei=1QVNT_D_EqLv0gGkmKXjAg&amp;ved=0CAsQ8wc4OQ&amp;usg=AFQjCNGpZj9qvyXiploMy3LvTQlEtVBxA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265" y="3877079"/>
            <a:ext cx="4983816" cy="29809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pperplate Gothic Bold" pitchFamily="34" charset="0"/>
              </a:rPr>
              <a:t>World War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600890" y="2147888"/>
            <a:ext cx="3213463" cy="392747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Georgia"/>
                <a:cs typeface="Georgia"/>
              </a:rPr>
              <a:t>Three days later, Germany and Italy declared war on the U.S. </a:t>
            </a:r>
          </a:p>
          <a:p>
            <a:r>
              <a:rPr lang="en-US" dirty="0" smtClean="0">
                <a:latin typeface="Georgia"/>
                <a:cs typeface="Georgia"/>
              </a:rPr>
              <a:t>For the </a:t>
            </a:r>
            <a:r>
              <a:rPr lang="en-US" i="1" u="sng" dirty="0" smtClean="0">
                <a:latin typeface="Georgia"/>
                <a:cs typeface="Georgia"/>
              </a:rPr>
              <a:t>second</a:t>
            </a:r>
            <a:r>
              <a:rPr lang="en-US" dirty="0" smtClean="0">
                <a:latin typeface="Georgia"/>
                <a:cs typeface="Georgia"/>
              </a:rPr>
              <a:t> time in the century, Americans were part of a world war.</a:t>
            </a:r>
          </a:p>
          <a:p>
            <a:r>
              <a:rPr lang="en-US" dirty="0" smtClean="0">
                <a:latin typeface="Georgia"/>
                <a:cs typeface="Georgia"/>
              </a:rPr>
              <a:t>Their contributions would make the difference between victory and defeat for the Allies.</a:t>
            </a:r>
          </a:p>
          <a:p>
            <a:endParaRPr lang="en-US" dirty="0"/>
          </a:p>
        </p:txBody>
      </p:sp>
      <p:pic>
        <p:nvPicPr>
          <p:cNvPr id="4" name="Picture 4" descr="http://t1.gstatic.com/images?q=tbn:ANd9GcTb3rhNdFnAvdR8Bqe_gUjkTcpMnu2rFvHhVL7mxeQp8VpQn6G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0940" y="1584007"/>
            <a:ext cx="2303200" cy="2608839"/>
          </a:xfrm>
          <a:prstGeom prst="rect">
            <a:avLst/>
          </a:prstGeom>
          <a:noFill/>
        </p:spPr>
      </p:pic>
      <p:pic>
        <p:nvPicPr>
          <p:cNvPr id="8194" name="Picture 2" descr="Image result for ATTACK ON PEARL HARBOR TIMELIN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694" y="4248727"/>
            <a:ext cx="3066081" cy="230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results of the attack on pearl harbo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66" y="1401618"/>
            <a:ext cx="6991350" cy="524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MAP OF HAWAII AND PEARL HARBOR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642" y="45745"/>
            <a:ext cx="2377304" cy="178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 result for MAP OF HAWAII AND PEARL HARBOR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46" y="122033"/>
            <a:ext cx="2433935" cy="152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24728" y="1496291"/>
            <a:ext cx="323272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26326" y="1496291"/>
            <a:ext cx="3214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stellar" pitchFamily="18" charset="0"/>
              </a:rPr>
              <a:t>NEED TO KNOW</a:t>
            </a:r>
            <a:endParaRPr lang="en-US" sz="2400" b="1" dirty="0">
              <a:solidFill>
                <a:srgbClr val="FF0000"/>
              </a:solidFill>
              <a:latin typeface="Castellar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4046" y="2087418"/>
            <a:ext cx="8840645" cy="646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4046" y="6109855"/>
            <a:ext cx="8840645" cy="646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05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NEGATIVE EFFECTS OF THE ATTACK</a:t>
            </a:r>
            <a:endParaRPr lang="en-US" dirty="0"/>
          </a:p>
        </p:txBody>
      </p:sp>
      <p:pic>
        <p:nvPicPr>
          <p:cNvPr id="5122" name="Picture 2" descr="R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25" y="1487055"/>
            <a:ext cx="6631458" cy="497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3964" y="1487055"/>
            <a:ext cx="8829963" cy="969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56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98638" y="244475"/>
            <a:ext cx="7345362" cy="133985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Copperplate Gothic Bold"/>
                <a:cs typeface="Copperplate Gothic Bold"/>
              </a:rPr>
              <a:t>Japanese Aggression</a:t>
            </a:r>
            <a:endParaRPr lang="en-US" sz="3600" dirty="0">
              <a:latin typeface="Copperplate Gothic Bold"/>
              <a:cs typeface="Copperplate Gothic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248194" y="1871663"/>
            <a:ext cx="3910149" cy="4462462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/>
                <a:cs typeface="Georgia"/>
              </a:rPr>
              <a:t>After the Germans took over France, the Japanese demanded control of French colonies in </a:t>
            </a:r>
            <a:r>
              <a:rPr lang="en-US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/>
                <a:cs typeface="Georgia"/>
              </a:rPr>
              <a:t>Indochina</a:t>
            </a:r>
          </a:p>
          <a:p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/>
                <a:cs typeface="Georgia"/>
              </a:rPr>
              <a:t>In mid-1941 Japanese forces occupied the region.</a:t>
            </a:r>
          </a:p>
          <a:p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/>
                <a:cs typeface="Georgia"/>
              </a:rPr>
              <a:t>In response, Roosevelt froze Japanese financial assets in the United States and cut off all trade with Japan, including </a:t>
            </a:r>
            <a:r>
              <a:rPr lang="en-US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/>
                <a:cs typeface="Georgia"/>
              </a:rPr>
              <a:t>iron, steel, and oil. </a:t>
            </a:r>
          </a:p>
          <a:p>
            <a:pPr lvl="1"/>
            <a:r>
              <a:rPr lang="en-US" sz="1730" dirty="0" smtClean="0">
                <a:latin typeface="Georgia"/>
                <a:cs typeface="Georgia"/>
              </a:rPr>
              <a:t>For the next few months, leaders in both nations looked for ways to </a:t>
            </a:r>
            <a:r>
              <a:rPr lang="en-US" sz="1730" u="sng" dirty="0" smtClean="0">
                <a:latin typeface="Georgia"/>
                <a:cs typeface="Georgia"/>
              </a:rPr>
              <a:t>avoid war</a:t>
            </a:r>
            <a:r>
              <a:rPr lang="en-US" sz="1730" dirty="0" smtClean="0">
                <a:latin typeface="Georgia"/>
                <a:cs typeface="Georgia"/>
              </a:rPr>
              <a:t>.</a:t>
            </a:r>
          </a:p>
          <a:p>
            <a:endParaRPr lang="en-US" dirty="0"/>
          </a:p>
        </p:txBody>
      </p:sp>
      <p:pic>
        <p:nvPicPr>
          <p:cNvPr id="4" name="Picture 4" descr="http://www.google.com/url?source=imglanding&amp;ct=img&amp;q=http://worldatlas.com/webimage/countrys/asia/indochina.gif&amp;sa=X&amp;ei=3jhWT4yXMYn00gGwrvm8Cg&amp;ved=0CA0Q8wc4Ig&amp;usg=AFQjCNGvgDBWomJd5H6z0jOHg71PeuKa9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7474" y="1584008"/>
            <a:ext cx="2461519" cy="2461519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4289" y="4260534"/>
            <a:ext cx="3566636" cy="2272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109" y="378690"/>
            <a:ext cx="1587355" cy="1026379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4158343" y="2699657"/>
            <a:ext cx="2133600" cy="141514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7936637" y="4909351"/>
            <a:ext cx="248575" cy="97655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50850"/>
            <a:ext cx="7345363" cy="67237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pperplate Gothic Bold" pitchFamily="34" charset="0"/>
              </a:rPr>
              <a:t>Trade halted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31074" y="1397726"/>
            <a:ext cx="4153989" cy="5218252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Georgia"/>
                <a:cs typeface="Georgia"/>
              </a:rPr>
              <a:t>American diplomats in Tokyo, eager to avoid a confrontation, urged FDR to compromise</a:t>
            </a:r>
            <a:r>
              <a:rPr lang="en-US" sz="2000" dirty="0" smtClean="0">
                <a:latin typeface="Georgia"/>
                <a:cs typeface="Georgia"/>
              </a:rPr>
              <a:t>.</a:t>
            </a:r>
            <a:endParaRPr lang="en-US" sz="2000" dirty="0" smtClean="0">
              <a:latin typeface="Georgia"/>
              <a:cs typeface="Georgia"/>
            </a:endParaRPr>
          </a:p>
          <a:p>
            <a:pPr lvl="1"/>
            <a:r>
              <a:rPr lang="en-US" sz="1600" dirty="0" smtClean="0">
                <a:latin typeface="Georgia"/>
                <a:cs typeface="Georgia"/>
              </a:rPr>
              <a:t>They warned that pushing the Japanese would result in war.</a:t>
            </a:r>
          </a:p>
          <a:p>
            <a:pPr lvl="1"/>
            <a:r>
              <a:rPr lang="en-US" sz="1600" dirty="0" smtClean="0">
                <a:latin typeface="Georgia"/>
                <a:cs typeface="Georgia"/>
              </a:rPr>
              <a:t>Some of Roosevelt’s advisers at home, however, called for a </a:t>
            </a:r>
            <a:r>
              <a:rPr lang="en-US" sz="1600" u="sng" dirty="0" smtClean="0">
                <a:latin typeface="Georgia"/>
                <a:cs typeface="Georgia"/>
              </a:rPr>
              <a:t>tough stance</a:t>
            </a:r>
            <a:r>
              <a:rPr lang="en-US" sz="1600" u="sng" dirty="0" smtClean="0">
                <a:latin typeface="Georgia"/>
                <a:cs typeface="Georgia"/>
              </a:rPr>
              <a:t>.</a:t>
            </a:r>
          </a:p>
          <a:p>
            <a:pPr marL="350838" lvl="1" indent="0">
              <a:buNone/>
            </a:pPr>
            <a:endParaRPr lang="en-US" sz="1600" u="sng" dirty="0" smtClean="0">
              <a:latin typeface="Georgia"/>
              <a:cs typeface="Georgia"/>
            </a:endParaRPr>
          </a:p>
          <a:p>
            <a:r>
              <a:rPr lang="en-US" sz="2000" dirty="0" smtClean="0">
                <a:latin typeface="Georgia"/>
                <a:cs typeface="Georgia"/>
              </a:rPr>
              <a:t>The </a:t>
            </a:r>
            <a:r>
              <a:rPr lang="en-US" sz="2000" dirty="0" smtClean="0">
                <a:latin typeface="Georgia"/>
                <a:cs typeface="Georgia"/>
              </a:rPr>
              <a:t>government </a:t>
            </a:r>
            <a:r>
              <a:rPr lang="en-US" sz="2000" dirty="0" smtClean="0">
                <a:latin typeface="Georgia"/>
                <a:cs typeface="Georgia"/>
              </a:rPr>
              <a:t>had cracked secret Japanese codes and had been intercepting messages.</a:t>
            </a:r>
          </a:p>
          <a:p>
            <a:pPr lvl="1"/>
            <a:r>
              <a:rPr lang="en-US" sz="1600" dirty="0" smtClean="0">
                <a:latin typeface="Georgia"/>
                <a:cs typeface="Georgia"/>
              </a:rPr>
              <a:t>American officials knew that </a:t>
            </a:r>
            <a:r>
              <a:rPr lang="en-US" sz="1600" u="sng" dirty="0" smtClean="0">
                <a:latin typeface="Georgia"/>
                <a:cs typeface="Georgia"/>
              </a:rPr>
              <a:t>Japan was planning to seize more territory</a:t>
            </a:r>
            <a:r>
              <a:rPr lang="en-US" sz="1600" dirty="0" smtClean="0">
                <a:latin typeface="Georgia"/>
                <a:cs typeface="Georgia"/>
              </a:rPr>
              <a:t>.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6872" y="275360"/>
            <a:ext cx="1196406" cy="1276166"/>
          </a:xfrm>
          <a:prstGeom prst="rect">
            <a:avLst/>
          </a:prstGeom>
        </p:spPr>
      </p:pic>
      <p:pic>
        <p:nvPicPr>
          <p:cNvPr id="1026" name="Picture 2" descr="Image result for us HALTS TRADE WITH JAPAN WWII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289" y="1727016"/>
            <a:ext cx="3214500" cy="241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us HALTS TRADE WITH JAPAN WWII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289" y="4221399"/>
            <a:ext cx="3189439" cy="239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us HALTS TRADE WITH JAPAN WWII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921" y="491762"/>
            <a:ext cx="841951" cy="63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798638" y="244475"/>
            <a:ext cx="7345362" cy="13398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pperplate Gothic Bold"/>
                <a:cs typeface="Copperplate Gothic Bold"/>
              </a:rPr>
              <a:t>Japanese On the Move</a:t>
            </a:r>
            <a:endParaRPr lang="en-US" dirty="0">
              <a:latin typeface="Copperplate Gothic Bold"/>
              <a:cs typeface="Copperplate Gothic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235131" y="1584325"/>
            <a:ext cx="4467497" cy="46990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/>
                <a:cs typeface="Georgia"/>
              </a:rPr>
              <a:t>A Japanese fleet of </a:t>
            </a:r>
            <a:r>
              <a:rPr lang="en-US" sz="20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/>
                <a:cs typeface="Georgia"/>
              </a:rPr>
              <a:t>6 aircraft carriers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/>
                <a:cs typeface="Georgia"/>
              </a:rPr>
              <a:t> and more than </a:t>
            </a:r>
            <a:r>
              <a:rPr lang="en-US" sz="20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/>
                <a:cs typeface="Georgia"/>
              </a:rPr>
              <a:t>20 other ships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/>
                <a:cs typeface="Georgia"/>
              </a:rPr>
              <a:t>had set sail towards Pearl Harbor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/>
                <a:cs typeface="Georgia"/>
              </a:rPr>
              <a:t>.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Georgia"/>
              <a:cs typeface="Georgia"/>
            </a:endParaRPr>
          </a:p>
          <a:p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/>
                <a:cs typeface="Georgia"/>
              </a:rPr>
              <a:t>Japan’s leaders had decided that their goals in Asia could not be achieved as long as the </a:t>
            </a:r>
            <a:r>
              <a:rPr lang="en-US" sz="20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/>
                <a:cs typeface="Georgia"/>
              </a:rPr>
              <a:t>American fleet remained in Hawaii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/>
                <a:cs typeface="Georgia"/>
              </a:rPr>
              <a:t>.</a:t>
            </a:r>
          </a:p>
          <a:p>
            <a:pPr lvl="1"/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/>
                <a:cs typeface="Georgia"/>
              </a:rPr>
              <a:t>That threat had to be destroyed.</a:t>
            </a:r>
          </a:p>
          <a:p>
            <a:pPr lvl="1"/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/>
                <a:cs typeface="Georgia"/>
              </a:rPr>
              <a:t>The main objective was to 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/>
                <a:cs typeface="Georgia"/>
              </a:rPr>
              <a:t>destroy U.S. aircraft carriers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/>
                <a:cs typeface="Georgia"/>
              </a:rPr>
              <a:t>.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111" y="407870"/>
            <a:ext cx="1230197" cy="921442"/>
          </a:xfrm>
          <a:prstGeom prst="rect">
            <a:avLst/>
          </a:prstGeom>
        </p:spPr>
      </p:pic>
      <p:pic>
        <p:nvPicPr>
          <p:cNvPr id="3074" name="Picture 2" descr="Image result for imperial japanese fleet 194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954" y="2434615"/>
            <a:ext cx="3483034" cy="260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imperial japanese fleet 1941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172" y="5156169"/>
            <a:ext cx="3927766" cy="135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AIRCRAFT CARRIERS WWII IMPORTANCE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704" y="1329312"/>
            <a:ext cx="1152810" cy="906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AIRCRAFT CARRIERS WWII IMPORTANCE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810" y="1312407"/>
            <a:ext cx="1252245" cy="94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age result for causes of pearl harbo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4" y="339634"/>
            <a:ext cx="8235606" cy="618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463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ATTACK ON PEARL HARBOR TIMELIN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66" y="0"/>
            <a:ext cx="88958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 flipV="1">
            <a:off x="0" y="3572690"/>
            <a:ext cx="6426926" cy="457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41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surprise attack pearl harbo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64" y="212439"/>
            <a:ext cx="8845116" cy="429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japanese on move towards pearl harbor 194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03" y="4532976"/>
            <a:ext cx="2686050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japanese on move towards pearl harbor 1941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908" y="4686932"/>
            <a:ext cx="3834220" cy="182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60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FFFFFF"/>
      </a:dk1>
      <a:lt1>
        <a:srgbClr val="000000"/>
      </a:lt1>
      <a:dk2>
        <a:srgbClr val="7C8F97"/>
      </a:dk2>
      <a:lt2>
        <a:srgbClr val="D1D0C8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4392</TotalTime>
  <Words>603</Words>
  <Application>Microsoft Office PowerPoint</Application>
  <PresentationFormat>On-screen Show (4:3)</PresentationFormat>
  <Paragraphs>49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Capital</vt:lpstr>
      <vt:lpstr>Pearl Harbor</vt:lpstr>
      <vt:lpstr>PowerPoint Presentation</vt:lpstr>
      <vt:lpstr>PowerPoint Presentation</vt:lpstr>
      <vt:lpstr>Japanese Aggression</vt:lpstr>
      <vt:lpstr>Trade halted</vt:lpstr>
      <vt:lpstr>Japanese On the Move</vt:lpstr>
      <vt:lpstr>PowerPoint Presentation</vt:lpstr>
      <vt:lpstr>PowerPoint Presentation</vt:lpstr>
      <vt:lpstr>PowerPoint Presentation</vt:lpstr>
      <vt:lpstr>PowerPoint Presentation</vt:lpstr>
      <vt:lpstr>THE ATTACK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Damage</vt:lpstr>
      <vt:lpstr>PowerPoint Presentation</vt:lpstr>
      <vt:lpstr>PowerPoint Presentation</vt:lpstr>
      <vt:lpstr>PowerPoint Presentation</vt:lpstr>
      <vt:lpstr>PowerPoint Presentation</vt:lpstr>
      <vt:lpstr>Doris “Dorie” Miller</vt:lpstr>
      <vt:lpstr>Plan failed</vt:lpstr>
      <vt:lpstr>SHOCKED!</vt:lpstr>
      <vt:lpstr>World War II</vt:lpstr>
      <vt:lpstr>NEGATIVE EFFECTS OF THE ATTACK</vt:lpstr>
    </vt:vector>
  </TitlesOfParts>
  <Company>SUNY New Paltz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Benjamin Thomas</dc:creator>
  <cp:lastModifiedBy>Sean Murphy</cp:lastModifiedBy>
  <cp:revision>93</cp:revision>
  <dcterms:created xsi:type="dcterms:W3CDTF">2014-03-28T17:11:50Z</dcterms:created>
  <dcterms:modified xsi:type="dcterms:W3CDTF">2018-02-26T14:26:50Z</dcterms:modified>
</cp:coreProperties>
</file>