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6"/>
  </p:notesMasterIdLst>
  <p:sldIdLst>
    <p:sldId id="256" r:id="rId2"/>
    <p:sldId id="263" r:id="rId3"/>
    <p:sldId id="281" r:id="rId4"/>
    <p:sldId id="291" r:id="rId5"/>
    <p:sldId id="264" r:id="rId6"/>
    <p:sldId id="279" r:id="rId7"/>
    <p:sldId id="286" r:id="rId8"/>
    <p:sldId id="295" r:id="rId9"/>
    <p:sldId id="265" r:id="rId10"/>
    <p:sldId id="280" r:id="rId11"/>
    <p:sldId id="277" r:id="rId12"/>
    <p:sldId id="293" r:id="rId13"/>
    <p:sldId id="294" r:id="rId14"/>
    <p:sldId id="292" r:id="rId15"/>
    <p:sldId id="287" r:id="rId16"/>
    <p:sldId id="267" r:id="rId17"/>
    <p:sldId id="288" r:id="rId18"/>
    <p:sldId id="269" r:id="rId19"/>
    <p:sldId id="282" r:id="rId20"/>
    <p:sldId id="270" r:id="rId21"/>
    <p:sldId id="268" r:id="rId22"/>
    <p:sldId id="289" r:id="rId23"/>
    <p:sldId id="283" r:id="rId24"/>
    <p:sldId id="272" r:id="rId25"/>
    <p:sldId id="290" r:id="rId26"/>
    <p:sldId id="276" r:id="rId27"/>
    <p:sldId id="259" r:id="rId28"/>
    <p:sldId id="266" r:id="rId29"/>
    <p:sldId id="296" r:id="rId30"/>
    <p:sldId id="260" r:id="rId31"/>
    <p:sldId id="273" r:id="rId32"/>
    <p:sldId id="275" r:id="rId33"/>
    <p:sldId id="274" r:id="rId34"/>
    <p:sldId id="26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5" autoAdjust="0"/>
    <p:restoredTop sz="86388" autoAdjust="0"/>
  </p:normalViewPr>
  <p:slideViewPr>
    <p:cSldViewPr snapToObjects="1">
      <p:cViewPr varScale="1">
        <p:scale>
          <a:sx n="63" d="100"/>
          <a:sy n="63" d="100"/>
        </p:scale>
        <p:origin x="-3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0F183-6E97-6948-B339-62DC6CAFD3A3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9B5CA-40D3-B44E-97D3-1FF54E2174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0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9B5CA-40D3-B44E-97D3-1FF54E21743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C521ED2-254E-5347-9FF1-CB916210BCE2}" type="datetimeFigureOut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4D75CC1-E13E-0D4C-B06C-48F390C74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om/url?sa=i&amp;rct=j&amp;q=&amp;esrc=s&amp;source=images&amp;cd=&amp;cad=rja&amp;uact=8&amp;ved=2ahUKEwjxu4re6sjaAhVxTt8KHd_UD70QjRx6BAgAEAU&amp;url=https://www.flickr.com/photos/dmclean2009/3662670694&amp;psig=AOvVaw1WKIxSx7tVK4DpyFFl8m0q&amp;ust=152431304336989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google.com/url?sa=i&amp;rct=j&amp;q=&amp;esrc=s&amp;source=images&amp;cd=&amp;cad=rja&amp;uact=8&amp;ved=2ahUKEwib55Hb6cjaAhVQPN8KHZXSADcQjRx6BAgAEAU&amp;url=https://www.slideshare.net/HafidzHaron/topic-4-the-consequences-of-the-korean-war-16448842&amp;psig=AOvVaw3ME_dqnrIEjsvZ9IXq3Htm&amp;ust=1524312656967266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om/url?sa=i&amp;rct=j&amp;q=&amp;esrc=s&amp;source=images&amp;cd=&amp;cad=rja&amp;uact=8&amp;ved=2ahUKEwiFqIzs6cjaAhVon-AKHWcyBxEQjRx6BAgAEAU&amp;url=https://www.slideshare.net/HafidzHaron/topic-4-the-consequences-of-the-korean-war-16448842&amp;psig=AOvVaw3ME_dqnrIEjsvZ9IXq3Htm&amp;ust=1524312656967266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gi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com/url?sa=i&amp;rct=j&amp;q=map+of+the+world+1960s&amp;source=images&amp;cd=&amp;cad=rja&amp;docid=cwixSeNQer9arM&amp;tbnid=X2yIQb3wvxTUyM:&amp;ved=0CAUQjRw&amp;url=http://www.nationsonline.org/oneworld/third_world_countries.htm&amp;ei=z5R6UcqeKZPI0AHO8YHYCQ&amp;bvm=bv.45645796,d.dmQ&amp;psig=AFQjCNGt5OM47xg6fCy6gdZDLfGLjnOYrw&amp;ust=1367074372683604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2ahUKEwiWsff8u9DaAhXhdN8KHb2bCYYQjRx6BAgAEAU&amp;url=http://www.rpcvcolorado.org/&amp;psig=AOvVaw2clPb1F7ily5cxq7rIEByc&amp;ust=1524575344995747" TargetMode="External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jLzqvxu9DaAhXpQd8KHcsIDMgQjRx6BAgAEAU&amp;url=https://www.slideshare.net/mpondu/peace-corps-congo-and-polio&amp;psig=AOvVaw2clPb1F7ily5cxq7rIEByc&amp;ust=1524575344995747" TargetMode="External"/><Relationship Id="rId5" Type="http://schemas.openxmlformats.org/officeDocument/2006/relationships/image" Target="../media/image72.jpeg"/><Relationship Id="rId10" Type="http://schemas.openxmlformats.org/officeDocument/2006/relationships/image" Target="../media/image74.jpeg"/><Relationship Id="rId4" Type="http://schemas.openxmlformats.org/officeDocument/2006/relationships/image" Target="../media/image71.jpeg"/><Relationship Id="rId9" Type="http://schemas.openxmlformats.org/officeDocument/2006/relationships/hyperlink" Target="https://www.google.com/url?sa=i&amp;rct=j&amp;q=&amp;esrc=s&amp;source=images&amp;cd=&amp;cad=rja&amp;uact=8&amp;ved=&amp;url=https://www.slideshare.net/derekfmartin1/derek-martin-peacecorps-senegal-19931995&amp;psig=AOvVaw2clPb1F7ily5cxq7rIEByc&amp;ust=152457534499574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hyperlink" Target="http://www.google.com/url?sa=i&amp;rct=j&amp;q=&amp;esrc=s&amp;source=images&amp;cd=&amp;cad=rja&amp;uact=8&amp;ved=2ahUKEwi8nozLu9DaAhUGVd8KHe9SC6sQjRx6BAgAEAU&amp;url=http://library.cqpress.com/cqresearcher/document.php?id=cqresrre2013011100&amp;psig=AOvVaw2LoMXkljPsifMUPmDeycRC&amp;ust=1524575169846086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9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jVtqO6vdDaAhUuh-AKHcP9C_sQjRx6BAgAEAU&amp;url=https://www.pinterest.com/pin/189432728058093280/&amp;psig=AOvVaw3ZD-YjPVptrymp1xu6rn1G&amp;ust=1524575478269967" TargetMode="External"/><Relationship Id="rId5" Type="http://schemas.openxmlformats.org/officeDocument/2006/relationships/image" Target="../media/image78.jpeg"/><Relationship Id="rId4" Type="http://schemas.openxmlformats.org/officeDocument/2006/relationships/hyperlink" Target="https://www.google.com/url?sa=i&amp;rct=j&amp;q=&amp;esrc=s&amp;source=images&amp;cd=&amp;cad=rja&amp;uact=8&amp;ved=2ahUKEwjDyP3XvNDaAhUuWN8KHVt0CPkQjRx6BAgAEAU&amp;url=https://pt.slideshare.net/kbeacom/foreign-policy-in-the-1960s&amp;psig=AOvVaw3ZD-YjPVptrymp1xu6rn1G&amp;ust=152457547826996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johnfenzel.typepad.com/.shared/image.html?/photos/uncategorized/2007/03/19/missilesitemap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gif"/><Relationship Id="rId4" Type="http://schemas.openxmlformats.org/officeDocument/2006/relationships/hyperlink" Target="http://johnfenzel.typepad.com/.shared/image.html?/photos/uncategorized/2007/03/19/23oct62_wpost.gi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johnfenzel.typepad.com/.shared/image.html?/photos/uncategorized/2007/11/18/kennedy_and_khrushchev_cartoon.jpg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www.google.com/url?sa=i&amp;rct=j&amp;q=&amp;esrc=s&amp;source=images&amp;cd=&amp;cad=rja&amp;uact=8&amp;ved=2ahUKEwji_Nzc58jaAhVth-AKHfgMA3QQjRx6BAgAEAU&amp;url=https://www.slideshare.net/deehuda/korean-war-11347776&amp;psig=AOvVaw37blO1PvtX2WqpHLE-dqyd&amp;ust=1524312213139138" TargetMode="External"/><Relationship Id="rId7" Type="http://schemas.openxmlformats.org/officeDocument/2006/relationships/hyperlink" Target="http://www.google.com/url?sa=i&amp;rct=j&amp;q=&amp;esrc=s&amp;source=images&amp;cd=&amp;cad=rja&amp;uact=8&amp;ved=2ahUKEwjVh9uD6MjaAhVkT98KHRe8AagQjRx6BAgAEAU&amp;url=http://allaboutthekoreanwar.blogspot.com/2013/04/causes-and-effects-causes-main-cause.html&amp;psig=AOvVaw37blO1PvtX2WqpHLE-dqyd&amp;ust=1524312213139138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s://www.google.com/url?sa=i&amp;rct=j&amp;q=&amp;esrc=s&amp;source=images&amp;cd=&amp;cad=rja&amp;uact=8&amp;ved=2ahUKEwjxoMzr58jaAhUQd98KHXbDAKgQjRx6BAgAEAU&amp;url=https://www.pinterest.com/pin/466544842630262783/&amp;psig=AOvVaw37blO1PvtX2WqpHLE-dqyd&amp;ust=1524312213139138" TargetMode="Externa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/url?sa=i&amp;rct=j&amp;q=&amp;esrc=s&amp;source=images&amp;cd=&amp;cad=rja&amp;uact=8&amp;ved=2ahUKEwiC6IKZ6sjaAhWxnuAKHUnqDUIQjRx6BAgAEAU&amp;url=https://apjjf.org/-Mel-Gurtov/3428&amp;psig=AOvVaw3ME_dqnrIEjsvZ9IXq3Htm&amp;ust=1524312656967266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376" y="2282992"/>
            <a:ext cx="7772400" cy="190800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THE KOREAN WAR AND GLOBEL CONCERNS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dirty="0" smtClean="0"/>
              <a:t>THE COLD WAR GETS HOT!!!!!!!!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376" y="4553712"/>
            <a:ext cx="7772400" cy="45719"/>
          </a:xfrm>
        </p:spPr>
        <p:txBody>
          <a:bodyPr>
            <a:normAutofit fontScale="25000" lnSpcReduction="2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TTTHE THHOT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Duck and Cover Dri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003" y="4696692"/>
            <a:ext cx="2388788" cy="2062321"/>
          </a:xfrm>
          <a:prstGeom prst="rect">
            <a:avLst/>
          </a:prstGeom>
        </p:spPr>
      </p:pic>
      <p:pic>
        <p:nvPicPr>
          <p:cNvPr id="5" name="Picture 4" descr="Nuclear Propaganda Pos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537" y="296630"/>
            <a:ext cx="1415254" cy="1966260"/>
          </a:xfrm>
          <a:prstGeom prst="rect">
            <a:avLst/>
          </a:prstGeom>
        </p:spPr>
      </p:pic>
      <p:pic>
        <p:nvPicPr>
          <p:cNvPr id="6" name="Picture 5" descr="Sputnik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6630"/>
            <a:ext cx="2887133" cy="1885950"/>
          </a:xfrm>
          <a:prstGeom prst="rect">
            <a:avLst/>
          </a:prstGeom>
        </p:spPr>
      </p:pic>
      <p:pic>
        <p:nvPicPr>
          <p:cNvPr id="7" name="Picture 6" descr="Crossing the 38th Parallel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760" y="4696692"/>
            <a:ext cx="2558205" cy="1965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map of outpost harry in korean wa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7543800" cy="494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962400" y="2209800"/>
            <a:ext cx="8382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s4.mm.bing.net/th?id=HN.608013532129332820&amp;pid=1.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78079"/>
            <a:ext cx="5133181" cy="5770321"/>
          </a:xfrm>
          <a:prstGeom prst="rect">
            <a:avLst/>
          </a:prstGeom>
          <a:noFill/>
        </p:spPr>
      </p:pic>
      <p:pic>
        <p:nvPicPr>
          <p:cNvPr id="6146" name="Picture 2" descr="Image result for CAUSES OF THE KOREAN W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78130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korean war results/effec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067835" cy="605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9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korean war results/effec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6" y="304800"/>
            <a:ext cx="8349710" cy="62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74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korean war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746"/>
            <a:ext cx="5486400" cy="63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7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/>
          <a:lstStyle/>
          <a:p>
            <a:r>
              <a:rPr lang="en-US" dirty="0" smtClean="0"/>
              <a:t>NORTH KOREAN PROPAGANDA </a:t>
            </a:r>
            <a:endParaRPr lang="en-US" dirty="0"/>
          </a:p>
        </p:txBody>
      </p:sp>
      <p:pic>
        <p:nvPicPr>
          <p:cNvPr id="4098" name="Picture 2" descr="Image result for korean war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" y="1509817"/>
            <a:ext cx="2231935" cy="22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North Korean anti-American Propagan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02291"/>
            <a:ext cx="2665954" cy="19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North Korean anti-American Propag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7" y="3912891"/>
            <a:ext cx="1999693" cy="275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North Korean anti-American Propagan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01" y="4419600"/>
            <a:ext cx="2952751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North Korean anti-American Propagan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8" y="1726667"/>
            <a:ext cx="2703087" cy="17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North Korean anti-American Propaga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05990"/>
            <a:ext cx="2023279" cy="26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1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ARMS RACE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b="1" u="sng" dirty="0" smtClean="0">
                <a:solidFill>
                  <a:srgbClr val="7030A0"/>
                </a:solidFill>
              </a:rPr>
              <a:t>1953</a:t>
            </a:r>
            <a:r>
              <a:rPr lang="en-US" dirty="0" smtClean="0">
                <a:solidFill>
                  <a:srgbClr val="7030A0"/>
                </a:solidFill>
              </a:rPr>
              <a:t>: </a:t>
            </a:r>
            <a:r>
              <a:rPr lang="en-US" dirty="0" smtClean="0"/>
              <a:t>Josef Stalin dies – </a:t>
            </a:r>
            <a:r>
              <a:rPr lang="en-US" i="1" dirty="0" smtClean="0">
                <a:solidFill>
                  <a:srgbClr val="7030A0"/>
                </a:solidFill>
              </a:rPr>
              <a:t>Nikita Khrushchev </a:t>
            </a:r>
            <a:r>
              <a:rPr lang="en-US" dirty="0" smtClean="0"/>
              <a:t>replaces him as </a:t>
            </a:r>
            <a:r>
              <a:rPr lang="en-US" dirty="0" smtClean="0">
                <a:solidFill>
                  <a:srgbClr val="FF0000"/>
                </a:solidFill>
              </a:rPr>
              <a:t>ruler of the Soviet Union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 lvl="1">
              <a:buFont typeface="Wingdings" charset="2"/>
              <a:buChar char="²"/>
            </a:pPr>
            <a:r>
              <a:rPr lang="en-US" u="sng" dirty="0" smtClean="0">
                <a:solidFill>
                  <a:srgbClr val="7030A0"/>
                </a:solidFill>
              </a:rPr>
              <a:t>Khrushchev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wanted </a:t>
            </a:r>
            <a:r>
              <a:rPr lang="en-US" i="1" dirty="0" smtClean="0">
                <a:solidFill>
                  <a:srgbClr val="FF0000"/>
                </a:solidFill>
              </a:rPr>
              <a:t>communism</a:t>
            </a:r>
            <a:r>
              <a:rPr lang="en-US" dirty="0" smtClean="0">
                <a:solidFill>
                  <a:srgbClr val="FF0000"/>
                </a:solidFill>
              </a:rPr>
              <a:t> to DESTROY western democracy</a:t>
            </a:r>
          </a:p>
          <a:p>
            <a:endParaRPr lang="en-US" dirty="0"/>
          </a:p>
        </p:txBody>
      </p:sp>
      <p:pic>
        <p:nvPicPr>
          <p:cNvPr id="5" name="Picture 4" descr="Kennedy and Khrushchev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41291"/>
            <a:ext cx="2229853" cy="1276347"/>
          </a:xfrm>
          <a:prstGeom prst="rect">
            <a:avLst/>
          </a:prstGeom>
        </p:spPr>
      </p:pic>
      <p:pic>
        <p:nvPicPr>
          <p:cNvPr id="9218" name="Picture 2" descr="Image result for We Will Bury You Khrushch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6019800" cy="283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2667000"/>
            <a:ext cx="8478253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atchtheamericans.com/wp-content/uploads/2013/04/Nuclear-Arms-Race-Infographic-Watch-The-Americans-696x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093382" cy="60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ARMS RACE COLD W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3825601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UTUALLY ASSURED DE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33" y="3733800"/>
            <a:ext cx="352213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48200" y="113211"/>
            <a:ext cx="45719" cy="6781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583488" cy="128316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THE arms race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879686"/>
            <a:ext cx="6034142" cy="4297363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competition between nations for superiority in the development and accumulation of weapons</a:t>
            </a:r>
            <a:r>
              <a:rPr lang="en-US" dirty="0"/>
              <a:t>, especially between the US and the former Soviet Union during the Cold War.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During </a:t>
            </a:r>
            <a:r>
              <a:rPr lang="en-US" dirty="0" smtClean="0"/>
              <a:t>this time, the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Soviets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the Americans began competing in an </a:t>
            </a:r>
            <a:r>
              <a:rPr lang="en-US" b="1" i="1" dirty="0" smtClean="0"/>
              <a:t>arms race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China, Britain, and France join in developing their own </a:t>
            </a:r>
            <a:r>
              <a:rPr lang="en-US" u="sng" dirty="0" smtClean="0"/>
              <a:t>nuclear weapons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Not wanting to risk deadly attacks, all countries started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stockpiling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/>
              <a:t>their weapons  </a:t>
            </a:r>
          </a:p>
          <a:p>
            <a:endParaRPr lang="en-US" dirty="0"/>
          </a:p>
        </p:txBody>
      </p:sp>
      <p:pic>
        <p:nvPicPr>
          <p:cNvPr id="5" name="Picture 4" descr="Arms Race Carto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721" y="228600"/>
            <a:ext cx="2805058" cy="20781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6" name="Picture 5" descr="Cuban Missile Crisis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220" y="2864385"/>
            <a:ext cx="2871979" cy="34602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4" name="Rectangle 3"/>
          <p:cNvSpPr/>
          <p:nvPr/>
        </p:nvSpPr>
        <p:spPr>
          <a:xfrm>
            <a:off x="304800" y="1511767"/>
            <a:ext cx="55245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COLD WAR ARMS 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823"/>
            <a:ext cx="8991600" cy="62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57200" y="5181600"/>
            <a:ext cx="685800" cy="304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029200"/>
            <a:ext cx="8991600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982341"/>
          </a:xfrm>
        </p:spPr>
        <p:txBody>
          <a:bodyPr/>
          <a:lstStyle/>
          <a:p>
            <a:r>
              <a:rPr lang="en-US" dirty="0" smtClean="0"/>
              <a:t>Conflict in Korea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7467600" cy="5330952"/>
          </a:xfrm>
        </p:spPr>
        <p:txBody>
          <a:bodyPr/>
          <a:lstStyle/>
          <a:p>
            <a:r>
              <a:rPr lang="en-US" dirty="0" smtClean="0"/>
              <a:t>After WWII, Korea was divided at the 38</a:t>
            </a:r>
            <a:r>
              <a:rPr lang="en-US" baseline="30000" dirty="0" smtClean="0"/>
              <a:t>th</a:t>
            </a:r>
            <a:r>
              <a:rPr lang="en-US" dirty="0" smtClean="0"/>
              <a:t> parallel of latitude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The Soviets backed a communist government in the NORTH while the United States set up a non-communist government in the SOUTH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Division of Kore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04" y="5029200"/>
            <a:ext cx="2100267" cy="1740221"/>
          </a:xfrm>
          <a:prstGeom prst="rect">
            <a:avLst/>
          </a:prstGeom>
        </p:spPr>
      </p:pic>
      <p:pic>
        <p:nvPicPr>
          <p:cNvPr id="5" name="Picture 4" descr="Crossing the 38th Paralle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3505200"/>
            <a:ext cx="1984013" cy="1524000"/>
          </a:xfrm>
          <a:prstGeom prst="rect">
            <a:avLst/>
          </a:prstGeom>
        </p:spPr>
      </p:pic>
      <p:pic>
        <p:nvPicPr>
          <p:cNvPr id="19458" name="Picture 2" descr="http://forgottensoldier.info/soldier-charlie-johns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6881" y="352451"/>
            <a:ext cx="935837" cy="1259781"/>
          </a:xfrm>
          <a:prstGeom prst="rect">
            <a:avLst/>
          </a:prstGeom>
          <a:noFill/>
        </p:spPr>
      </p:pic>
      <p:pic>
        <p:nvPicPr>
          <p:cNvPr id="1026" name="Picture 2" descr="Image result for KOREAN W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01355"/>
            <a:ext cx="2209800" cy="32556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28" name="Picture 4" descr="Image result for KOREAN W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9816"/>
            <a:ext cx="3200981" cy="257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Arms race</a:t>
            </a:r>
            <a:endParaRPr lang="en-US" dirty="0"/>
          </a:p>
        </p:txBody>
      </p:sp>
      <p:pic>
        <p:nvPicPr>
          <p:cNvPr id="5" name="Picture 4" descr="Arms Race Graph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3581400" cy="2614422"/>
          </a:xfrm>
          <a:prstGeom prst="rect">
            <a:avLst/>
          </a:prstGeom>
        </p:spPr>
      </p:pic>
      <p:pic>
        <p:nvPicPr>
          <p:cNvPr id="6146" name="Picture 2" descr="http://flipcoldwar.weebly.com/uploads/2/4/3/4/24348964/2409959.gif?3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011" y="291656"/>
            <a:ext cx="2548053" cy="197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ARMS RACE COLD W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67250"/>
            <a:ext cx="4953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ARMS RACE COLD W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264" y="2667000"/>
            <a:ext cx="2590800" cy="19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oldwar 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956910"/>
            <a:ext cx="2994928" cy="1820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6400" y="152400"/>
            <a:ext cx="76200" cy="66247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" y="1417638"/>
            <a:ext cx="5257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62600" y="2438400"/>
            <a:ext cx="3352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62600" y="4724400"/>
            <a:ext cx="3352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" y="4724399"/>
            <a:ext cx="5334000" cy="457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2753"/>
            <a:ext cx="7583488" cy="1283167"/>
          </a:xfrm>
        </p:spPr>
        <p:txBody>
          <a:bodyPr/>
          <a:lstStyle/>
          <a:p>
            <a:r>
              <a:rPr lang="en-US" dirty="0" smtClean="0"/>
              <a:t>H- BOMB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43351" y="1752600"/>
            <a:ext cx="5087937" cy="2925763"/>
          </a:xfrm>
        </p:spPr>
        <p:txBody>
          <a:bodyPr/>
          <a:lstStyle/>
          <a:p>
            <a:r>
              <a:rPr lang="en-US" b="1" u="sng" dirty="0" smtClean="0">
                <a:solidFill>
                  <a:srgbClr val="7030A0"/>
                </a:solidFill>
              </a:rPr>
              <a:t>1952</a:t>
            </a:r>
            <a:r>
              <a:rPr lang="en-US" dirty="0" smtClean="0"/>
              <a:t>: The Americans exploded the first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hydrogen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bomb</a:t>
            </a:r>
          </a:p>
          <a:p>
            <a:pPr lvl="1"/>
            <a:r>
              <a:rPr lang="en-US" dirty="0" smtClean="0"/>
              <a:t>Soon afterward, the </a:t>
            </a:r>
            <a:r>
              <a:rPr lang="en-US" dirty="0" smtClean="0">
                <a:solidFill>
                  <a:srgbClr val="7030A0"/>
                </a:solidFill>
              </a:rPr>
              <a:t>Soviets</a:t>
            </a:r>
            <a:r>
              <a:rPr lang="en-US" dirty="0" smtClean="0"/>
              <a:t> explode their own </a:t>
            </a:r>
            <a:r>
              <a:rPr lang="en-US" dirty="0" smtClean="0">
                <a:solidFill>
                  <a:srgbClr val="7030A0"/>
                </a:solidFill>
              </a:rPr>
              <a:t>H-</a:t>
            </a:r>
            <a:r>
              <a:rPr lang="en-US" dirty="0" smtClean="0"/>
              <a:t>bomb</a:t>
            </a:r>
            <a:endParaRPr lang="en-US" dirty="0"/>
          </a:p>
        </p:txBody>
      </p:sp>
      <p:pic>
        <p:nvPicPr>
          <p:cNvPr id="4" name="Picture 3" descr="H-Bomb Schematic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08348"/>
            <a:ext cx="6526427" cy="2944851"/>
          </a:xfrm>
          <a:prstGeom prst="rect">
            <a:avLst/>
          </a:prstGeom>
        </p:spPr>
      </p:pic>
      <p:pic>
        <p:nvPicPr>
          <p:cNvPr id="5" name="Picture 4" descr="H-Bomb Newspap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3505200" cy="2628900"/>
          </a:xfrm>
          <a:prstGeom prst="rect">
            <a:avLst/>
          </a:prstGeom>
        </p:spPr>
      </p:pic>
      <p:pic>
        <p:nvPicPr>
          <p:cNvPr id="7170" name="Picture 2" descr="Image result for H bom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5874"/>
            <a:ext cx="1712342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H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373533" cy="47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457200"/>
            <a:ext cx="7696200" cy="533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457200"/>
            <a:ext cx="769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An H-Bomb explosion codenamed “</a:t>
            </a:r>
            <a:r>
              <a:rPr lang="en-US" sz="1600" b="1" dirty="0" smtClean="0">
                <a:solidFill>
                  <a:srgbClr val="00B050"/>
                </a:solidFill>
              </a:rPr>
              <a:t>Baker</a:t>
            </a:r>
            <a:r>
              <a:rPr lang="en-US" sz="1600" dirty="0" smtClean="0"/>
              <a:t>” off the coast of the Philippines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65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Image result for Hydrogen Bomb vs Atomic B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721135"/>
            <a:ext cx="2136864" cy="21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Hydrogen Bomb vs Atomic B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6324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1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utnik 2.jpg"/>
          <p:cNvPicPr>
            <a:picLocks noChangeAspect="1"/>
          </p:cNvPicPr>
          <p:nvPr/>
        </p:nvPicPr>
        <p:blipFill>
          <a:blip r:embed="rId2">
            <a:alphaModFix amt="20000"/>
            <a:lum bright="20000" contrast="33000"/>
          </a:blip>
          <a:stretch>
            <a:fillRect/>
          </a:stretch>
        </p:blipFill>
        <p:spPr>
          <a:xfrm>
            <a:off x="304800" y="1283110"/>
            <a:ext cx="8534400" cy="5574890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sputnik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9463" y="1600200"/>
            <a:ext cx="7583488" cy="52578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World’s first man-made satellite, launched by the</a:t>
            </a:r>
            <a:r>
              <a:rPr lang="en-US" b="1" dirty="0" smtClean="0">
                <a:solidFill>
                  <a:srgbClr val="333333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Soviet Union</a:t>
            </a:r>
          </a:p>
          <a:p>
            <a:pPr lvl="1"/>
            <a:r>
              <a:rPr lang="en-US" b="1" dirty="0" smtClean="0">
                <a:solidFill>
                  <a:srgbClr val="333333"/>
                </a:solidFill>
              </a:rPr>
              <a:t>Led to the </a:t>
            </a:r>
            <a:r>
              <a:rPr lang="en-US" b="1" dirty="0" smtClean="0">
                <a:solidFill>
                  <a:srgbClr val="0070C0"/>
                </a:solidFill>
              </a:rPr>
              <a:t>U.S./</a:t>
            </a:r>
            <a:r>
              <a:rPr lang="en-US" b="1" dirty="0" smtClean="0">
                <a:solidFill>
                  <a:srgbClr val="7030A0"/>
                </a:solidFill>
              </a:rPr>
              <a:t>Soviet Union </a:t>
            </a:r>
            <a:r>
              <a:rPr lang="en-US" b="1" dirty="0" smtClean="0">
                <a:solidFill>
                  <a:srgbClr val="333333"/>
                </a:solidFill>
              </a:rPr>
              <a:t>SPACE RACE competition</a:t>
            </a:r>
          </a:p>
          <a:p>
            <a:pPr lvl="2"/>
            <a:r>
              <a:rPr lang="en-US" b="1" dirty="0" smtClean="0">
                <a:solidFill>
                  <a:srgbClr val="0070C0"/>
                </a:solidFill>
              </a:rPr>
              <a:t>U.S. </a:t>
            </a:r>
            <a:r>
              <a:rPr lang="en-US" b="1" dirty="0" smtClean="0">
                <a:solidFill>
                  <a:srgbClr val="333333"/>
                </a:solidFill>
              </a:rPr>
              <a:t>creates </a:t>
            </a:r>
            <a:r>
              <a:rPr lang="en-US" b="1" dirty="0" smtClean="0">
                <a:solidFill>
                  <a:srgbClr val="7030A0"/>
                </a:solidFill>
              </a:rPr>
              <a:t>NASA</a:t>
            </a:r>
          </a:p>
          <a:p>
            <a:pPr lvl="3"/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333333"/>
                </a:solidFill>
              </a:rPr>
              <a:t>(</a:t>
            </a:r>
            <a:r>
              <a:rPr lang="en-US" b="1" i="1" dirty="0" smtClean="0">
                <a:solidFill>
                  <a:srgbClr val="FF0000"/>
                </a:solidFill>
              </a:rPr>
              <a:t>National Aeronautics </a:t>
            </a:r>
            <a:r>
              <a:rPr lang="en-US" b="1" i="1" dirty="0">
                <a:solidFill>
                  <a:srgbClr val="FF0000"/>
                </a:solidFill>
              </a:rPr>
              <a:t>and </a:t>
            </a:r>
            <a:r>
              <a:rPr lang="en-US" b="1" i="1" dirty="0" smtClean="0">
                <a:solidFill>
                  <a:srgbClr val="FF0000"/>
                </a:solidFill>
              </a:rPr>
              <a:t>Space Administration</a:t>
            </a:r>
            <a:r>
              <a:rPr lang="en-US" b="1" dirty="0" smtClean="0">
                <a:solidFill>
                  <a:srgbClr val="333333"/>
                </a:solidFill>
              </a:rPr>
              <a:t>)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endParaRPr lang="en-US" b="1" dirty="0" smtClean="0">
              <a:solidFill>
                <a:srgbClr val="333333"/>
              </a:solidFill>
            </a:endParaRPr>
          </a:p>
          <a:p>
            <a:pPr algn="ctr">
              <a:buNone/>
            </a:pPr>
            <a:endParaRPr lang="en-US" b="1" dirty="0" smtClean="0">
              <a:solidFill>
                <a:srgbClr val="333333"/>
              </a:solidFill>
            </a:endParaRPr>
          </a:p>
          <a:p>
            <a:pPr algn="ctr">
              <a:buNone/>
            </a:pPr>
            <a:endParaRPr lang="en-US" b="1" dirty="0" smtClean="0">
              <a:solidFill>
                <a:srgbClr val="333333"/>
              </a:solidFill>
            </a:endParaRPr>
          </a:p>
          <a:p>
            <a:pPr algn="ctr">
              <a:buNone/>
            </a:pPr>
            <a:r>
              <a:rPr lang="en-US" b="1" dirty="0" smtClean="0">
                <a:solidFill>
                  <a:srgbClr val="333333"/>
                </a:solidFill>
              </a:rPr>
              <a:t>If the Soviets could send satellites into space WHAT ELSE WERE THEY CAPABLE OF?</a:t>
            </a:r>
            <a:endParaRPr lang="en-US" b="1" dirty="0">
              <a:solidFill>
                <a:srgbClr val="333333"/>
              </a:solidFill>
            </a:endParaRPr>
          </a:p>
        </p:txBody>
      </p:sp>
      <p:sp>
        <p:nvSpPr>
          <p:cNvPr id="9218" name="AutoShape 2" descr="data:image/jpeg;base64,/9j/4AAQSkZJRgABAQAAAQABAAD/2wCEAAkGBhESERAQEhAUEBQUExIRFhQUFREUGBUQFRIVFBgWEhcXGyYfGBsjGhcSHy8gJCcsLS0tFR8yODAqNSYrLCkBCQoKDgwOFA8PFywcHBwpNSwpLCksKSwpKSwpKSksKSkpKSksKSwpLCksKSkpKSkpKSwpKSwsKSwsKSkpLCwpKf/AABEIAQMAwwMBIgACEQEDEQH/xAAcAAEAAgMBAQEAAAAAAAAAAAAABAUBAwYCBwj/xABDEAACAQIDBAYGBwUHBQAAAAAAAQIDEQQFIRIxQVEGEyJhcYEyUnKRobEHM0JTYoLBFBUjQ9Fjg5Ky0uHwFiREo8L/xAAXAQEBAQEAAAAAAAAAAAAAAAAAAQID/8QAHBEBAQEAAgMBAAAAAAAAAAAAAAERAjEhMkES/9oADAMBAAIRAxEAPwD7iAAMNmTDV9HqaXhrehLY7t8f8P8ARoDeCMsRKP1kfzQvJea3r4+Jvp1FJXi01zTuB6AAAAAAAAAAAAAAAAAAAAAAAAAAAAAAAAI1fAxk9pOVOXrQdn+ZbpeaZJAECVetT9KHXR9anZTXtQbtL8r8jfhcfTqX2JJtb46qUfai9V5okEfFZfTqWco6rdJXjKPsyWq94EgFc6eIp+i1iI+rNqFRezNLZl5peJ7w2cU5y2G3Tqfd1FsS/LfSXjFtATgAAAAAAAAAAAAAAAAAAAAAAAAAAAAAAADTicJCpHZqQjNcpJPzXJm4AVf7urUvqKu1H7qs5Sj4Rn6UfPaEM9jFqNeEsNJuy27OEn+Gouy/B2fcWh5qU1JOMkpJ6NNJprvQGUzJUVcklDtYWq6D39W+3SfdsPWH5WvA1LpFKjpjKLocOthepRf5lrDwkgLwGuhiIzipwkpxeqlFppruaNgAAAAAAAAAAAAAAAAAAAAAAAAAAAAAAMON9HqZAFHX6LQi3PC1JYOb1/h2dOT/AB0n2X5WNMM+xOHssZQvFf8AkYdSnT8Zw9KHxOiAEfBY+nWgp0qkakXxi0/J8n3EgpsZ0YpSk6tKUsLV9ek9m/tw9GRFeb4vDN/tNHrqS/n0NWlzqU+HfbTxIOjBEy/NaNeO3SqRqLjZ6rukt6fiSygAAAAAAAADzUbs9lJvgm7L32diP19X7leU1+qQEoEVYqf3MvKVP/UZ/a5fc1P/AFv/AOyaJIIssdb+VU/w3+TPP7zjxp1V/dVH8kNEwENZtT/GvGnVXzieXnVD7z4S/oNgnAhxzig/5kfO6+ZsjmFJ7qsH+aP9SiQDXHEwe6cX4NM93AyAAAAAAACmzLovSqS62Dlh63CrS7Lv+JLSS8feQ3mmLwq/7mCxFNfz6KtJLnUh+q07y/xOMhTV5yUfm/Bb2VNbpTDXYpznbjokS2QWGXZvRrx2qVRT5pb14reiYfMs2nSquVWhRqYWsuNOSScuG3FJWvzXuZCwf0k4nBtRxNOVaklq5O00udOe6p4PXvRJy1cfWgU3R7pdhMbHaw9aM3a7g+zOPtRevnuLk0gAAAAAAAAAAAAA1zw8HvhF+KTNUstovfSpv8kf6EkAQp5NQaadKLT7iH/0dg+FBR9mVSPykXIGCil0OofZqYin7OIrfq2Zj0XsuzjMWv77a+DjYvATBT/unEr0cdU/PToy+SQeBxy3Yym/aw/C3NVOZcAYOeqYXM16NfDz9qEo/JMxh8ZmCajVhR8Y3d3fRRW18zoWzms/zLY1bUV6zvv5RS3vd7lo76Z5KiZzJRk9upeVrzel09LRTf6LkVE8TKz/AIiS4J2bt3OK0+JW5jmUpduOq2rKVnaUrLRPc3rw5lfUrVZLSHaad7bWqstP9u452VZU7FVZz7dFTdvSfZu1vcUt1+XeiOsEql4yqvZlHaW3aUZbvFLSz8mVk81rR3ucdy7MpJWW7cyFhM1nTk2m7auzd9Um+PGzcfMZZ0uxuq5T+x1Go9iV1NVINpp/Zs98f9z7hkeYdfh6Fbc504yftW1+Nz47LHUp3cZ3vo9rRqy0Tu91rrldHbfRtne1t4Vu6iusp63tG6U4eTaa9pmuHLb5LHdAA6sAAAAAAAAAAAAAAAAAAAAACNmFfYpylyTfuTf6HF9PK84YaKlbZc4RWqV1dt35PRe86/OoTdGpsWckr2fFLVrc+Hcz5h9I2ZbVKKk4yleKbWqk12m4NJJqztu4mL3F+K/Eyb0jLajwe+2nPf8Ar3l/0dhaMpOzUna10+xazUuWu1ozhMvzFJtcNLxvrbdodh0ezpUVsqLalrdb1e99Hv3ko09J8m/Z4we3GTm5JKLd7KyTa4b18Tm8Vl85WnCN0mlfTerJeO9HUdKs0VSUYxXZ0qX5twsl5Pb+BzuJxco0qkYtJO12lG7W1FPtb7dxFc1LHulKTUtnVpPx1szrOgudJ5jhZKycpKnK25qcZR+dmcrn0IKDex6i033dtV37zf8ARbh5yzTC0t+zU6x+FOLnfu3L3iT6uv0yADqwAAAAAAAAAAAAAAAAAAAAAMNHy/6R40XJYbdVlBygmrK6do9rndSR9ROf6V9GIYqDeyusS0la8krp9l89EZ5RY/P2E0nq7PWDi1qn3+5nRTxmxCLbslppzvZfqz30ryGUajrKDcbqT2E9uNkk9pL0lo+W/fwOSp4upKUntJuKbSbhG8r2W+y0v8DPt5WzHUV8zfZ+1+ivdfMh18XTer0VrPR878PA5WpmlS902tysnpp3FthMPKUOtrVupptJaLWo7a7PJbx+TWjH5ipbEYWrN2utXd8U0tbH0j6EuhsqdWvjqur2ephy25PaqNc7LZV92slwOa6G9FqmPq7GGg8PhotKpiHHtNb3Gm3vk1z3Xvpx++5fgKdClCjSjsQhFRiuSXN8XxberbNcYlSAAaQAAAAAAAAAAAAAAAAAAAAw2Bkp8/6T0cLHtPbqP0aa3vlfkv8AiuRMx6RVKspYfBQ62e6VV6U6V9LuXF8bLlxN2S9E6dGXXVG8RXerqz4P8Ce7x1feTVU+XZNjMVOVfEtUKctY09lbXc+cV4tt8uJS5r9ETldwlCp7S2X8br4n08peknSDqIqnTj1mIqaU6a11eib7vnbkm0yG18azHoLKjWp0JUoTqTa2KVOUZSlLgpclZNtuyST4anaZd9Dkak41sfV62ysqFLajTiuW09X5JbjqeinRh4fbxFeSq4qrrUnv2E9erpvluu+LXBJJdETDWjBYKnRhGlShGnCKtGMUkku5I3gGkAAAAAAAAAAAAAAAAAAAAKXNekWzLqMPT/aK7+ynaMF61WX2UBYZjmdKhB1Ks1CK977kuJRQp4nHazUsLhnqobqtVfi9SL9/dxJeW9HXtKvipqvW0a+7p91KL/zP3IvCd9q0YPBU6UFTpwUIrcl83zfebwVXSDPo4aCdnUqzezSpR1lUm9yS5d5UeOkfSGOGhFKLq1qj2KVKOspze7Tl/wA01aj9GujsqTlicTLrcVV1k98acfu6fcuL49ySQ6PdH5xnLF4pqpiqitzjRg/5dL9Xx8DoAAAAAAAAAAAAAAAAAAAAAAAasVioU4SqVJKEYq7lJ2SRBzPPYUpKlGLrV5K8aMLbVvWm90I/ifxIuGyGdWarYySqyTvCjH6ml5PWpL8UvJICLLFYnHXjR2sLhtzrNWq1V/YxfoRfrPyLvLMppYeHV0oKK4ve5PnNvWT72TAAAKzPs9hhoJtbdSXZp016U56Lhd2u1d24pJNtJhnO88hhoq/aqTezTpxu5Tloty1tdrXvS1bScTJMjkqjxeJtPESVlxVKD+xDhfm14K+rlr6P5DUU3i8U9vET3LhRhraMVqk7NrTddq7blKXQkUABUAAAAAAAAAAAAAAAAACHmGa06KjtNuUnaFOK2pzlvtCPHx3Li0BLnNJNtpJK7b0SXNnPVc1r4pung/4dLdLFzjdPmsNB+m/xvsr8RIWVVMQ1LFWUL3jhou8e515L6x93orvLmMUkklZLRJcF3EEHKMkpYaLVNNyk9qdSb2qlSfrVJvVv4LhYngFAArs8zynhae3O8pSexTpx1nUqPdGC5/IDGeZ5DDQTa25yezTpr0qk+S7tVd9/FtJwsjyKe28Ximp4iW5fZow1tGC4Oza7rvVtylLxkGRVOseNxdpYmatGK1jh6fCnT7+cu98230RFAAVAAAAAAAAAAAAAAAAAGnF4yFOO1N2V7Jatyk90YpatvkiA8NVr/W3o0vuk+3Nf20l6K/DHzfAmjZPMpVG4YdKVnaVV/VwfFL15dy0XFo34TLowbnrOo9JVJWcmuXcu5aG+lSjFKMUopKySVklySPYwAAUACFm+cUsNSdWrKyuopJXlOb0jCnFayk3okgPGd51TwtJ1J3bbUYQjrKpUfowguLZW5FkdSVT9txlpYiStCmtYYam/sQ5y5yPeU5POpVWNxa/i2apUr3jhqb4Lg6j+1LyWhfkUABUAAAAAAAAAAAAAAAAAABqeFhtqo43klspu7suOzyvxtvNoAAAAACDnGcUsNSdarKyVopJXlOb0jCnHfKTeiQHrNs2pYam6tWVldRSWspzekYQX2pN7kVOUZRVq1VjcYl1iv1FDfHDQf+aq1vlw3LQxk+T1atVY7GK1RX6ihe8cNB/CVVr0pcNy0OjAAAAAAAAAAAAAAAAAAAAAAAAAAAAARM0zSnh6cqtWVoqySSblKT0jCEVrKTeiS3gYzbNqWGpSq1XaKskkrynN6RhCK1lJvRJFRk+UVatVY7GK1RX6ihe8cNTfPhKs16UuG5aGzK8qqVakcZi42mr9RQumsPB6XfCVZrfLhuXFu/AAAAAAAAAAAAAAAAAAAAAAAAAAAAAAImaZpTw9N1ajaSskknKU5t2jCnFayk3okt5WZXlVSrUWMxatUV+poXUo4aDVrtrSVZr0pcPRjpdyk4fJ5SrvE15KpOLlGhBX2KNN6bSvvqSW+XBPZWl3K1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63500" y="-153988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Image result for sputn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28" y="150813"/>
            <a:ext cx="2046372" cy="150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sputn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2751"/>
            <a:ext cx="2019300" cy="14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500" y="5410200"/>
            <a:ext cx="87757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 descr="Sputnik Newspaper Article 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732" y="3995127"/>
            <a:ext cx="1684563" cy="1219856"/>
          </a:xfrm>
          <a:prstGeom prst="rect">
            <a:avLst/>
          </a:prstGeom>
        </p:spPr>
      </p:pic>
      <p:pic>
        <p:nvPicPr>
          <p:cNvPr id="10" name="Picture 2" descr="Image result for Sputnik 19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14721"/>
            <a:ext cx="1981200" cy="122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5900" y="1417638"/>
            <a:ext cx="37465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Image result for NAS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479"/>
            <a:ext cx="1524000" cy="12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NA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9" y="685800"/>
            <a:ext cx="2418031" cy="18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698863"/>
            <a:ext cx="2359348" cy="176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NASA Space Shut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1" y="3768811"/>
            <a:ext cx="2316099" cy="188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NASA Space Shut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027" y="685800"/>
            <a:ext cx="2351904" cy="176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Image result for cape carnaveral flori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3023478"/>
            <a:ext cx="5743575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743200"/>
            <a:ext cx="91440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img.gawkerassets.com/img/18lq9cq2bqaf4jpg/k-bigpi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07" y="152400"/>
            <a:ext cx="2574293" cy="1449035"/>
          </a:xfrm>
          <a:prstGeom prst="rect">
            <a:avLst/>
          </a:prstGeom>
          <a:noFill/>
        </p:spPr>
      </p:pic>
      <p:pic>
        <p:nvPicPr>
          <p:cNvPr id="15362" name="Picture 2" descr="Image result for man walks on the m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06" y="1905000"/>
            <a:ext cx="2269493" cy="17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man walks on the m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9" y="3906253"/>
            <a:ext cx="1958686" cy="283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Image result for man walks on the m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"/>
            <a:ext cx="4762500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nations gain </a:t>
            </a:r>
            <a:r>
              <a:rPr lang="en-US" sz="3200" b="1" dirty="0" smtClean="0"/>
              <a:t>independence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36576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DEVELOPMENTS IN AFRICA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Soviet Union </a:t>
            </a:r>
            <a:r>
              <a:rPr lang="en-US" dirty="0" smtClean="0"/>
              <a:t>and the </a:t>
            </a:r>
            <a:r>
              <a:rPr lang="en-US" dirty="0" smtClean="0">
                <a:solidFill>
                  <a:srgbClr val="0070C0"/>
                </a:solidFill>
              </a:rPr>
              <a:t>United States </a:t>
            </a:r>
            <a:r>
              <a:rPr lang="en-US" dirty="0" smtClean="0"/>
              <a:t>competed for influence in newly formed countries like </a:t>
            </a:r>
            <a:r>
              <a:rPr lang="en-US" dirty="0" smtClean="0">
                <a:solidFill>
                  <a:srgbClr val="0070C0"/>
                </a:solidFill>
              </a:rPr>
              <a:t>Ghana, Guinea, and the Congo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THE PHILLIPINES</a:t>
            </a:r>
          </a:p>
          <a:p>
            <a:pPr lvl="1"/>
            <a:r>
              <a:rPr lang="en-US" dirty="0" smtClean="0"/>
              <a:t>Filipinos fought their new government for land reforms (some of these rebels were </a:t>
            </a:r>
            <a:r>
              <a:rPr lang="en-US" dirty="0" smtClean="0">
                <a:solidFill>
                  <a:srgbClr val="7030A0"/>
                </a:solidFill>
              </a:rPr>
              <a:t>communists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INDOCHINA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Vietnam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struggled for independence (civil war) led to the Vietnam War.</a:t>
            </a:r>
          </a:p>
          <a:p>
            <a:pPr lvl="2"/>
            <a:r>
              <a:rPr lang="en-US" dirty="0" smtClean="0"/>
              <a:t>Containment</a:t>
            </a:r>
          </a:p>
          <a:p>
            <a:endParaRPr lang="en-US" dirty="0"/>
          </a:p>
        </p:txBody>
      </p:sp>
      <p:pic>
        <p:nvPicPr>
          <p:cNvPr id="7170" name="Picture 2" descr="http://www.nationsonline.org/bilder/third_world_map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2209800"/>
            <a:ext cx="4927735" cy="287600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33800" y="1318259"/>
            <a:ext cx="76200" cy="536416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1295400"/>
            <a:ext cx="85344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3200400"/>
            <a:ext cx="35052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6700" y="4681946"/>
            <a:ext cx="35052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PEACE CORPS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President John F. Kennedy proposed the creation of the </a:t>
            </a:r>
            <a:r>
              <a:rPr lang="en-US" sz="2000" dirty="0" smtClean="0">
                <a:solidFill>
                  <a:srgbClr val="7030A0"/>
                </a:solidFill>
              </a:rPr>
              <a:t>PEACE CORPS </a:t>
            </a:r>
            <a:r>
              <a:rPr lang="en-US" sz="2000" dirty="0" smtClean="0"/>
              <a:t>to win support in these newly created nations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Soviet Union </a:t>
            </a:r>
            <a:r>
              <a:rPr lang="en-US" sz="1800" dirty="0" smtClean="0"/>
              <a:t>was also trying to build friendships</a:t>
            </a:r>
          </a:p>
          <a:p>
            <a:pPr marL="365760" lvl="1" indent="0">
              <a:buNone/>
            </a:pPr>
            <a:endParaRPr lang="en-US" sz="18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Americans volunteered in third-world countries around the world as teachers, doctors, nurses, carpenters, and farmers.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 descr="Peace Corps Propagan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09236"/>
            <a:ext cx="838200" cy="1116483"/>
          </a:xfrm>
          <a:prstGeom prst="rect">
            <a:avLst/>
          </a:prstGeom>
        </p:spPr>
      </p:pic>
      <p:pic>
        <p:nvPicPr>
          <p:cNvPr id="6" name="Picture 5" descr="Peace Corps Symb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012" y="-31078"/>
            <a:ext cx="1471575" cy="1471575"/>
          </a:xfrm>
          <a:prstGeom prst="rect">
            <a:avLst/>
          </a:prstGeom>
        </p:spPr>
      </p:pic>
      <p:pic>
        <p:nvPicPr>
          <p:cNvPr id="7" name="Picture 6" descr="Peace Corps Volunteer 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481" y="2514600"/>
            <a:ext cx="1242637" cy="840851"/>
          </a:xfrm>
          <a:prstGeom prst="rect">
            <a:avLst/>
          </a:prstGeom>
        </p:spPr>
      </p:pic>
      <p:pic>
        <p:nvPicPr>
          <p:cNvPr id="8" name="Picture 7" descr="Peace Corps Volunteer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0887" y="1600200"/>
            <a:ext cx="1219200" cy="802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1417638"/>
            <a:ext cx="5257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peace corps missi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60" y="4337247"/>
            <a:ext cx="3382127" cy="25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Image result for peace corps mission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57150" y="-1431925"/>
            <a:ext cx="5715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Related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798"/>
            <a:ext cx="3569401" cy="267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3962400"/>
            <a:ext cx="9144000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eace corps projec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1"/>
            <a:ext cx="48620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Image result for CAUSES OF THE KOREAN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056085" cy="468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5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AY Dios </a:t>
            </a:r>
            <a:r>
              <a:rPr lang="en-US" sz="4000" dirty="0" err="1" smtClean="0"/>
              <a:t>Mios</a:t>
            </a:r>
            <a:r>
              <a:rPr lang="en-US" sz="4000" dirty="0" smtClean="0"/>
              <a:t> </a:t>
            </a:r>
            <a:r>
              <a:rPr lang="en-US" sz="4000" b="1" dirty="0" smtClean="0"/>
              <a:t>Castro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7030A0"/>
                </a:solidFill>
              </a:rPr>
              <a:t>1959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7030A0"/>
                </a:solidFill>
              </a:rPr>
              <a:t>Fidel Castro </a:t>
            </a:r>
            <a:r>
              <a:rPr lang="en-US" sz="2000" dirty="0" smtClean="0"/>
              <a:t>and his </a:t>
            </a:r>
            <a:r>
              <a:rPr lang="en-US" sz="2000" dirty="0" smtClean="0">
                <a:solidFill>
                  <a:srgbClr val="7030A0"/>
                </a:solidFill>
              </a:rPr>
              <a:t>communist</a:t>
            </a:r>
            <a:r>
              <a:rPr lang="en-US" sz="2000" dirty="0" smtClean="0"/>
              <a:t> party led a successful revolution in </a:t>
            </a:r>
            <a:r>
              <a:rPr lang="en-US" sz="2000" dirty="0" smtClean="0">
                <a:solidFill>
                  <a:srgbClr val="7030A0"/>
                </a:solidFill>
              </a:rPr>
              <a:t>Cuba</a:t>
            </a:r>
          </a:p>
          <a:p>
            <a:pPr lvl="1"/>
            <a:r>
              <a:rPr lang="en-US" sz="1600" dirty="0" smtClean="0"/>
              <a:t>He (</a:t>
            </a:r>
            <a:r>
              <a:rPr lang="en-US" sz="1600" i="1" dirty="0" smtClean="0"/>
              <a:t>and his comrade </a:t>
            </a:r>
            <a:r>
              <a:rPr lang="en-US" sz="1600" i="1" dirty="0" err="1" smtClean="0"/>
              <a:t>Che</a:t>
            </a:r>
            <a:r>
              <a:rPr lang="en-US" sz="1600" i="1" dirty="0" smtClean="0"/>
              <a:t> Guevara</a:t>
            </a:r>
            <a:r>
              <a:rPr lang="en-US" sz="1600" dirty="0" smtClean="0"/>
              <a:t>) encouraged other Latin American countries to follow suit</a:t>
            </a:r>
          </a:p>
          <a:p>
            <a:r>
              <a:rPr lang="en-US" sz="2000" dirty="0" smtClean="0"/>
              <a:t>Many </a:t>
            </a:r>
            <a:r>
              <a:rPr lang="en-US" sz="2000" dirty="0" smtClean="0">
                <a:solidFill>
                  <a:srgbClr val="00B050"/>
                </a:solidFill>
              </a:rPr>
              <a:t>Cubans</a:t>
            </a:r>
            <a:r>
              <a:rPr lang="en-US" sz="2000" dirty="0" smtClean="0"/>
              <a:t> fled to the United States</a:t>
            </a:r>
          </a:p>
          <a:p>
            <a:pPr lvl="1"/>
            <a:r>
              <a:rPr lang="en-US" sz="1800" u="sng" dirty="0" smtClean="0">
                <a:solidFill>
                  <a:srgbClr val="7030A0"/>
                </a:solidFill>
              </a:rPr>
              <a:t>Bay of Pigs Invasion</a:t>
            </a:r>
            <a:r>
              <a:rPr lang="en-US" sz="1800" dirty="0" smtClean="0"/>
              <a:t>: </a:t>
            </a:r>
            <a:r>
              <a:rPr lang="en-US" sz="1800" dirty="0" smtClean="0">
                <a:solidFill>
                  <a:srgbClr val="FF0000"/>
                </a:solidFill>
              </a:rPr>
              <a:t>The U.S. secretly trained some of these exiles and attempted to invade Cuba and overthrow Castro……it failed. 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5" name="Picture 4" descr="Fi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860" y="159194"/>
            <a:ext cx="856085" cy="1258444"/>
          </a:xfrm>
          <a:prstGeom prst="rect">
            <a:avLst/>
          </a:prstGeom>
        </p:spPr>
      </p:pic>
      <p:pic>
        <p:nvPicPr>
          <p:cNvPr id="7" name="Picture 6" descr="Fidel and Niki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015" y="358003"/>
            <a:ext cx="1274831" cy="10596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1417638"/>
            <a:ext cx="70104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bay of pigs invasions diagram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46" y="4113096"/>
            <a:ext cx="3657600" cy="274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bay of pigs invasions diagram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4267200" cy="156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Cuban Missile crisis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9463" y="1524000"/>
            <a:ext cx="7583488" cy="46021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closest the United States and the Soviet Union came to an all out nuclear war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American </a:t>
            </a:r>
            <a:r>
              <a:rPr lang="en-US" sz="2000" dirty="0" smtClean="0"/>
              <a:t>planes took pictures of Soviet nuclear missile bases in </a:t>
            </a:r>
            <a:r>
              <a:rPr lang="en-US" sz="2000" dirty="0" smtClean="0">
                <a:solidFill>
                  <a:srgbClr val="7030A0"/>
                </a:solidFill>
              </a:rPr>
              <a:t>Cuba</a:t>
            </a:r>
          </a:p>
          <a:p>
            <a:pPr lvl="1"/>
            <a:r>
              <a:rPr lang="en-US" sz="1600" dirty="0" smtClean="0"/>
              <a:t>Kennedy blockaded </a:t>
            </a:r>
            <a:r>
              <a:rPr lang="en-US" sz="1600" dirty="0" smtClean="0">
                <a:solidFill>
                  <a:srgbClr val="7030A0"/>
                </a:solidFill>
              </a:rPr>
              <a:t>Cuba</a:t>
            </a:r>
            <a:r>
              <a:rPr lang="en-US" sz="1600" dirty="0" smtClean="0"/>
              <a:t> – stopping any Soviet ship from bringing missiles to </a:t>
            </a:r>
            <a:r>
              <a:rPr lang="en-US" sz="1600" dirty="0" smtClean="0">
                <a:solidFill>
                  <a:srgbClr val="7030A0"/>
                </a:solidFill>
              </a:rPr>
              <a:t>Cuba</a:t>
            </a:r>
          </a:p>
          <a:p>
            <a:pPr lvl="1"/>
            <a:r>
              <a:rPr lang="en-US" sz="1600" dirty="0" smtClean="0"/>
              <a:t>For </a:t>
            </a:r>
            <a:r>
              <a:rPr lang="en-US" sz="2400" dirty="0" smtClean="0">
                <a:solidFill>
                  <a:srgbClr val="7030A0"/>
                </a:solidFill>
              </a:rPr>
              <a:t>13 </a:t>
            </a:r>
            <a:r>
              <a:rPr lang="en-US" sz="1600" dirty="0" smtClean="0"/>
              <a:t>days, heated talks between Kennedy and Khrushchev attempted to solve the crisis</a:t>
            </a:r>
          </a:p>
          <a:p>
            <a:pPr lvl="1"/>
            <a:r>
              <a:rPr lang="en-US" sz="1600" dirty="0" smtClean="0"/>
              <a:t>In the end, </a:t>
            </a:r>
            <a:r>
              <a:rPr lang="en-US" sz="1600" dirty="0" smtClean="0">
                <a:solidFill>
                  <a:srgbClr val="7030A0"/>
                </a:solidFill>
              </a:rPr>
              <a:t>Khrushchev (USSR) agreed to remove the missiles and Kennedy agreed not invade Cuba    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4098" name="Picture 2" descr="Missilesitemap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4684014"/>
            <a:ext cx="3276600" cy="2056067"/>
          </a:xfrm>
          <a:prstGeom prst="rect">
            <a:avLst/>
          </a:prstGeom>
          <a:noFill/>
        </p:spPr>
      </p:pic>
      <p:pic>
        <p:nvPicPr>
          <p:cNvPr id="4100" name="Picture 4" descr="23oct62_wpost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868948"/>
            <a:ext cx="1981200" cy="18711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1417638"/>
            <a:ext cx="84582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ennedy_and_khrushchev_cartoo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498459"/>
            <a:ext cx="4572000" cy="5872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Cuban Missile crisis</a:t>
            </a:r>
            <a:endParaRPr lang="en-US" dirty="0"/>
          </a:p>
        </p:txBody>
      </p:sp>
      <p:pic>
        <p:nvPicPr>
          <p:cNvPr id="4" name="Picture 3" descr="Cuban Missile Crisis Ma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7429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/>
          <a:lstStyle/>
          <a:p>
            <a:r>
              <a:rPr lang="en-US" dirty="0" smtClean="0"/>
              <a:t>Cuban missile crisis</a:t>
            </a:r>
            <a:endParaRPr lang="en-US" dirty="0"/>
          </a:p>
        </p:txBody>
      </p:sp>
      <p:pic>
        <p:nvPicPr>
          <p:cNvPr id="7" name="Picture 6" descr="Cuban Missile Crisis New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924256"/>
            <a:ext cx="1192208" cy="1640653"/>
          </a:xfrm>
          <a:prstGeom prst="rect">
            <a:avLst/>
          </a:prstGeom>
        </p:spPr>
      </p:pic>
      <p:pic>
        <p:nvPicPr>
          <p:cNvPr id="8" name="Picture 7" descr="Cuban Missile Crisis Prot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876800"/>
            <a:ext cx="1392220" cy="1740275"/>
          </a:xfrm>
          <a:prstGeom prst="rect">
            <a:avLst/>
          </a:prstGeom>
        </p:spPr>
      </p:pic>
      <p:pic>
        <p:nvPicPr>
          <p:cNvPr id="9" name="Picture 8" descr="Kennedy Khrushche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5099237"/>
            <a:ext cx="1704376" cy="1295400"/>
          </a:xfrm>
          <a:prstGeom prst="rect">
            <a:avLst/>
          </a:prstGeom>
        </p:spPr>
      </p:pic>
      <p:pic>
        <p:nvPicPr>
          <p:cNvPr id="10" name="Picture 9" descr="Castro and Khrushche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5" y="1600200"/>
            <a:ext cx="3408752" cy="2431349"/>
          </a:xfrm>
          <a:prstGeom prst="rect">
            <a:avLst/>
          </a:prstGeom>
        </p:spPr>
      </p:pic>
      <p:pic>
        <p:nvPicPr>
          <p:cNvPr id="16386" name="Picture 2" descr="Image result for cuban missile cris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244" y="914400"/>
            <a:ext cx="4072208" cy="34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cuban missile crisi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5" y="4206530"/>
            <a:ext cx="3730117" cy="24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CAUSES OF THE KOREAN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94610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why did korean war begin char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3018"/>
            <a:ext cx="4419600" cy="33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hy did korean war begin char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68262"/>
            <a:ext cx="22479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hy did korean war begin char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94647"/>
            <a:ext cx="2581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4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Korean War AKA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forgotten war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4789" y="1828800"/>
            <a:ext cx="7088187" cy="42973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June 1950: </a:t>
            </a:r>
            <a:r>
              <a:rPr lang="en-US" sz="2000" dirty="0" smtClean="0">
                <a:solidFill>
                  <a:srgbClr val="00B050"/>
                </a:solidFill>
              </a:rPr>
              <a:t>North Korean </a:t>
            </a:r>
            <a:r>
              <a:rPr lang="en-US" sz="2000" dirty="0" smtClean="0"/>
              <a:t>troops invade</a:t>
            </a:r>
            <a:r>
              <a:rPr lang="en-US" sz="2000" dirty="0" smtClean="0">
                <a:solidFill>
                  <a:srgbClr val="0070C0"/>
                </a:solidFill>
              </a:rPr>
              <a:t> South Korea </a:t>
            </a:r>
            <a:r>
              <a:rPr lang="en-US" sz="2000" dirty="0" smtClean="0"/>
              <a:t>(aided by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Soviet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tanks and artillery) – NK troops get all the way to </a:t>
            </a:r>
            <a:r>
              <a:rPr lang="en-US" sz="2000" dirty="0" smtClean="0">
                <a:solidFill>
                  <a:srgbClr val="0070C0"/>
                </a:solidFill>
              </a:rPr>
              <a:t>South Korean </a:t>
            </a:r>
            <a:r>
              <a:rPr lang="en-US" sz="2000" dirty="0" smtClean="0"/>
              <a:t>capital of Seoul</a:t>
            </a:r>
          </a:p>
          <a:p>
            <a:endParaRPr lang="en-US" sz="2000" dirty="0" smtClean="0"/>
          </a:p>
          <a:p>
            <a:r>
              <a:rPr lang="en-US" sz="2000" dirty="0" smtClean="0"/>
              <a:t>President Truman urges the UN to send military force to protect South Korea (</a:t>
            </a:r>
            <a:r>
              <a:rPr lang="en-US" sz="2000" b="1" dirty="0" smtClean="0"/>
              <a:t>90% </a:t>
            </a:r>
            <a:r>
              <a:rPr lang="en-US" sz="2000" dirty="0" smtClean="0"/>
              <a:t>were American troops)</a:t>
            </a:r>
          </a:p>
          <a:p>
            <a:pPr marL="739775" lvl="1" indent="-457200"/>
            <a:r>
              <a:rPr lang="en-US" sz="2000" dirty="0" smtClean="0"/>
              <a:t>The UN forces push the </a:t>
            </a:r>
            <a:r>
              <a:rPr lang="en-US" sz="2000" dirty="0" smtClean="0">
                <a:solidFill>
                  <a:srgbClr val="002060"/>
                </a:solidFill>
              </a:rPr>
              <a:t>North Korean </a:t>
            </a:r>
            <a:r>
              <a:rPr lang="en-US" sz="2000" dirty="0" smtClean="0"/>
              <a:t>military back nearly to </a:t>
            </a:r>
            <a:r>
              <a:rPr lang="en-US" sz="2000" dirty="0" smtClean="0">
                <a:solidFill>
                  <a:srgbClr val="002060"/>
                </a:solidFill>
              </a:rPr>
              <a:t>China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304800" y="1600200"/>
            <a:ext cx="1276349" cy="2133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304800" y="4343400"/>
            <a:ext cx="1276349" cy="2163763"/>
          </a:xfrm>
          <a:prstGeom prst="up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-398740" y="2778402"/>
            <a:ext cx="272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GOING SOUTH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-178872" y="55303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 NORTH</a:t>
            </a:r>
            <a:endParaRPr lang="en-US" dirty="0"/>
          </a:p>
        </p:txBody>
      </p:sp>
      <p:pic>
        <p:nvPicPr>
          <p:cNvPr id="17410" name="Picture 2" descr="http://ts2.mm.bing.net/th?id=HN.607999414527199451&amp;pid=1.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4398126"/>
            <a:ext cx="1524000" cy="2368911"/>
          </a:xfrm>
          <a:prstGeom prst="rect">
            <a:avLst/>
          </a:prstGeom>
          <a:noFill/>
        </p:spPr>
      </p:pic>
      <p:pic>
        <p:nvPicPr>
          <p:cNvPr id="7170" name="Picture 2" descr="Image result for CAUSES OF THE KOREAN W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13519"/>
            <a:ext cx="2000251" cy="15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AUSES OF THE KOREAN W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45044"/>
            <a:ext cx="2939716" cy="196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24789" y="3048000"/>
            <a:ext cx="7166811" cy="76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Korean War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863831" cy="611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korean war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72159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5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korean war results/effec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" y="990600"/>
            <a:ext cx="7403477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267200" y="1676400"/>
            <a:ext cx="609600" cy="2286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3200400" y="4191000"/>
            <a:ext cx="685800" cy="242316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4419600" y="5334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CONFLICT IN KOREA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23109" y="1600200"/>
            <a:ext cx="5410200" cy="4780243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Chinese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troops join with the </a:t>
            </a:r>
            <a:r>
              <a:rPr lang="en-US" dirty="0" smtClean="0">
                <a:solidFill>
                  <a:srgbClr val="00B050"/>
                </a:solidFill>
              </a:rPr>
              <a:t>North Koreans </a:t>
            </a:r>
            <a:r>
              <a:rPr lang="en-US" dirty="0" smtClean="0"/>
              <a:t>and push south</a:t>
            </a:r>
          </a:p>
          <a:p>
            <a:r>
              <a:rPr lang="en-US" dirty="0" smtClean="0"/>
              <a:t>There, the war settles into a </a:t>
            </a:r>
            <a:r>
              <a:rPr lang="en-US" b="1" u="sng" dirty="0" smtClean="0"/>
              <a:t>STALEMATE</a:t>
            </a:r>
          </a:p>
          <a:p>
            <a:pPr lvl="1"/>
            <a:r>
              <a:rPr lang="en-US" sz="1400" dirty="0" smtClean="0"/>
              <a:t> – </a:t>
            </a:r>
            <a:r>
              <a:rPr lang="en-US" sz="1900" dirty="0" smtClean="0">
                <a:solidFill>
                  <a:srgbClr val="FF0000"/>
                </a:solidFill>
              </a:rPr>
              <a:t>a situation in which neither side wins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July 1951: </a:t>
            </a:r>
            <a:r>
              <a:rPr lang="en-US" dirty="0" smtClean="0"/>
              <a:t>Peace talks begin (fighting continues)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7030A0"/>
                </a:solidFill>
              </a:rPr>
              <a:t>July 1953: </a:t>
            </a:r>
            <a:r>
              <a:rPr lang="en-US" dirty="0" smtClean="0"/>
              <a:t>A </a:t>
            </a:r>
            <a:r>
              <a:rPr lang="en-US" b="1" u="sng" dirty="0" smtClean="0"/>
              <a:t>CEASE-FIRE</a:t>
            </a:r>
            <a:r>
              <a:rPr lang="en-US" b="1" dirty="0" smtClean="0"/>
              <a:t> </a:t>
            </a:r>
            <a:r>
              <a:rPr lang="en-US" dirty="0" smtClean="0"/>
              <a:t>ends the fighting and a demilitarized zone is established, dividing the two counties</a:t>
            </a:r>
          </a:p>
          <a:p>
            <a:pPr marL="457200" indent="-457200">
              <a:buNone/>
            </a:pPr>
            <a:endParaRPr lang="en-US" sz="1600" dirty="0"/>
          </a:p>
        </p:txBody>
      </p:sp>
      <p:sp>
        <p:nvSpPr>
          <p:cNvPr id="4" name="Down Arrow 3"/>
          <p:cNvSpPr/>
          <p:nvPr/>
        </p:nvSpPr>
        <p:spPr>
          <a:xfrm>
            <a:off x="0" y="1600200"/>
            <a:ext cx="1219200" cy="200688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5400000">
            <a:off x="-433903" y="24442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 AGAIN</a:t>
            </a:r>
            <a:endParaRPr lang="en-US" dirty="0"/>
          </a:p>
        </p:txBody>
      </p:sp>
      <p:pic>
        <p:nvPicPr>
          <p:cNvPr id="7" name="Picture 6" descr="Stalemate in Kore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685800"/>
            <a:ext cx="1984176" cy="2095500"/>
          </a:xfrm>
          <a:prstGeom prst="rect">
            <a:avLst/>
          </a:prstGeom>
        </p:spPr>
      </p:pic>
      <p:pic>
        <p:nvPicPr>
          <p:cNvPr id="8194" name="Picture 2" descr="Image result for KOREAN WAR CEASE F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25" y="3607080"/>
            <a:ext cx="16097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3657600"/>
            <a:ext cx="57150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10460</TotalTime>
  <Words>623</Words>
  <Application>Microsoft Office PowerPoint</Application>
  <PresentationFormat>On-screen Show (4:3)</PresentationFormat>
  <Paragraphs>77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Oriel</vt:lpstr>
      <vt:lpstr>THE KOREAN WAR AND GLOBEL CONCERNS THE COLD WAR GETS HOT!!!!!!!!</vt:lpstr>
      <vt:lpstr>Conflict in Korea</vt:lpstr>
      <vt:lpstr>PowerPoint Presentation</vt:lpstr>
      <vt:lpstr>PowerPoint Presentation</vt:lpstr>
      <vt:lpstr>Korean War AKA The forgotten war</vt:lpstr>
      <vt:lpstr>PowerPoint Presentation</vt:lpstr>
      <vt:lpstr>PowerPoint Presentation</vt:lpstr>
      <vt:lpstr>PowerPoint Presentation</vt:lpstr>
      <vt:lpstr>CONFLICT IN KOREA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NORTH KOREAN PROPAGANDA </vt:lpstr>
      <vt:lpstr>THE ARMS RACE</vt:lpstr>
      <vt:lpstr>PowerPoint Presentation</vt:lpstr>
      <vt:lpstr>THE arms race</vt:lpstr>
      <vt:lpstr>PowerPoint Presentation</vt:lpstr>
      <vt:lpstr>The Arms race</vt:lpstr>
      <vt:lpstr>H- BOMB</vt:lpstr>
      <vt:lpstr>PowerPoint Presentation</vt:lpstr>
      <vt:lpstr>PowerPoint Presentation</vt:lpstr>
      <vt:lpstr>sputnik</vt:lpstr>
      <vt:lpstr>PowerPoint Presentation</vt:lpstr>
      <vt:lpstr>PowerPoint Presentation</vt:lpstr>
      <vt:lpstr>New nations gain independence </vt:lpstr>
      <vt:lpstr>PEACE CORPS</vt:lpstr>
      <vt:lpstr>PowerPoint Presentation</vt:lpstr>
      <vt:lpstr>AY Dios Mios Castro</vt:lpstr>
      <vt:lpstr>Cuban Missile crisis</vt:lpstr>
      <vt:lpstr>PowerPoint Presentation</vt:lpstr>
      <vt:lpstr>Cuban Missile crisis</vt:lpstr>
      <vt:lpstr>Cuban missile crisis</vt:lpstr>
    </vt:vector>
  </TitlesOfParts>
  <Company>College of Saint Rose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Haile</dc:creator>
  <cp:lastModifiedBy>Amanda Clemenza</cp:lastModifiedBy>
  <cp:revision>145</cp:revision>
  <dcterms:created xsi:type="dcterms:W3CDTF">2012-04-22T19:02:46Z</dcterms:created>
  <dcterms:modified xsi:type="dcterms:W3CDTF">2019-04-10T14:55:54Z</dcterms:modified>
</cp:coreProperties>
</file>