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6"/>
  </p:handoutMasterIdLst>
  <p:sldIdLst>
    <p:sldId id="256" r:id="rId2"/>
    <p:sldId id="258" r:id="rId3"/>
    <p:sldId id="263" r:id="rId4"/>
    <p:sldId id="337" r:id="rId5"/>
    <p:sldId id="257" r:id="rId6"/>
    <p:sldId id="259" r:id="rId7"/>
    <p:sldId id="261" r:id="rId8"/>
    <p:sldId id="336" r:id="rId9"/>
    <p:sldId id="262" r:id="rId10"/>
    <p:sldId id="260" r:id="rId11"/>
    <p:sldId id="321" r:id="rId12"/>
    <p:sldId id="329" r:id="rId13"/>
    <p:sldId id="266" r:id="rId14"/>
    <p:sldId id="264" r:id="rId15"/>
    <p:sldId id="270" r:id="rId16"/>
    <p:sldId id="265" r:id="rId17"/>
    <p:sldId id="332" r:id="rId18"/>
    <p:sldId id="333" r:id="rId19"/>
    <p:sldId id="341" r:id="rId20"/>
    <p:sldId id="340" r:id="rId21"/>
    <p:sldId id="330" r:id="rId22"/>
    <p:sldId id="283" r:id="rId23"/>
    <p:sldId id="286" r:id="rId24"/>
    <p:sldId id="288" r:id="rId25"/>
    <p:sldId id="285" r:id="rId26"/>
    <p:sldId id="284" r:id="rId27"/>
    <p:sldId id="289" r:id="rId28"/>
    <p:sldId id="287" r:id="rId29"/>
    <p:sldId id="269" r:id="rId30"/>
    <p:sldId id="268" r:id="rId31"/>
    <p:sldId id="267" r:id="rId32"/>
    <p:sldId id="272" r:id="rId33"/>
    <p:sldId id="274" r:id="rId34"/>
    <p:sldId id="275" r:id="rId35"/>
    <p:sldId id="276" r:id="rId36"/>
    <p:sldId id="277" r:id="rId37"/>
    <p:sldId id="278" r:id="rId38"/>
    <p:sldId id="339" r:id="rId39"/>
    <p:sldId id="273" r:id="rId40"/>
    <p:sldId id="327" r:id="rId41"/>
    <p:sldId id="280" r:id="rId42"/>
    <p:sldId id="282" r:id="rId43"/>
    <p:sldId id="281" r:id="rId44"/>
    <p:sldId id="290" r:id="rId45"/>
    <p:sldId id="292" r:id="rId46"/>
    <p:sldId id="291" r:id="rId47"/>
    <p:sldId id="293" r:id="rId48"/>
    <p:sldId id="294" r:id="rId49"/>
    <p:sldId id="296" r:id="rId50"/>
    <p:sldId id="298" r:id="rId51"/>
    <p:sldId id="297" r:id="rId52"/>
    <p:sldId id="299" r:id="rId53"/>
    <p:sldId id="301" r:id="rId54"/>
    <p:sldId id="300" r:id="rId55"/>
    <p:sldId id="295" r:id="rId56"/>
    <p:sldId id="302" r:id="rId57"/>
    <p:sldId id="331" r:id="rId58"/>
    <p:sldId id="305" r:id="rId59"/>
    <p:sldId id="309" r:id="rId60"/>
    <p:sldId id="308" r:id="rId61"/>
    <p:sldId id="307" r:id="rId62"/>
    <p:sldId id="306" r:id="rId63"/>
    <p:sldId id="312" r:id="rId64"/>
    <p:sldId id="311" r:id="rId65"/>
    <p:sldId id="303" r:id="rId66"/>
    <p:sldId id="304" r:id="rId67"/>
    <p:sldId id="328" r:id="rId68"/>
    <p:sldId id="326" r:id="rId69"/>
    <p:sldId id="322" r:id="rId70"/>
    <p:sldId id="323" r:id="rId71"/>
    <p:sldId id="325" r:id="rId72"/>
    <p:sldId id="318" r:id="rId73"/>
    <p:sldId id="310" r:id="rId74"/>
    <p:sldId id="316" r:id="rId75"/>
    <p:sldId id="320" r:id="rId76"/>
    <p:sldId id="314" r:id="rId77"/>
    <p:sldId id="315" r:id="rId78"/>
    <p:sldId id="319" r:id="rId79"/>
    <p:sldId id="313" r:id="rId80"/>
    <p:sldId id="317" r:id="rId81"/>
    <p:sldId id="335" r:id="rId82"/>
    <p:sldId id="334" r:id="rId83"/>
    <p:sldId id="338" r:id="rId84"/>
    <p:sldId id="324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95" d="100"/>
          <a:sy n="95" d="100"/>
        </p:scale>
        <p:origin x="-2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14BB2-8DD8-4279-BCD5-2E65187D5ECB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D912B-77B2-4A35-9881-274120A4F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33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C73A-1C28-4153-9452-916A1C72C73E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6434867-A288-42BF-B30E-44583BB72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C73A-1C28-4153-9452-916A1C72C73E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34867-A288-42BF-B30E-44583BB72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C73A-1C28-4153-9452-916A1C72C73E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34867-A288-42BF-B30E-44583BB72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C73A-1C28-4153-9452-916A1C72C73E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6434867-A288-42BF-B30E-44583BB72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C73A-1C28-4153-9452-916A1C72C73E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34867-A288-42BF-B30E-44583BB729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C73A-1C28-4153-9452-916A1C72C73E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34867-A288-42BF-B30E-44583BB72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C73A-1C28-4153-9452-916A1C72C73E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6434867-A288-42BF-B30E-44583BB729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C73A-1C28-4153-9452-916A1C72C73E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34867-A288-42BF-B30E-44583BB72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C73A-1C28-4153-9452-916A1C72C73E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34867-A288-42BF-B30E-44583BB72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C73A-1C28-4153-9452-916A1C72C73E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34867-A288-42BF-B30E-44583BB72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C73A-1C28-4153-9452-916A1C72C73E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34867-A288-42BF-B30E-44583BB729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6E0C73A-1C28-4153-9452-916A1C72C73E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6434867-A288-42BF-B30E-44583BB729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com/url?sa=i&amp;rct=j&amp;q=&amp;esrc=s&amp;source=images&amp;cd=&amp;cad=rja&amp;uact=8&amp;ved=0CAcQjRw&amp;url=http://theblondecoyote.com/2012/08/06/wonderful-life-hike-to-the-burgess-shale/&amp;ei=nMJDVZLEHIO1sAS47oDADw&amp;bvm=bv.92189499,d.cWc&amp;psig=AFQjCNGlfwr_l1hejw4CbPf4d4-vb_x52w&amp;ust=143059048848417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hyperlink" Target="https://www.google.com/url?sa=i&amp;rct=j&amp;q=&amp;esrc=s&amp;source=images&amp;cd=&amp;cad=rja&amp;uact=8&amp;ved=0CAcQjRw&amp;url=https://answersingenesis.org/fossils/fossil-record/high-dry-sea-creatures/&amp;ei=vMJDVdKtN-iIsQTS8YCACg&amp;bvm=bv.92189499,d.cWc&amp;psig=AFQjCNHAqQdiIADMh6fxFZ3-w9ebmcHRUg&amp;ust=1430590517138502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google.com/url?sa=i&amp;rct=j&amp;q=&amp;esrc=s&amp;frm=1&amp;source=images&amp;cd=&amp;cad=rja&amp;uact=8&amp;docid=LOj2U0gMcMbjcM&amp;tbnid=HPHrFPUoxP3HMM:&amp;ved=0CAUQjRw&amp;url=http://alaskannature.com/aleutian.htm&amp;ei=bLU5U9qkE6aysQSY6YHoAw&amp;bvm=bv.63808443,d.aWc&amp;psig=AFQjCNH2ZxRXp1bf_B8eCWmc5tNCgxdt1g&amp;ust=139637725774252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hyperlink" Target="http://www.mathsisfun.com/geometry/reflection.html" TargetMode="External"/><Relationship Id="rId7" Type="http://schemas.openxmlformats.org/officeDocument/2006/relationships/image" Target="../media/image72.jpeg"/><Relationship Id="rId2" Type="http://schemas.openxmlformats.org/officeDocument/2006/relationships/hyperlink" Target="http://www.mathsisfun.com/geometry/rotatio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gif"/><Relationship Id="rId5" Type="http://schemas.openxmlformats.org/officeDocument/2006/relationships/image" Target="../media/image70.gif"/><Relationship Id="rId4" Type="http://schemas.openxmlformats.org/officeDocument/2006/relationships/hyperlink" Target="http://www.mathsisfun.com/geometry/translation.html" TargetMode="External"/><Relationship Id="rId9" Type="http://schemas.openxmlformats.org/officeDocument/2006/relationships/image" Target="../media/image7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google.com/url?sa=i&amp;rct=j&amp;q=&amp;esrc=s&amp;source=images&amp;cd=&amp;cad=rja&amp;uact=8&amp;ved=0ahUKEwjKtuiMmInMAhVBbz4KHWOLCKkQjRwIBw&amp;url=https://www.youtube.com/watch?v=VeOyhEqdIq4&amp;psig=AFQjCNGqPVFJeVnL3okFyIO1VT5hpkqyWQ&amp;ust=1460553545119060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QDqskltCix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 Theory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http://www.ldeo.columbia.edu/~polsen/nbcp/pangea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286000"/>
            <a:ext cx="3209925" cy="3219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long ago was Pangaea last together.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Pangaea was last together 250 Million Years ago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did Wegener think caused the continents to break up?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Wegener </a:t>
            </a:r>
            <a:r>
              <a:rPr lang="en-US" u="sng" dirty="0" smtClean="0">
                <a:solidFill>
                  <a:schemeClr val="tx1"/>
                </a:solidFill>
              </a:rPr>
              <a:t>could never show how it broke up</a:t>
            </a:r>
            <a:r>
              <a:rPr lang="en-US" dirty="0" smtClean="0">
                <a:solidFill>
                  <a:schemeClr val="tx1"/>
                </a:solidFill>
              </a:rPr>
              <a:t>, he thought they drifted along the ocean floor.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(from waves/tides)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FF0000"/>
                </a:solidFill>
              </a:rPr>
              <a:t>What scientists have discovered really happened.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162"/>
            <a:ext cx="85344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://2.bp.blogspot.com/-FiMj-MKvT1Y/Ty1PbBEHE9I/AAAAAAAAAE4/SzCFLGpw3ao/s1600/continental-drif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295400"/>
            <a:ext cx="4171950" cy="5191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papp\AppData\Local\Microsoft\Windows\Temporary Internet Files\Content.IE5\99KEOL18\photo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886"/>
            <a:ext cx="4572000" cy="689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00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CDT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7523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Purpose – Learn about Continental Drift Theory</a:t>
            </a:r>
          </a:p>
          <a:p>
            <a:pPr>
              <a:buNone/>
            </a:pPr>
            <a:r>
              <a:rPr lang="en-US" dirty="0" smtClean="0"/>
              <a:t>Data – Map of Pangaea (label its parts)</a:t>
            </a:r>
          </a:p>
          <a:p>
            <a:pPr>
              <a:buNone/>
            </a:pPr>
            <a:r>
              <a:rPr lang="en-US" dirty="0" smtClean="0"/>
              <a:t>            10 ?’s</a:t>
            </a:r>
          </a:p>
          <a:p>
            <a:pPr>
              <a:buNone/>
            </a:pPr>
            <a:r>
              <a:rPr lang="en-US" dirty="0" smtClean="0"/>
              <a:t>Con – </a:t>
            </a:r>
          </a:p>
          <a:p>
            <a:pPr>
              <a:buNone/>
            </a:pPr>
            <a:r>
              <a:rPr lang="en-US" dirty="0" smtClean="0"/>
              <a:t>What is CDT (continental drift theory)?</a:t>
            </a:r>
          </a:p>
          <a:p>
            <a:pPr>
              <a:buNone/>
            </a:pPr>
            <a:r>
              <a:rPr lang="en-US" dirty="0" smtClean="0"/>
              <a:t>Research Wegener (find new info).</a:t>
            </a:r>
          </a:p>
          <a:p>
            <a:pPr>
              <a:buNone/>
            </a:pPr>
            <a:r>
              <a:rPr lang="en-US" dirty="0" smtClean="0"/>
              <a:t>Explain his proofs?</a:t>
            </a:r>
          </a:p>
          <a:p>
            <a:pPr>
              <a:buNone/>
            </a:pPr>
            <a:r>
              <a:rPr lang="en-US" dirty="0" smtClean="0"/>
              <a:t>What was Pangaea ?</a:t>
            </a:r>
          </a:p>
          <a:p>
            <a:pPr>
              <a:buNone/>
            </a:pPr>
            <a:r>
              <a:rPr lang="en-US" dirty="0" smtClean="0"/>
              <a:t>(give its parts: Northern, southern, large ocean)</a:t>
            </a:r>
          </a:p>
          <a:p>
            <a:pPr>
              <a:buNone/>
            </a:pPr>
            <a:r>
              <a:rPr lang="en-US" dirty="0" smtClean="0"/>
              <a:t>How long ago was it last together?</a:t>
            </a:r>
          </a:p>
          <a:p>
            <a:pPr>
              <a:buNone/>
            </a:pPr>
            <a:r>
              <a:rPr lang="en-US" dirty="0" smtClean="0"/>
              <a:t>What was Wegener missing?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What happens if we plot earthquake locations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6200"/>
            <a:ext cx="915708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upload.wikimedia.org/wikipedia/commons/thumb/d/db/Quake_epicenters_1963-98.png/300px-Quake_epicenters_1963-9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09600"/>
            <a:ext cx="7315200" cy="3128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 descr="http://regentsprep.org/regents/earthsci/units/earthquakes/tectonicplates_43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3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Displaying IMG_084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0" y="0"/>
            <a:ext cx="4327690" cy="687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937"/>
            <a:ext cx="4648201" cy="686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33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782"/>
            <a:ext cx="4352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1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spapp\AppData\Local\Microsoft\Windows\Temporary Internet Files\Content.IE5\CVV8XXX3\IMG_26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5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http://www.pangeawine.com/images/pang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papp\AppData\Local\Microsoft\Windows\Temporary Internet Files\Content.IE5\O3JJIXHI\IMG_26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7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Earth is like a baseball.  Where pieces (plates) fit together we have stitches (mountains)</a:t>
            </a:r>
          </a:p>
          <a:p>
            <a:r>
              <a:rPr lang="en-US" dirty="0"/>
              <a:t>Seams can rip apart (earthquakes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And they are red (volcanoes)</a:t>
            </a:r>
          </a:p>
          <a:p>
            <a:r>
              <a:rPr lang="en-US" smtClean="0"/>
              <a:t>It has layers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84507"/>
            <a:ext cx="2438400" cy="2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46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8991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did plotting Earth Quakes show?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Earth quakes show the Earth is not 1 solid crust.  It is made of plates (pieces).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(Most Mountains, Earthquakes and Volcanoes appear at plate boundaries)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 many plates?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~ 8 major plates and several minor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1" y="1447800"/>
            <a:ext cx="3886199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2094102"/>
            <a:ext cx="4495800" cy="4763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Sonar shows a Large Volcanic Mt. Range is running down the center of the Atlantic.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(Mid Atlantic Ridge)</a:t>
            </a:r>
          </a:p>
          <a:p>
            <a:r>
              <a:rPr lang="en-US" dirty="0" smtClean="0"/>
              <a:t>Rock close to the ridge (in the center of Atlantic) is the youngest.  Far rocks (on both sides by the continents… S. America/Africa) are 250 million years old.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762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How to find German U Boats?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Discoveries 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Zebra banding: Iron acting as a compass in molten rock before it hardened shows the North and South poles have been flipping. 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They also appear in a matching pattern on both sides of the Atlantic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990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can this be explained.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Sea floor spreading: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Rock is getting created in the center at the Mid Atlantic Ridge and is being pushed outwards.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This is growing the Atlantic Ocean. 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And shows </a:t>
            </a:r>
            <a:r>
              <a:rPr lang="en-US" u="sng" dirty="0" smtClean="0">
                <a:solidFill>
                  <a:schemeClr val="tx1"/>
                </a:solidFill>
              </a:rPr>
              <a:t>why</a:t>
            </a:r>
            <a:r>
              <a:rPr lang="en-US" dirty="0" smtClean="0">
                <a:solidFill>
                  <a:schemeClr val="tx1"/>
                </a:solidFill>
              </a:rPr>
              <a:t> the plates are moving apart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686800" cy="56991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How do plates move?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Plates move due to convection currents in the mantle.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They are pushed away at the </a:t>
            </a:r>
            <a:r>
              <a:rPr lang="en-US" smtClean="0">
                <a:solidFill>
                  <a:schemeClr val="tx1"/>
                </a:solidFill>
              </a:rPr>
              <a:t>ridges and/or </a:t>
            </a:r>
            <a:r>
              <a:rPr lang="en-US" dirty="0" smtClean="0">
                <a:solidFill>
                  <a:schemeClr val="tx1"/>
                </a:solidFill>
              </a:rPr>
              <a:t>pulled down at trenches due to density.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6626" name="Picture 2" descr="http://www.eoearth.org/files/121801_121900/121856/301px-Tectonic_convec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047999"/>
            <a:ext cx="5029200" cy="3788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8" y="32657"/>
            <a:ext cx="8686800" cy="7318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Proof or crazy idea?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abyss.uoregon.edu/~js/images/fossil_brea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2586"/>
            <a:ext cx="9144000" cy="6318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0133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Why do Continents move?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Continents move because they ride on top of the plates.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2.bp.blogspot.com/-7d8rI10GBs8/TwgDzKmreaI/AAAAAAAAAGA/_dGVot3UIME/s1600/Tetton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200400"/>
            <a:ext cx="4114800" cy="3479800"/>
          </a:xfrm>
          <a:prstGeom prst="rect">
            <a:avLst/>
          </a:prstGeom>
          <a:noFill/>
        </p:spPr>
      </p:pic>
      <p:pic>
        <p:nvPicPr>
          <p:cNvPr id="1028" name="Picture 4" descr="http://www.classroomatsea.net/general_science/images/conve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00400"/>
            <a:ext cx="4204464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 Tectonics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Putting all this new information together?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Plate tectonics is the movement </a:t>
            </a:r>
            <a:r>
              <a:rPr lang="en-US" smtClean="0">
                <a:solidFill>
                  <a:schemeClr val="tx1"/>
                </a:solidFill>
              </a:rPr>
              <a:t>of Earth’s </a:t>
            </a:r>
            <a:r>
              <a:rPr lang="en-US" dirty="0" smtClean="0">
                <a:solidFill>
                  <a:schemeClr val="tx1"/>
                </a:solidFill>
              </a:rPr>
              <a:t>Plates and what happens at their boundaries.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It is CDT + Plates + Sea Floor Spreading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8686800" cy="60801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are the layers of the Earth called?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698" name="AutoShape 2" descr="http://mail.colonial.net/~hkaiter/Aaa_web_images2012/earthinterior.jpg"/>
          <p:cNvSpPr>
            <a:spLocks noChangeAspect="1" noChangeArrowheads="1"/>
          </p:cNvSpPr>
          <p:nvPr/>
        </p:nvSpPr>
        <p:spPr bwMode="auto">
          <a:xfrm>
            <a:off x="155575" y="-2490788"/>
            <a:ext cx="5353050" cy="5200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0" name="Picture 4" descr="http://mail.colonial.net/~hkaiter/Aaa_web_images2012/earthinteri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6292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3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" y="21771"/>
            <a:ext cx="9139343" cy="683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46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75238"/>
          </a:xfrm>
        </p:spPr>
        <p:txBody>
          <a:bodyPr>
            <a:normAutofit/>
          </a:bodyPr>
          <a:lstStyle/>
          <a:p>
            <a:r>
              <a:rPr lang="en-US" dirty="0" smtClean="0"/>
              <a:t>Layers of the Earth. (like an apple)</a:t>
            </a:r>
          </a:p>
          <a:p>
            <a:r>
              <a:rPr lang="en-US" dirty="0" smtClean="0"/>
              <a:t>1) Core (center):</a:t>
            </a:r>
          </a:p>
          <a:p>
            <a:r>
              <a:rPr lang="en-US" dirty="0" smtClean="0"/>
              <a:t>2 parts</a:t>
            </a:r>
          </a:p>
          <a:p>
            <a:r>
              <a:rPr lang="en-US" dirty="0" smtClean="0"/>
              <a:t>A) Inner core (Solid Iron and Nickel)</a:t>
            </a:r>
          </a:p>
          <a:p>
            <a:r>
              <a:rPr lang="en-US" dirty="0" smtClean="0"/>
              <a:t>B) Outer core (Liquid Iron and Nickel)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papp\AppData\Local\Microsoft\Windows\Temporary Internet Files\Content.IE5\LRQ7LFL2\IMG_7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391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1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2) Mantle (apple flesh): flowing molten rock</a:t>
            </a:r>
          </a:p>
          <a:p>
            <a:r>
              <a:rPr lang="en-US" dirty="0" smtClean="0"/>
              <a:t>Convection currents move mantle around</a:t>
            </a:r>
          </a:p>
          <a:p>
            <a:endParaRPr lang="en-US" dirty="0" smtClean="0"/>
          </a:p>
          <a:p>
            <a:r>
              <a:rPr lang="en-US" dirty="0" smtClean="0"/>
              <a:t>2A) Asthenosphere – upper part of the mantle,</a:t>
            </a:r>
          </a:p>
          <a:p>
            <a:r>
              <a:rPr lang="en-US" dirty="0" smtClean="0"/>
              <a:t>called plastic mantle because it flows like heated plastic (plates ride on this)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8991600" cy="515143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3) Lithosphere (skin) – The crust &amp; Rigid Mantle</a:t>
            </a:r>
          </a:p>
          <a:p>
            <a:pPr>
              <a:buNone/>
            </a:pPr>
            <a:r>
              <a:rPr lang="en-US" dirty="0" smtClean="0"/>
              <a:t>                                                   (Top of mantle)</a:t>
            </a:r>
          </a:p>
          <a:p>
            <a:r>
              <a:rPr lang="en-US" dirty="0" smtClean="0"/>
              <a:t>Ocean crust </a:t>
            </a:r>
            <a:r>
              <a:rPr lang="en-US" smtClean="0"/>
              <a:t>– Basalt (Bass + Salt)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</a:t>
            </a:r>
            <a:r>
              <a:rPr lang="en-US" dirty="0" err="1" smtClean="0"/>
              <a:t>d</a:t>
            </a:r>
            <a:r>
              <a:rPr lang="en-US" dirty="0" smtClean="0"/>
              <a:t>= 3.0g/cm3</a:t>
            </a:r>
          </a:p>
          <a:p>
            <a:pPr>
              <a:buNone/>
            </a:pPr>
            <a:r>
              <a:rPr lang="en-US" dirty="0" smtClean="0"/>
              <a:t>    Continental crust – Granite </a:t>
            </a:r>
          </a:p>
          <a:p>
            <a:pPr>
              <a:buNone/>
            </a:pPr>
            <a:r>
              <a:rPr lang="en-US" dirty="0" smtClean="0"/>
              <a:t>                            </a:t>
            </a:r>
            <a:r>
              <a:rPr lang="en-US" dirty="0" err="1" smtClean="0"/>
              <a:t>d</a:t>
            </a:r>
            <a:r>
              <a:rPr lang="en-US" dirty="0" smtClean="0"/>
              <a:t>=2.7g/cm3</a:t>
            </a:r>
          </a:p>
          <a:p>
            <a:pPr>
              <a:buNone/>
            </a:pPr>
            <a:r>
              <a:rPr lang="en-US" dirty="0" smtClean="0"/>
              <a:t>Ocean crust is more dense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https://www.youtube.com/watch?v=TzzGPfVx32M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52400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(R)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Earths interior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7523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clues do we have about the inside of the Earth if we have never been down there?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To infer Earths interior: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1) Meteorites: </a:t>
            </a:r>
          </a:p>
          <a:p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ade of Iron, Nickel, Rock.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 formed from them.</a:t>
            </a:r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*Shows composition 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(What we are made of)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76600"/>
            <a:ext cx="34480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2) Earthquakes – </a:t>
            </a:r>
          </a:p>
          <a:p>
            <a:r>
              <a:rPr lang="en-US" dirty="0" smtClean="0"/>
              <a:t>Earthquakes send waves through Earth.  </a:t>
            </a:r>
          </a:p>
          <a:p>
            <a:r>
              <a:rPr lang="en-US" dirty="0" smtClean="0"/>
              <a:t>Wave actions show solid and liquid core.</a:t>
            </a:r>
          </a:p>
          <a:p>
            <a:r>
              <a:rPr lang="en-US" dirty="0" smtClean="0"/>
              <a:t>(acts like an x-ray)</a:t>
            </a:r>
          </a:p>
          <a:p>
            <a:r>
              <a:rPr lang="en-US" dirty="0" smtClean="0"/>
              <a:t>*shows state of matter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3581400"/>
            <a:ext cx="31496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3) Lava.</a:t>
            </a:r>
          </a:p>
          <a:p>
            <a:r>
              <a:rPr lang="en-US" dirty="0" smtClean="0"/>
              <a:t>Earths material reaching the surface</a:t>
            </a:r>
          </a:p>
          <a:p>
            <a:r>
              <a:rPr lang="en-US" dirty="0" smtClean="0"/>
              <a:t>*shows hot interior (and some composition)</a:t>
            </a:r>
            <a:endParaRPr lang="en-US" dirty="0"/>
          </a:p>
        </p:txBody>
      </p:sp>
      <p:pic>
        <p:nvPicPr>
          <p:cNvPr id="49154" name="Picture 2" descr="http://www.stutteringtherapycenter.com/articles/volcano_diagra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219574"/>
            <a:ext cx="3810000" cy="2638426"/>
          </a:xfrm>
          <a:prstGeom prst="rect">
            <a:avLst/>
          </a:prstGeom>
          <a:noFill/>
        </p:spPr>
      </p:pic>
      <p:pic>
        <p:nvPicPr>
          <p:cNvPr id="49156" name="Picture 4" descr="http://scrapetv.com/News/News%20Pages/Science/images-2/volca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267200"/>
            <a:ext cx="3648075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PLATE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How can plates move in relation to one another.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Plates can move in 3 ways to each other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1) Divergent – divides or moves apart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2) Convergent – Comes together, conversation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3) Transform/Translate – Slide past each other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                               (Math Translation)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Divergent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are divergent boundaries?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438400"/>
            <a:ext cx="6781800" cy="3723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Divergent Boundary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219200"/>
            <a:ext cx="8559800" cy="478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geology.csupomona.edu/drjessey/class/Gsc101/pange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685800"/>
            <a:ext cx="8496300" cy="552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8585200" cy="591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8483600" cy="600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54000"/>
            <a:ext cx="83058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92100"/>
            <a:ext cx="8470900" cy="633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happens at a Divergent Boundary?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At a divergent boundary: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1) Plates move apart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2) Plates grow (addition of Lava)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3) Ridges form from lava (mountains)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4) Rift valleys are created (Rift ~ Ripped)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            These occur on continents too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990600"/>
            <a:ext cx="4114800" cy="532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990600"/>
            <a:ext cx="41910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9" y="0"/>
            <a:ext cx="4560887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0"/>
            <a:ext cx="4560887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0" y="3581400"/>
            <a:ext cx="451008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581400"/>
            <a:ext cx="4538663" cy="326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2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Convergent boundaries?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43200"/>
            <a:ext cx="91440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Convergent (ocean </a:t>
            </a:r>
            <a:r>
              <a:rPr lang="en-US" dirty="0" err="1" smtClean="0"/>
              <a:t>vs</a:t>
            </a:r>
            <a:r>
              <a:rPr lang="en-US" dirty="0" smtClean="0"/>
              <a:t> continent)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9144000" cy="501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is Continental Drift Theory?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Continental drift theory (CDT):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Alfred Wegener found all the continents were once together called…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Pangea</a:t>
            </a:r>
            <a:r>
              <a:rPr lang="en-US" dirty="0" smtClean="0">
                <a:solidFill>
                  <a:schemeClr val="tx1"/>
                </a:solidFill>
              </a:rPr>
              <a:t> (1 Earth / Land)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Also spelled </a:t>
            </a:r>
            <a:r>
              <a:rPr lang="en-US" dirty="0" err="1" smtClean="0">
                <a:solidFill>
                  <a:srgbClr val="FF0000"/>
                </a:solidFill>
              </a:rPr>
              <a:t>pangaea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9144000" cy="574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77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576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5791200"/>
            <a:ext cx="3461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Oceanic Plate Destroyed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5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990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At Convergent boundaries:</a:t>
            </a:r>
          </a:p>
          <a:p>
            <a:r>
              <a:rPr lang="en-US" dirty="0" smtClean="0"/>
              <a:t>When an ocean and continental plate collide,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oceanic goes under due to density.</a:t>
            </a:r>
          </a:p>
          <a:p>
            <a:r>
              <a:rPr lang="en-US" dirty="0"/>
              <a:t>C</a:t>
            </a:r>
            <a:r>
              <a:rPr lang="en-US" dirty="0" smtClean="0"/>
              <a:t>reates a deep </a:t>
            </a:r>
            <a:r>
              <a:rPr lang="en-US" u="sng" dirty="0" smtClean="0"/>
              <a:t>trench</a:t>
            </a:r>
            <a:r>
              <a:rPr lang="en-US" dirty="0" smtClean="0"/>
              <a:t> in the ocean where the plates meet.</a:t>
            </a:r>
          </a:p>
          <a:p>
            <a:r>
              <a:rPr lang="en-US" dirty="0" smtClean="0"/>
              <a:t>Coastal </a:t>
            </a:r>
            <a:r>
              <a:rPr lang="en-US" u="sng" dirty="0" smtClean="0"/>
              <a:t>mountains</a:t>
            </a:r>
            <a:r>
              <a:rPr lang="en-US" dirty="0" smtClean="0"/>
              <a:t> form where continental plate ride over and buckle.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subducted</a:t>
            </a:r>
            <a:r>
              <a:rPr lang="en-US" dirty="0" smtClean="0"/>
              <a:t> oceanic plate melts, creates magma and </a:t>
            </a:r>
            <a:r>
              <a:rPr lang="en-US" u="sng" dirty="0" smtClean="0"/>
              <a:t>volcanoes</a:t>
            </a:r>
            <a:r>
              <a:rPr lang="en-US" dirty="0" smtClean="0"/>
              <a:t> form.</a:t>
            </a:r>
          </a:p>
          <a:p>
            <a:r>
              <a:rPr lang="en-US" dirty="0" smtClean="0"/>
              <a:t>The oceanic plate is destroyed.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Convergent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What happens when continental plates with the same Density crash?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http://</a:t>
            </a:r>
            <a:r>
              <a:rPr lang="en-US" dirty="0" err="1" smtClean="0">
                <a:solidFill>
                  <a:srgbClr val="FF0000"/>
                </a:solidFill>
              </a:rPr>
              <a:t>www.youtube.com/watch?v</a:t>
            </a:r>
            <a:r>
              <a:rPr lang="en-US" dirty="0" smtClean="0">
                <a:solidFill>
                  <a:srgbClr val="FF0000"/>
                </a:solidFill>
              </a:rPr>
              <a:t>=loFxYSHxTf0&amp;feature=related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/>
          <a:lstStyle/>
          <a:p>
            <a:r>
              <a:rPr lang="en-US" dirty="0" smtClean="0"/>
              <a:t>Convergent (continent </a:t>
            </a:r>
            <a:r>
              <a:rPr lang="en-US" dirty="0" err="1" smtClean="0"/>
              <a:t>vs</a:t>
            </a:r>
            <a:r>
              <a:rPr lang="en-US" dirty="0" smtClean="0"/>
              <a:t> continent)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724400"/>
            <a:ext cx="8686800" cy="158432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When 2 continental plates with the same density converge they buckle up and make mountains.  -</a:t>
            </a:r>
          </a:p>
          <a:p>
            <a:r>
              <a:rPr lang="en-US" dirty="0" smtClean="0"/>
              <a:t>Himalayas (Everest is where India collided).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990600"/>
            <a:ext cx="7772400" cy="370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724400"/>
            <a:ext cx="8686800" cy="1355725"/>
          </a:xfrm>
        </p:spPr>
        <p:txBody>
          <a:bodyPr/>
          <a:lstStyle/>
          <a:p>
            <a:r>
              <a:rPr lang="en-US" dirty="0" smtClean="0"/>
              <a:t>Uplift can bring sea fossils to the top of a mountain.   </a:t>
            </a:r>
          </a:p>
          <a:p>
            <a:endParaRPr lang="en-US" dirty="0"/>
          </a:p>
        </p:txBody>
      </p:sp>
      <p:pic>
        <p:nvPicPr>
          <p:cNvPr id="1026" name="Picture 2" descr="http://theblondecoyote.files.wordpress.com/2012/08/p730867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5105400" cy="4038600"/>
          </a:xfrm>
          <a:prstGeom prst="rect">
            <a:avLst/>
          </a:prstGeom>
          <a:noFill/>
        </p:spPr>
      </p:pic>
      <p:pic>
        <p:nvPicPr>
          <p:cNvPr id="1028" name="Picture 4" descr="https://cdn-assets.answersingenesis.org/img/articles/am/v3/n1/high-dry-fossi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81000"/>
            <a:ext cx="3352800" cy="4023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ountain Strata Uplife Banf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505200"/>
          </a:xfrm>
        </p:spPr>
      </p:pic>
      <p:pic>
        <p:nvPicPr>
          <p:cNvPr id="5" name="Picture 4" descr="Tilted Mountain Banf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ngelfire.com/alt2/puertorico/subductio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5048250" cy="3200400"/>
          </a:xfrm>
          <a:prstGeom prst="rect">
            <a:avLst/>
          </a:prstGeom>
          <a:noFill/>
        </p:spPr>
      </p:pic>
      <p:pic>
        <p:nvPicPr>
          <p:cNvPr id="6" name="Picture 2" descr="http://www.geol.ucsb.edu/faculty/hacker/geo102C/lectures/islandAr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810000"/>
            <a:ext cx="5029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81200" y="76200"/>
            <a:ext cx="472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happens when 2 ocean plates converge?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4525963"/>
          </a:xfrm>
        </p:spPr>
        <p:txBody>
          <a:bodyPr>
            <a:noAutofit/>
          </a:bodyPr>
          <a:lstStyle/>
          <a:p>
            <a:r>
              <a:rPr lang="en-US" sz="2900" dirty="0" smtClean="0">
                <a:solidFill>
                  <a:srgbClr val="FF0000"/>
                </a:solidFill>
              </a:rPr>
              <a:t>What proof did he have?</a:t>
            </a:r>
          </a:p>
          <a:p>
            <a:r>
              <a:rPr lang="en-US" sz="2900" dirty="0" smtClean="0">
                <a:solidFill>
                  <a:schemeClr val="tx1"/>
                </a:solidFill>
              </a:rPr>
              <a:t>Proof:</a:t>
            </a:r>
          </a:p>
          <a:p>
            <a:r>
              <a:rPr lang="en-US" sz="2900" dirty="0" smtClean="0">
                <a:solidFill>
                  <a:schemeClr val="tx1"/>
                </a:solidFill>
              </a:rPr>
              <a:t>* 1) Continents fit together like a puzzle </a:t>
            </a:r>
          </a:p>
          <a:p>
            <a:r>
              <a:rPr lang="en-US" sz="2900" dirty="0" smtClean="0">
                <a:solidFill>
                  <a:schemeClr val="tx1"/>
                </a:solidFill>
              </a:rPr>
              <a:t>* 2) Plant &amp; animal fossils match up on opposite coasts</a:t>
            </a:r>
          </a:p>
          <a:p>
            <a:r>
              <a:rPr lang="en-US" sz="2900" dirty="0" smtClean="0">
                <a:solidFill>
                  <a:schemeClr val="tx1"/>
                </a:solidFill>
              </a:rPr>
              <a:t>3) </a:t>
            </a:r>
            <a:r>
              <a:rPr lang="en-US" sz="2900" dirty="0">
                <a:solidFill>
                  <a:schemeClr val="tx1"/>
                </a:solidFill>
              </a:rPr>
              <a:t>Mountains continue across the </a:t>
            </a:r>
            <a:r>
              <a:rPr lang="en-US" sz="2900" dirty="0" smtClean="0">
                <a:solidFill>
                  <a:schemeClr val="tx1"/>
                </a:solidFill>
              </a:rPr>
              <a:t>oceans</a:t>
            </a:r>
          </a:p>
          <a:p>
            <a:r>
              <a:rPr lang="en-US" sz="2900" dirty="0">
                <a:solidFill>
                  <a:schemeClr val="tx1"/>
                </a:solidFill>
              </a:rPr>
              <a:t>4</a:t>
            </a:r>
            <a:r>
              <a:rPr lang="en-US" sz="2900" dirty="0" smtClean="0">
                <a:solidFill>
                  <a:schemeClr val="tx1"/>
                </a:solidFill>
              </a:rPr>
              <a:t>) Glacial deposits match.</a:t>
            </a:r>
          </a:p>
          <a:p>
            <a:r>
              <a:rPr lang="en-US" sz="2900" dirty="0">
                <a:solidFill>
                  <a:schemeClr val="tx1"/>
                </a:solidFill>
              </a:rPr>
              <a:t>5</a:t>
            </a:r>
            <a:r>
              <a:rPr lang="en-US" sz="2900" dirty="0" smtClean="0">
                <a:solidFill>
                  <a:schemeClr val="tx1"/>
                </a:solidFill>
              </a:rPr>
              <a:t>) Past climates (Antarctica / Australia) were the same  in the past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181600"/>
            <a:ext cx="8686800" cy="1431925"/>
          </a:xfrm>
        </p:spPr>
        <p:txBody>
          <a:bodyPr>
            <a:normAutofit/>
          </a:bodyPr>
          <a:lstStyle/>
          <a:p>
            <a:r>
              <a:rPr lang="en-US" dirty="0" smtClean="0"/>
              <a:t>If oceanic plates crash, they build volcanic island chains called Island arcs. (tail of Alaska)  </a:t>
            </a:r>
          </a:p>
          <a:p>
            <a:endParaRPr lang="en-US" dirty="0"/>
          </a:p>
        </p:txBody>
      </p:sp>
      <p:pic>
        <p:nvPicPr>
          <p:cNvPr id="81926" name="Picture 6" descr="https://encrypted-tbn3.gstatic.com/images?q=tbn:ANd9GcTpZJtyTLOBbhHi44YBT6STHQJLgDsryxlxTdVNLamr2ngcmMXJt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3962400" cy="3422888"/>
          </a:xfrm>
          <a:prstGeom prst="rect">
            <a:avLst/>
          </a:prstGeom>
          <a:noFill/>
        </p:spPr>
      </p:pic>
      <p:pic>
        <p:nvPicPr>
          <p:cNvPr id="81928" name="Picture 8" descr="map of the Aleutian Islan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799" y="914400"/>
            <a:ext cx="3962401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876148"/>
              </p:ext>
            </p:extLst>
          </p:nvPr>
        </p:nvGraphicFramePr>
        <p:xfrm>
          <a:off x="38100" y="2362200"/>
          <a:ext cx="3962400" cy="4191000"/>
        </p:xfrm>
        <a:graphic>
          <a:graphicData uri="http://schemas.openxmlformats.org/drawingml/2006/table">
            <a:tbl>
              <a:tblPr/>
              <a:tblGrid>
                <a:gridCol w="1320800"/>
                <a:gridCol w="1320800"/>
                <a:gridCol w="1320800"/>
              </a:tblGrid>
              <a:tr h="1397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2" action="ppaction://hlinkfile"/>
                        </a:rPr>
                        <a:t>Rotation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Turn!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3" action="ppaction://hlinkfile"/>
                        </a:rPr>
                        <a:t>Reflection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Flip!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4" action="ppaction://hlinkfile"/>
                        </a:rPr>
                        <a:t>Translation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Slide!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Transformations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The three main Transformations are: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en-US" sz="7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en-US" sz="6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                       </a:t>
            </a:r>
            <a:r>
              <a: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                  </a:t>
            </a:r>
          </a:p>
        </p:txBody>
      </p:sp>
      <p:pic>
        <p:nvPicPr>
          <p:cNvPr id="77828" name="Picture 4" descr="http://www.mathsisfun.com/geometry/images/rotation-2d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387" y="2674856"/>
            <a:ext cx="1647825" cy="1266825"/>
          </a:xfrm>
          <a:prstGeom prst="rect">
            <a:avLst/>
          </a:prstGeom>
          <a:noFill/>
        </p:spPr>
      </p:pic>
      <p:pic>
        <p:nvPicPr>
          <p:cNvPr id="77829" name="Picture 5" descr="http://www.mathsisfun.com/geometry/images/reflect-graph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7775" y="4191000"/>
            <a:ext cx="1543050" cy="1009650"/>
          </a:xfrm>
          <a:prstGeom prst="rect">
            <a:avLst/>
          </a:prstGeom>
          <a:noFill/>
        </p:spPr>
      </p:pic>
      <p:pic>
        <p:nvPicPr>
          <p:cNvPr id="77830" name="Picture 6" descr="http://www.mathsisfun.com/geometry/images/translati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62074" y="5374849"/>
            <a:ext cx="1314450" cy="10477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38200" y="1676400"/>
            <a:ext cx="777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Transform (translation) boundaries are when plates slide past each other.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7832" name="Picture 8" descr="http://ts3.mm.bing.net/th?id=H.4663476397541046&amp;pid=1.7&amp;w=183&amp;h=152&amp;c=7&amp;rs=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2857500"/>
            <a:ext cx="2590800" cy="3733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38200" y="12192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Transformation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530" y="2590800"/>
            <a:ext cx="272947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happens when plates slide past each other?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819400"/>
            <a:ext cx="741807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n andreas 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91000" y="0"/>
            <a:ext cx="4953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191000" cy="6832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8077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0400" y="2209800"/>
            <a:ext cx="926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 1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2209800"/>
            <a:ext cx="868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 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447800"/>
            <a:ext cx="796290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52400"/>
            <a:ext cx="6727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Don’t draw this slide!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What will happen when these plates move?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8178800" cy="556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019800"/>
            <a:ext cx="7499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After movement, land forms no longer match up.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7943850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666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will happen if the plates can not slide easily past each other?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6172200"/>
            <a:ext cx="8054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Earthquakes happen when plates slide too fast and violently.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Transform Boundaries:</a:t>
            </a:r>
          </a:p>
          <a:p>
            <a:r>
              <a:rPr lang="en-US" dirty="0" smtClean="0"/>
              <a:t>Plates slide past each other.</a:t>
            </a:r>
          </a:p>
          <a:p>
            <a:r>
              <a:rPr lang="en-US" dirty="0" smtClean="0"/>
              <a:t>Many plates slide slowly past each other unfelt. Over time land forms may no longer match up.</a:t>
            </a:r>
          </a:p>
          <a:p>
            <a:r>
              <a:rPr lang="en-US" dirty="0" smtClean="0"/>
              <a:t>If plates get stuck, they will build pressure until they slip violently and create an Earthquake </a:t>
            </a:r>
          </a:p>
          <a:p>
            <a:pPr>
              <a:buNone/>
            </a:pPr>
            <a:r>
              <a:rPr lang="en-US" dirty="0" smtClean="0"/>
              <a:t>   (Ex. California San Andreas Fault).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Why might continents no longer fit perfectly back together if we tried today?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Due to weathering and erosion coast lines no longer match 100%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1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752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 ways plates move?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Plates move by C.D.T. (convergent, divergent, transform)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happens at Convergent Boundaries?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Convergent Boundaries: Plates crash, Mountains, Volcanoes, Ocean Plate destroyed, Deep ocean Trenches.</a:t>
            </a:r>
          </a:p>
          <a:p>
            <a:r>
              <a:rPr lang="en-US" dirty="0">
                <a:solidFill>
                  <a:srgbClr val="FF0000"/>
                </a:solidFill>
              </a:rPr>
              <a:t>What happens at Divergent Boundaries?</a:t>
            </a:r>
          </a:p>
          <a:p>
            <a:r>
              <a:rPr lang="en-US" dirty="0">
                <a:solidFill>
                  <a:srgbClr val="FF0000"/>
                </a:solidFill>
              </a:rPr>
              <a:t>Divergent Boundaries: Plates move apart, new ocean plates created, Mid Ocean Ridges, Rift Valleys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happens at Transform Boundaries?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Transform Boundaries: plates slide past each other, land features no longer match up (ex. </a:t>
            </a:r>
            <a:r>
              <a:rPr lang="en-US" dirty="0" err="1" smtClean="0">
                <a:solidFill>
                  <a:srgbClr val="FF0000"/>
                </a:solidFill>
              </a:rPr>
              <a:t>Mts</a:t>
            </a:r>
            <a:r>
              <a:rPr lang="en-US" dirty="0" smtClean="0">
                <a:solidFill>
                  <a:srgbClr val="FF0000"/>
                </a:solidFill>
              </a:rPr>
              <a:t>)  Earthquakes.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3684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44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i.ytimg.com/vi/VeOyhEqdIq4/maxresdefaul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5"/>
            <a:ext cx="9059593" cy="684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98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075"/>
            <a:ext cx="9144000" cy="616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82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http://www.youtube.com/watch?v=QDqskltCixA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05000"/>
            <a:ext cx="39052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00600" y="236220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Laurasia</a:t>
            </a:r>
            <a:r>
              <a:rPr lang="en-US" sz="2800" dirty="0" smtClean="0"/>
              <a:t>  (Northern Half)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5181600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Gondwanaland</a:t>
            </a:r>
          </a:p>
          <a:p>
            <a:r>
              <a:rPr lang="en-US" sz="2800" dirty="0" smtClean="0"/>
              <a:t>(Southern Half)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3886200"/>
            <a:ext cx="31981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Panthalassa</a:t>
            </a:r>
            <a:r>
              <a:rPr lang="en-US" sz="2800" dirty="0" smtClean="0"/>
              <a:t> Ocean </a:t>
            </a:r>
          </a:p>
          <a:p>
            <a:r>
              <a:rPr lang="en-US" sz="2800" dirty="0" smtClean="0"/>
              <a:t>(All Oceans)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6334780"/>
            <a:ext cx="8514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Pangaea's first split was North and South (like the U.S.)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15825</TotalTime>
  <Words>1359</Words>
  <Application>Microsoft Office PowerPoint</Application>
  <PresentationFormat>On-screen Show (4:3)</PresentationFormat>
  <Paragraphs>185</Paragraphs>
  <Slides>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Trek</vt:lpstr>
      <vt:lpstr>Continental Drift Theory</vt:lpstr>
      <vt:lpstr>PowerPoint Presentation</vt:lpstr>
      <vt:lpstr>PowerPoint Presentation</vt:lpstr>
      <vt:lpstr>PowerPoint Presentation</vt:lpstr>
      <vt:lpstr>PowerPoint Presentation</vt:lpstr>
      <vt:lpstr>Continental drift theory</vt:lpstr>
      <vt:lpstr>PowerPoint Presentation</vt:lpstr>
      <vt:lpstr>PowerPoint Presentation</vt:lpstr>
      <vt:lpstr>PowerPoint Presentation</vt:lpstr>
      <vt:lpstr>PowerPoint Presentation</vt:lpstr>
      <vt:lpstr>What scientists have discovered really happened. </vt:lpstr>
      <vt:lpstr>PowerPoint Presentation</vt:lpstr>
      <vt:lpstr>CDT lab</vt:lpstr>
      <vt:lpstr>What happens if we plot earthquake locations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find German U Boats?</vt:lpstr>
      <vt:lpstr>Other Discoveries (R)</vt:lpstr>
      <vt:lpstr>PowerPoint Presentation</vt:lpstr>
      <vt:lpstr>PowerPoint Presentation</vt:lpstr>
      <vt:lpstr>PowerPoint Presentation</vt:lpstr>
      <vt:lpstr>PowerPoint Presentation</vt:lpstr>
      <vt:lpstr>Plate Tectonics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Earths interior</vt:lpstr>
      <vt:lpstr>PowerPoint Presentation</vt:lpstr>
      <vt:lpstr>PowerPoint Presentation</vt:lpstr>
      <vt:lpstr>Types of PLATE Boundaries</vt:lpstr>
      <vt:lpstr>Divergent boundaries</vt:lpstr>
      <vt:lpstr>Divergent Boundary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Convergent (ocean vs continent)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Convergent boundaries</vt:lpstr>
      <vt:lpstr>Convergent (continent vs continent)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Arlington Central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Continental Drift Theory</dc:title>
  <dc:creator>spapp</dc:creator>
  <cp:lastModifiedBy>Steven Papp</cp:lastModifiedBy>
  <cp:revision>744</cp:revision>
  <dcterms:created xsi:type="dcterms:W3CDTF">2012-02-21T00:39:04Z</dcterms:created>
  <dcterms:modified xsi:type="dcterms:W3CDTF">2019-04-12T18:17:06Z</dcterms:modified>
</cp:coreProperties>
</file>