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9" r:id="rId4"/>
    <p:sldId id="262" r:id="rId5"/>
    <p:sldId id="265" r:id="rId6"/>
    <p:sldId id="268" r:id="rId7"/>
    <p:sldId id="259" r:id="rId8"/>
    <p:sldId id="258" r:id="rId9"/>
    <p:sldId id="260" r:id="rId10"/>
    <p:sldId id="263" r:id="rId11"/>
    <p:sldId id="257" r:id="rId12"/>
    <p:sldId id="267" r:id="rId13"/>
    <p:sldId id="264"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7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D9427-9AAD-4758-A3C7-A2CB9A2E61D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164217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D9427-9AAD-4758-A3C7-A2CB9A2E61D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201478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D9427-9AAD-4758-A3C7-A2CB9A2E61D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224913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D9427-9AAD-4758-A3C7-A2CB9A2E61D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207045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D9427-9AAD-4758-A3C7-A2CB9A2E61DA}"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388159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D9427-9AAD-4758-A3C7-A2CB9A2E61DA}"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7164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D9427-9AAD-4758-A3C7-A2CB9A2E61DA}"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59611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D9427-9AAD-4758-A3C7-A2CB9A2E61DA}"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7136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D9427-9AAD-4758-A3C7-A2CB9A2E61DA}"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31121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D9427-9AAD-4758-A3C7-A2CB9A2E61DA}"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311345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D9427-9AAD-4758-A3C7-A2CB9A2E61DA}"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77D55-E641-4869-B495-F1C2D82321C5}" type="slidenum">
              <a:rPr lang="en-US" smtClean="0"/>
              <a:t>‹#›</a:t>
            </a:fld>
            <a:endParaRPr lang="en-US"/>
          </a:p>
        </p:txBody>
      </p:sp>
    </p:spTree>
    <p:extLst>
      <p:ext uri="{BB962C8B-B14F-4D97-AF65-F5344CB8AC3E}">
        <p14:creationId xmlns:p14="http://schemas.microsoft.com/office/powerpoint/2010/main" val="227041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D9427-9AAD-4758-A3C7-A2CB9A2E61DA}" type="datetimeFigureOut">
              <a:rPr lang="en-US" smtClean="0"/>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77D55-E641-4869-B495-F1C2D82321C5}" type="slidenum">
              <a:rPr lang="en-US" smtClean="0"/>
              <a:t>‹#›</a:t>
            </a:fld>
            <a:endParaRPr lang="en-US"/>
          </a:p>
        </p:txBody>
      </p:sp>
    </p:spTree>
    <p:extLst>
      <p:ext uri="{BB962C8B-B14F-4D97-AF65-F5344CB8AC3E}">
        <p14:creationId xmlns:p14="http://schemas.microsoft.com/office/powerpoint/2010/main" val="283822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iY8-r7wOjWAhUKwiYKHVTODZ4QjRwIBw&amp;url=http://bhr.stern.nyu.edu/blogs/105th-anniversary-triangle-shirtwaist&amp;psig=AOvVaw3Tfjv-oRpPeiLGpebddADC&amp;ust=1507809143895542"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pinterest.com/pin/227572587400343966/"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RrbKewejWAhXG5SYKHQbgAcsQjRwIBw&amp;url=https://en.wikipedia.org/wiki/Triangle_Shirtwaist_Factory_fire&amp;psig=AOvVaw3Tfjv-oRpPeiLGpebddADC&amp;ust=1507809143895542" TargetMode="Externa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uact=8&amp;ved=0ahUKEwjRrbKewejWAhXG5SYKHQbgAcsQjRwIBw&amp;url=http://karashall.blogspot.com/2011/07/triangle-shirtwaist-factory-fire.html&amp;psig=AOvVaw3Tfjv-oRpPeiLGpebddADC&amp;ust=150780914389554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commons.wikimedia.org/wiki/File:TriangleFire_25March1911_BodiesOnSidewalk.jpg" TargetMode="Externa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hyperlink" Target="https://www.pinterest.com/pin/34994383353009234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historyonthenet.com/authentichistory/1898-1913/2-progressivism/3-laborreform/3-trianglefir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hbo.com/documentaries/triangle-remembering-the-fir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0ahUKEwiIvYzxwejWAhWD0iYKHTe2BZsQjRwIBw&amp;url=http://www.hbo.com/documentaries/triangle-remembering-the-fire&amp;psig=AOvVaw3Tfjv-oRpPeiLGpebddADC&amp;ust=150780914389554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phemeralnewyork.wordpress.com/2015/03/23/what-became-of-the-triangle-factory-owner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0ahUKEwiz7aGBw-jWAhXTTiYKHVFZB_QQjRwIBw&amp;url=http://www.enidnews.com/news/deadliest-nyc-s-triangle-shirtwaist-fire/article_8281ca08-9ecc-11e4-a804-1b4639c090b1.html&amp;psig=AOvVaw3Tfjv-oRpPeiLGpebddADC&amp;ust=1507809143895542"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ntent.time.com/time/photogallery/0,29307,2061268_2258989,00.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haikudeck.com/triangle-shirtwaist-factory-fire-education-presentation-hW39dpmRK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0ahUKEwjG7OyRwujWAhWFLSYKHZevBQ0QjRwIBw&amp;url=https://www.pinterest.com/helengeglio/triangle-shirtwaist-fire/&amp;psig=AOvVaw3Tfjv-oRpPeiLGpebddADC&amp;ust=150780914389554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DkNDQwejWAhXKPiYKHU6EBS4QjRwIBw&amp;url=http://www.fireengineering.com/articles/2015/03/triangle-shirtwaist-fire-fe.html&amp;psig=AOvVaw3Tfjv-oRpPeiLGpebddADC&amp;ust=1507809143895542" TargetMode="External"/><Relationship Id="rId2" Type="http://schemas.openxmlformats.org/officeDocument/2006/relationships/hyperlink" Target="http://www.google.com/url?sa=i&amp;rct=j&amp;q=&amp;esrc=s&amp;source=images&amp;cd=&amp;cad=rja&amp;uact=8&amp;ved=0ahUKEwiK-uHEwejWAhXCSyYKHWf-A6UQjRwIBw&amp;url=http://www.smithsonianmag.com/history/uncovering-the-history-of-the-triangle-shirtwaist-fire-124701842/&amp;psig=AOvVaw3Tfjv-oRpPeiLGpebddADC&amp;ust=1507809143895542" TargetMode="Externa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0ahUKEwje0ouhwujWAhUFTCYKHbmqDUUQjRwIBw&amp;url=http://untappedcities.com/2016/03/25/the-quest-for-a-permanent-memorial-for-the-triangle-shirtwaist-fire-victims-in-nyc/&amp;psig=AOvVaw3Tfjv-oRpPeiLGpebddADC&amp;ust=1507809143895542" TargetMode="External"/><Relationship Id="rId1" Type="http://schemas.openxmlformats.org/officeDocument/2006/relationships/slideLayout" Target="../slideLayouts/slideLayout6.xml"/><Relationship Id="rId5" Type="http://schemas.openxmlformats.org/officeDocument/2006/relationships/image" Target="../media/image10.gif"/><Relationship Id="rId4" Type="http://schemas.openxmlformats.org/officeDocument/2006/relationships/hyperlink" Target="https://www.google.com/url?sa=i&amp;rct=j&amp;q=&amp;esrc=s&amp;source=images&amp;cd=&amp;cad=rja&amp;uact=8&amp;ved=0ahUKEwj8hYPDw-jWAhWB6SYKHQW7CQUQjRwIBw&amp;url=https://www.csun.edu/~ghy7463/mw2.html&amp;psig=AOvVaw3Tfjv-oRpPeiLGpebddADC&amp;ust=15078091438955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askerville Old Face" panose="02020602080505020303" pitchFamily="18" charset="0"/>
              </a:rPr>
              <a:t>TRIANGLE SHIRTWAIST FIRE</a:t>
            </a:r>
            <a:endParaRPr lang="en-US" sz="3600" dirty="0">
              <a:latin typeface="Baskerville Old Face" panose="02020602080505020303" pitchFamily="18" charset="0"/>
            </a:endParaRPr>
          </a:p>
        </p:txBody>
      </p:sp>
      <p:pic>
        <p:nvPicPr>
          <p:cNvPr id="1026"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47" y="1676400"/>
            <a:ext cx="7782253"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295400"/>
            <a:ext cx="82296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11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455" y="2362200"/>
            <a:ext cx="5562600" cy="4174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782762"/>
          </a:xfrm>
        </p:spPr>
        <p:txBody>
          <a:bodyPr>
            <a:normAutofit/>
          </a:bodyPr>
          <a:lstStyle/>
          <a:p>
            <a:pPr algn="l"/>
            <a:r>
              <a:rPr lang="en-US" sz="1800" dirty="0" smtClean="0">
                <a:latin typeface="Baskerville Old Face" panose="02020602080505020303" pitchFamily="18" charset="0"/>
              </a:rPr>
              <a:t>The girls who did not make it to the stairwells or the elevator were trapped by the fire inside the factory and began to jump from the windows to escape it.  The bodies of the jumpers fell on the fire hoses, making it difficult to begin fighting the fire.  The ladders reached only seven floors high and the fire was on the 8</a:t>
            </a:r>
            <a:r>
              <a:rPr lang="en-US" sz="1800" baseline="30000" dirty="0" smtClean="0">
                <a:latin typeface="Baskerville Old Face" panose="02020602080505020303" pitchFamily="18" charset="0"/>
              </a:rPr>
              <a:t>th</a:t>
            </a:r>
            <a:r>
              <a:rPr lang="en-US" sz="1800" dirty="0" smtClean="0">
                <a:latin typeface="Baskerville Old Face" panose="02020602080505020303" pitchFamily="18" charset="0"/>
              </a:rPr>
              <a:t> floors.  A life net was unfurled to catch jumpers, but three girls jumped at the same time, ripping the net. </a:t>
            </a: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366005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3657600" cy="4790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992" y="1900424"/>
            <a:ext cx="3810983" cy="47902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a:bodyPr>
          <a:lstStyle/>
          <a:p>
            <a:pPr algn="l"/>
            <a:r>
              <a:rPr lang="en-US" sz="1800" dirty="0" smtClean="0">
                <a:latin typeface="Baskerville Old Face" panose="02020602080505020303" pitchFamily="18" charset="0"/>
              </a:rPr>
              <a:t>Within 18 minutes, it was all over.  49 workers had burned to death or been suffocated by smoke, 36 were dead in the elevator shaft and 58 died from jumping to the sidewalks.  With 2 more dying later from their injuries, a total of 145 people were killed by the fire.</a:t>
            </a: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200931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75" y="1981200"/>
            <a:ext cx="4091762"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triangle shirtwaist fi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98405"/>
            <a:ext cx="3885262"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16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38854"/>
            <a:ext cx="6553200" cy="4619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sz="1800" dirty="0" smtClean="0"/>
              <a:t>There were two stairways down to the street, but one was locked from the outside to prevent stealing and the other opened inward.</a:t>
            </a:r>
            <a:endParaRPr lang="en-US" sz="1800" dirty="0"/>
          </a:p>
        </p:txBody>
      </p:sp>
    </p:spTree>
    <p:extLst>
      <p:ext uri="{BB962C8B-B14F-4D97-AF65-F5344CB8AC3E}">
        <p14:creationId xmlns:p14="http://schemas.microsoft.com/office/powerpoint/2010/main" val="77991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latin typeface="Baskerville Old Face" panose="02020602080505020303" pitchFamily="18" charset="0"/>
              </a:rPr>
              <a:t>The workers set up a march on April 5 on New York’s Fifth Avenue to protest the conditions that had led to the fire; it was attended by 80,000 people</a:t>
            </a:r>
            <a:endParaRPr lang="en-US" sz="1800" dirty="0">
              <a:latin typeface="Baskerville Old Face" panose="02020602080505020303" pitchFamily="18" charset="0"/>
            </a:endParaRPr>
          </a:p>
        </p:txBody>
      </p:sp>
      <p:pic>
        <p:nvPicPr>
          <p:cNvPr id="10242" name="Picture 2" descr="Image result for triangle shirtwaist fir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38400"/>
            <a:ext cx="68770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7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THE TRIANGLE FACTORY</a:t>
            </a:r>
            <a:endParaRPr lang="en-US" dirty="0">
              <a:latin typeface="Baskerville Old Face" panose="02020602080505020303" pitchFamily="18" charset="0"/>
            </a:endParaRPr>
          </a:p>
        </p:txBody>
      </p:sp>
      <p:pic>
        <p:nvPicPr>
          <p:cNvPr id="4098" name="Picture 2" descr="Image result for triangle shirtwaist fir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599" y="2133600"/>
            <a:ext cx="7419084"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09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latin typeface="Baskerville Old Face" panose="02020602080505020303" pitchFamily="18" charset="0"/>
              </a:rPr>
              <a:t>The owners of the Triangle factory, Max </a:t>
            </a:r>
            <a:r>
              <a:rPr lang="en-US" sz="1800" dirty="0" err="1" smtClean="0">
                <a:latin typeface="Baskerville Old Face" panose="02020602080505020303" pitchFamily="18" charset="0"/>
              </a:rPr>
              <a:t>Blanck</a:t>
            </a:r>
            <a:r>
              <a:rPr lang="en-US" sz="1800" dirty="0" smtClean="0">
                <a:latin typeface="Baskerville Old Face" panose="02020602080505020303" pitchFamily="18" charset="0"/>
              </a:rPr>
              <a:t> and </a:t>
            </a:r>
            <a:r>
              <a:rPr lang="en-US" sz="1800" dirty="0" err="1" smtClean="0">
                <a:latin typeface="Baskerville Old Face" panose="02020602080505020303" pitchFamily="18" charset="0"/>
              </a:rPr>
              <a:t>Issac</a:t>
            </a:r>
            <a:r>
              <a:rPr lang="en-US" sz="1800" dirty="0" smtClean="0">
                <a:latin typeface="Baskerville Old Face" panose="02020602080505020303" pitchFamily="18" charset="0"/>
              </a:rPr>
              <a:t> Harris</a:t>
            </a:r>
            <a:endParaRPr lang="en-US" sz="1800" dirty="0">
              <a:latin typeface="Baskerville Old Face" panose="02020602080505020303" pitchFamily="18" charset="0"/>
            </a:endParaRPr>
          </a:p>
        </p:txBody>
      </p:sp>
      <p:pic>
        <p:nvPicPr>
          <p:cNvPr id="14338"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353" y="1524000"/>
            <a:ext cx="3972347"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9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800" dirty="0" smtClean="0">
                <a:latin typeface="Baskerville Old Face" panose="02020602080505020303" pitchFamily="18" charset="0"/>
              </a:rPr>
              <a:t>Nearly all the workers were teenaged girls who did not speak </a:t>
            </a:r>
            <a:r>
              <a:rPr lang="en-US" sz="1800" dirty="0">
                <a:latin typeface="Baskerville Old Face" panose="02020602080505020303" pitchFamily="18" charset="0"/>
              </a:rPr>
              <a:t>E</a:t>
            </a:r>
            <a:r>
              <a:rPr lang="en-US" sz="1800" dirty="0" smtClean="0">
                <a:latin typeface="Baskerville Old Face" panose="02020602080505020303" pitchFamily="18" charset="0"/>
              </a:rPr>
              <a:t>nglish.  They worked 12 hour days, 7 days a week.  They were paid a mere $15 a week, despite working 84 hours a week.</a:t>
            </a:r>
            <a:endParaRPr lang="en-US" sz="1800" dirty="0">
              <a:latin typeface="Baskerville Old Face" panose="02020602080505020303" pitchFamily="18" charset="0"/>
            </a:endParaRPr>
          </a:p>
        </p:txBody>
      </p:sp>
      <p:pic>
        <p:nvPicPr>
          <p:cNvPr id="8194"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14600"/>
            <a:ext cx="551497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6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smtClean="0"/>
              <a:t>The International Ladies Garment Workers Union led a strike in 1909 demanding higher pay and shorter and more predictable hours.  </a:t>
            </a:r>
            <a:r>
              <a:rPr lang="en-US" sz="1800" dirty="0" err="1" smtClean="0"/>
              <a:t>Blanck</a:t>
            </a:r>
            <a:r>
              <a:rPr lang="en-US" sz="1800" dirty="0" smtClean="0"/>
              <a:t> and Harris’ company was one of the few manufacturers who resisted, hiring police as thugs to imprison the striking women, and paying off politicians to look the other way.</a:t>
            </a:r>
            <a:endParaRPr lang="en-US" sz="1800" dirty="0"/>
          </a:p>
        </p:txBody>
      </p:sp>
      <p:pic>
        <p:nvPicPr>
          <p:cNvPr id="9218"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5819775"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9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6207"/>
            <a:ext cx="6477000" cy="486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4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216" y="2743201"/>
            <a:ext cx="4962384" cy="3760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2239962"/>
          </a:xfrm>
        </p:spPr>
        <p:txBody>
          <a:bodyPr>
            <a:noAutofit/>
          </a:bodyPr>
          <a:lstStyle/>
          <a:p>
            <a:pPr algn="l"/>
            <a:r>
              <a:rPr lang="en-US" sz="1800" dirty="0" smtClean="0">
                <a:latin typeface="Baskerville Old Face" panose="02020602080505020303" pitchFamily="18" charset="0"/>
              </a:rPr>
              <a:t>On March 25, a Saturday afternoon, thee were 600 workers at the factory when a fire began in a rag bin.  The manager attempted to use the fire hose to extinguish it, but was unsuccessful.  The hose was rotted and its valve was rusted shut.  The elevator to exit the building only held 12 people.  It made four trips back and forth before it broke down.  In a desperate attempt to escape the fire, girls left behind waiting for the elevator plunged down the shaft to their deaths.  The girls who fled via the stairwells also met awful demises-when they found a locked door at the bottom of the stairs, many were burned alive</a:t>
            </a: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326601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riangle shirtwaist fire">
            <a:hlinkClick r:id="rId2"/>
          </p:cNvPr>
          <p:cNvSpPr>
            <a:spLocks noChangeAspect="1" noChangeArrowheads="1"/>
          </p:cNvSpPr>
          <p:nvPr/>
        </p:nvSpPr>
        <p:spPr bwMode="auto">
          <a:xfrm>
            <a:off x="155575" y="-1851025"/>
            <a:ext cx="5153025" cy="386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triangle shirtwaist fire">
            <a:hlinkClick r:id="rId2"/>
          </p:cNvPr>
          <p:cNvSpPr>
            <a:spLocks noChangeAspect="1" noChangeArrowheads="1"/>
          </p:cNvSpPr>
          <p:nvPr/>
        </p:nvSpPr>
        <p:spPr bwMode="auto">
          <a:xfrm>
            <a:off x="307975" y="-1698625"/>
            <a:ext cx="5153025" cy="386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triangle shirtwaist fire">
            <a:hlinkClick r:id="rId2"/>
          </p:cNvPr>
          <p:cNvSpPr>
            <a:spLocks noChangeAspect="1" noChangeArrowheads="1"/>
          </p:cNvSpPr>
          <p:nvPr/>
        </p:nvSpPr>
        <p:spPr bwMode="auto">
          <a:xfrm>
            <a:off x="460375" y="-1546225"/>
            <a:ext cx="5153025" cy="386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triangle shirtwaist fi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6553200" cy="4855108"/>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7" name="Down Arrow 6"/>
          <p:cNvSpPr/>
          <p:nvPr/>
        </p:nvSpPr>
        <p:spPr>
          <a:xfrm>
            <a:off x="2808287" y="1374775"/>
            <a:ext cx="152400" cy="90805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pPr algn="l"/>
            <a:r>
              <a:rPr lang="en-US" sz="1800" dirty="0" smtClean="0">
                <a:latin typeface="Baskerville Old Face" panose="02020602080505020303" pitchFamily="18" charset="0"/>
              </a:rPr>
              <a:t>Those workers who were on floors above the fire, including the owners, escaped to the roof and then to adjoining buildings.</a:t>
            </a: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361149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riangle shirtwaist fi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261892" cy="37348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sz="1800" dirty="0" smtClean="0">
                <a:latin typeface="Baskerville Old Face" panose="02020602080505020303" pitchFamily="18" charset="0"/>
              </a:rPr>
              <a:t>The fire escape was so narrow that it would have taken hours for all the workers to use it, even in the best circumstances.</a:t>
            </a:r>
            <a:endParaRPr lang="en-US" sz="1800" dirty="0">
              <a:latin typeface="Baskerville Old Face" panose="02020602080505020303" pitchFamily="18" charset="0"/>
            </a:endParaRPr>
          </a:p>
        </p:txBody>
      </p:sp>
      <p:pic>
        <p:nvPicPr>
          <p:cNvPr id="6148" name="Picture 4" descr="Image result for triangle shirtwaist fi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977683"/>
            <a:ext cx="29146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6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492</Words>
  <Application>Microsoft Office PowerPoint</Application>
  <PresentationFormat>On-screen Show (4:3)</PresentationFormat>
  <Paragraphs>12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TRIANGLE SHIRTWAIST FIRE</vt:lpstr>
      <vt:lpstr>THE TRIANGLE FACTORY</vt:lpstr>
      <vt:lpstr>The owners of the Triangle factory, Max Blanck and Issac Harris</vt:lpstr>
      <vt:lpstr>Nearly all the workers were teenaged girls who did not speak English.  They worked 12 hour days, 7 days a week.  They were paid a mere $15 a week, despite working 84 hours a week.</vt:lpstr>
      <vt:lpstr>The International Ladies Garment Workers Union led a strike in 1909 demanding higher pay and shorter and more predictable hours.  Blanck and Harris’ company was one of the few manufacturers who resisted, hiring police as thugs to imprison the striking women, and paying off politicians to look the other way.</vt:lpstr>
      <vt:lpstr>PowerPoint Presentation</vt:lpstr>
      <vt:lpstr>On March 25, a Saturday afternoon, thee were 600 workers at the factory when a fire began in a rag bin.  The manager attempted to use the fire hose to extinguish it, but was unsuccessful.  The hose was rotted and its valve was rusted shut.  The elevator to exit the building only held 12 people.  It made four trips back and forth before it broke down.  In a desperate attempt to escape the fire, girls left behind waiting for the elevator plunged down the shaft to their deaths.  The girls who fled via the stairwells also met awful demises-when they found a locked door at the bottom of the stairs, many were burned alive</vt:lpstr>
      <vt:lpstr>Those workers who were on floors above the fire, including the owners, escaped to the roof and then to adjoining buildings.</vt:lpstr>
      <vt:lpstr>The fire escape was so narrow that it would have taken hours for all the workers to use it, even in the best circumstances.</vt:lpstr>
      <vt:lpstr>The girls who did not make it to the stairwells or the elevator were trapped by the fire inside the factory and began to jump from the windows to escape it.  The bodies of the jumpers fell on the fire hoses, making it difficult to begin fighting the fire.  The ladders reached only seven floors high and the fire was on the 8th floors.  A life net was unfurled to catch jumpers, but three girls jumped at the same time, ripping the net. </vt:lpstr>
      <vt:lpstr>Within 18 minutes, it was all over.  49 workers had burned to death or been suffocated by smoke, 36 were dead in the elevator shaft and 58 died from jumping to the sidewalks.  With 2 more dying later from their injuries, a total of 145 people were killed by the fire.</vt:lpstr>
      <vt:lpstr>PowerPoint Presentation</vt:lpstr>
      <vt:lpstr>There were two stairways down to the street, but one was locked from the outside to prevent stealing and the other opened inward.</vt:lpstr>
      <vt:lpstr>The workers set up a march on April 5 on New York’s Fifth Avenue to protest the conditions that had led to the fire; it was attended by 80,000 people</vt:lpstr>
    </vt:vector>
  </TitlesOfParts>
  <Company>Arlington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 SHIRTWAIST FIRE</dc:title>
  <dc:creator>SMURPHY</dc:creator>
  <cp:lastModifiedBy>Sean Murphy</cp:lastModifiedBy>
  <cp:revision>4</cp:revision>
  <dcterms:created xsi:type="dcterms:W3CDTF">2017-10-11T11:51:53Z</dcterms:created>
  <dcterms:modified xsi:type="dcterms:W3CDTF">2018-04-24T14:04:17Z</dcterms:modified>
</cp:coreProperties>
</file>