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handoutMasterIdLst>
    <p:handoutMasterId r:id="rId133"/>
  </p:handoutMasterIdLst>
  <p:sldIdLst>
    <p:sldId id="260" r:id="rId2"/>
    <p:sldId id="259" r:id="rId3"/>
    <p:sldId id="262" r:id="rId4"/>
    <p:sldId id="263" r:id="rId5"/>
    <p:sldId id="301" r:id="rId6"/>
    <p:sldId id="335" r:id="rId7"/>
    <p:sldId id="264" r:id="rId8"/>
    <p:sldId id="265" r:id="rId9"/>
    <p:sldId id="395" r:id="rId10"/>
    <p:sldId id="369" r:id="rId11"/>
    <p:sldId id="370" r:id="rId12"/>
    <p:sldId id="371" r:id="rId13"/>
    <p:sldId id="372" r:id="rId14"/>
    <p:sldId id="266" r:id="rId15"/>
    <p:sldId id="302" r:id="rId16"/>
    <p:sldId id="267" r:id="rId17"/>
    <p:sldId id="268" r:id="rId18"/>
    <p:sldId id="363" r:id="rId19"/>
    <p:sldId id="269" r:id="rId20"/>
    <p:sldId id="368" r:id="rId21"/>
    <p:sldId id="391" r:id="rId22"/>
    <p:sldId id="270" r:id="rId23"/>
    <p:sldId id="271" r:id="rId24"/>
    <p:sldId id="272" r:id="rId25"/>
    <p:sldId id="273" r:id="rId26"/>
    <p:sldId id="351" r:id="rId27"/>
    <p:sldId id="274" r:id="rId28"/>
    <p:sldId id="275" r:id="rId29"/>
    <p:sldId id="352" r:id="rId30"/>
    <p:sldId id="276" r:id="rId31"/>
    <p:sldId id="277" r:id="rId32"/>
    <p:sldId id="278" r:id="rId33"/>
    <p:sldId id="279" r:id="rId34"/>
    <p:sldId id="386" r:id="rId35"/>
    <p:sldId id="281" r:id="rId36"/>
    <p:sldId id="284" r:id="rId37"/>
    <p:sldId id="282" r:id="rId38"/>
    <p:sldId id="283" r:id="rId39"/>
    <p:sldId id="285" r:id="rId40"/>
    <p:sldId id="367" r:id="rId41"/>
    <p:sldId id="393" r:id="rId42"/>
    <p:sldId id="286" r:id="rId43"/>
    <p:sldId id="287" r:id="rId44"/>
    <p:sldId id="288" r:id="rId45"/>
    <p:sldId id="289" r:id="rId46"/>
    <p:sldId id="353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354" r:id="rId55"/>
    <p:sldId id="298" r:id="rId56"/>
    <p:sldId id="297" r:id="rId57"/>
    <p:sldId id="299" r:id="rId58"/>
    <p:sldId id="300" r:id="rId59"/>
    <p:sldId id="373" r:id="rId60"/>
    <p:sldId id="337" r:id="rId61"/>
    <p:sldId id="306" r:id="rId62"/>
    <p:sldId id="308" r:id="rId63"/>
    <p:sldId id="309" r:id="rId64"/>
    <p:sldId id="310" r:id="rId65"/>
    <p:sldId id="311" r:id="rId66"/>
    <p:sldId id="312" r:id="rId67"/>
    <p:sldId id="307" r:id="rId68"/>
    <p:sldId id="362" r:id="rId69"/>
    <p:sldId id="364" r:id="rId70"/>
    <p:sldId id="365" r:id="rId71"/>
    <p:sldId id="303" r:id="rId72"/>
    <p:sldId id="305" r:id="rId73"/>
    <p:sldId id="361" r:id="rId74"/>
    <p:sldId id="304" r:id="rId75"/>
    <p:sldId id="313" r:id="rId76"/>
    <p:sldId id="314" r:id="rId77"/>
    <p:sldId id="338" r:id="rId78"/>
    <p:sldId id="339" r:id="rId79"/>
    <p:sldId id="343" r:id="rId80"/>
    <p:sldId id="341" r:id="rId81"/>
    <p:sldId id="342" r:id="rId82"/>
    <p:sldId id="340" r:id="rId83"/>
    <p:sldId id="344" r:id="rId84"/>
    <p:sldId id="345" r:id="rId85"/>
    <p:sldId id="346" r:id="rId86"/>
    <p:sldId id="355" r:id="rId87"/>
    <p:sldId id="387" r:id="rId88"/>
    <p:sldId id="315" r:id="rId89"/>
    <p:sldId id="358" r:id="rId90"/>
    <p:sldId id="316" r:id="rId91"/>
    <p:sldId id="317" r:id="rId92"/>
    <p:sldId id="376" r:id="rId93"/>
    <p:sldId id="359" r:id="rId94"/>
    <p:sldId id="356" r:id="rId95"/>
    <p:sldId id="388" r:id="rId96"/>
    <p:sldId id="318" r:id="rId97"/>
    <p:sldId id="319" r:id="rId98"/>
    <p:sldId id="320" r:id="rId99"/>
    <p:sldId id="321" r:id="rId100"/>
    <p:sldId id="377" r:id="rId101"/>
    <p:sldId id="323" r:id="rId102"/>
    <p:sldId id="326" r:id="rId103"/>
    <p:sldId id="381" r:id="rId104"/>
    <p:sldId id="322" r:id="rId105"/>
    <p:sldId id="380" r:id="rId106"/>
    <p:sldId id="325" r:id="rId107"/>
    <p:sldId id="324" r:id="rId108"/>
    <p:sldId id="378" r:id="rId109"/>
    <p:sldId id="327" r:id="rId110"/>
    <p:sldId id="374" r:id="rId111"/>
    <p:sldId id="379" r:id="rId112"/>
    <p:sldId id="382" r:id="rId113"/>
    <p:sldId id="349" r:id="rId114"/>
    <p:sldId id="375" r:id="rId115"/>
    <p:sldId id="328" r:id="rId116"/>
    <p:sldId id="350" r:id="rId117"/>
    <p:sldId id="329" r:id="rId118"/>
    <p:sldId id="385" r:id="rId119"/>
    <p:sldId id="331" r:id="rId120"/>
    <p:sldId id="330" r:id="rId121"/>
    <p:sldId id="366" r:id="rId122"/>
    <p:sldId id="394" r:id="rId123"/>
    <p:sldId id="332" r:id="rId124"/>
    <p:sldId id="390" r:id="rId125"/>
    <p:sldId id="360" r:id="rId126"/>
    <p:sldId id="389" r:id="rId127"/>
    <p:sldId id="383" r:id="rId128"/>
    <p:sldId id="384" r:id="rId129"/>
    <p:sldId id="334" r:id="rId130"/>
    <p:sldId id="333" r:id="rId131"/>
  </p:sldIdLst>
  <p:sldSz cx="9144000" cy="6858000" type="screen4x3"/>
  <p:notesSz cx="69850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8" autoAdjust="0"/>
    <p:restoredTop sz="94660"/>
  </p:normalViewPr>
  <p:slideViewPr>
    <p:cSldViewPr>
      <p:cViewPr varScale="1">
        <p:scale>
          <a:sx n="74" d="100"/>
          <a:sy n="74" d="100"/>
        </p:scale>
        <p:origin x="1488" y="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/>
            </a:lvl1pPr>
          </a:lstStyle>
          <a:p>
            <a:fld id="{620A1854-BBB0-4A77-905D-2C63C42854AB}" type="datetimeFigureOut">
              <a:rPr lang="en-US" smtClean="0"/>
              <a:pPr/>
              <a:t>5/31/2020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41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05841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/>
            </a:lvl1pPr>
          </a:lstStyle>
          <a:p>
            <a:fld id="{B495828D-7317-4CFD-9185-04981D5EE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87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550" y="0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03725"/>
            <a:ext cx="55880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41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550" y="8805841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2D9E24A9-F369-4836-BD56-2210E32839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188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A8ACE0-A396-4BCB-B49D-24DCCE07252A}" type="slidenum">
              <a:rPr lang="en-US"/>
              <a:pPr/>
              <a:t>1</a:t>
            </a:fld>
            <a:endParaRPr lang="en-US"/>
          </a:p>
        </p:txBody>
      </p:sp>
      <p:sp>
        <p:nvSpPr>
          <p:cNvPr id="921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921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BC0702-536C-49C7-BF76-14A502B2BBB4}" type="slidenum">
              <a:rPr lang="en-US"/>
              <a:pPr/>
              <a:t>19</a:t>
            </a:fld>
            <a:endParaRPr lang="en-US"/>
          </a:p>
        </p:txBody>
      </p:sp>
      <p:sp>
        <p:nvSpPr>
          <p:cNvPr id="3379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3379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59E0FB-3A6A-4084-B203-0B41859EC7E4}" type="slidenum">
              <a:rPr lang="en-US"/>
              <a:pPr/>
              <a:t>22</a:t>
            </a:fld>
            <a:endParaRPr lang="en-US"/>
          </a:p>
        </p:txBody>
      </p:sp>
      <p:sp>
        <p:nvSpPr>
          <p:cNvPr id="3584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3584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5D5474-0E3F-4482-A2FA-B504460BAFAF}" type="slidenum">
              <a:rPr lang="en-US"/>
              <a:pPr/>
              <a:t>23</a:t>
            </a:fld>
            <a:endParaRPr lang="en-US"/>
          </a:p>
        </p:txBody>
      </p:sp>
      <p:sp>
        <p:nvSpPr>
          <p:cNvPr id="3789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378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12AF61-7AFD-4198-A44A-87E3432800A1}" type="slidenum">
              <a:rPr lang="en-US"/>
              <a:pPr/>
              <a:t>24</a:t>
            </a:fld>
            <a:endParaRPr lang="en-US"/>
          </a:p>
        </p:txBody>
      </p:sp>
      <p:sp>
        <p:nvSpPr>
          <p:cNvPr id="3993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3993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8FF9B1-A162-4C62-AF56-FDEDA8AC24D5}" type="slidenum">
              <a:rPr lang="en-US"/>
              <a:pPr/>
              <a:t>25</a:t>
            </a:fld>
            <a:endParaRPr lang="en-US"/>
          </a:p>
        </p:txBody>
      </p:sp>
      <p:sp>
        <p:nvSpPr>
          <p:cNvPr id="4198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4198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E24A9-F369-4836-BD56-2210E32839B7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E24A9-F369-4836-BD56-2210E32839B7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5B80A2-8C07-4BD4-B7A1-C7427362D808}" type="slidenum">
              <a:rPr lang="en-US"/>
              <a:pPr/>
              <a:t>2</a:t>
            </a:fld>
            <a:endParaRPr lang="en-US"/>
          </a:p>
        </p:txBody>
      </p:sp>
      <p:sp>
        <p:nvSpPr>
          <p:cNvPr id="717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717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43A3DA-F65C-43C5-9885-14F89CDC6BF2}" type="slidenum">
              <a:rPr lang="en-US"/>
              <a:pPr/>
              <a:t>3</a:t>
            </a:fld>
            <a:endParaRPr lang="en-US"/>
          </a:p>
        </p:txBody>
      </p:sp>
      <p:sp>
        <p:nvSpPr>
          <p:cNvPr id="1229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122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5274F-79F8-403D-8866-4C95B37D1239}" type="slidenum">
              <a:rPr lang="en-US"/>
              <a:pPr/>
              <a:t>4</a:t>
            </a:fld>
            <a:endParaRPr lang="en-US"/>
          </a:p>
        </p:txBody>
      </p:sp>
      <p:sp>
        <p:nvSpPr>
          <p:cNvPr id="2150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2150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A92F8C-DECF-4CF9-BCAE-7EDEDD8C18A0}" type="slidenum">
              <a:rPr lang="en-US"/>
              <a:pPr/>
              <a:t>7</a:t>
            </a:fld>
            <a:endParaRPr lang="en-US"/>
          </a:p>
        </p:txBody>
      </p:sp>
      <p:sp>
        <p:nvSpPr>
          <p:cNvPr id="2355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2355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858BC2-BEBB-433D-AD3D-0548266F18B7}" type="slidenum">
              <a:rPr lang="en-US"/>
              <a:pPr/>
              <a:t>8</a:t>
            </a:fld>
            <a:endParaRPr lang="en-US"/>
          </a:p>
        </p:txBody>
      </p:sp>
      <p:sp>
        <p:nvSpPr>
          <p:cNvPr id="2560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2560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7A6DD3-58E3-42A4-87D0-04C84C1112C4}" type="slidenum">
              <a:rPr lang="en-US"/>
              <a:pPr/>
              <a:t>14</a:t>
            </a:fld>
            <a:endParaRPr lang="en-US"/>
          </a:p>
        </p:txBody>
      </p:sp>
      <p:sp>
        <p:nvSpPr>
          <p:cNvPr id="2765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1A98A0-B4EB-40A0-B8DB-23502BEB4290}" type="slidenum">
              <a:rPr lang="en-US"/>
              <a:pPr/>
              <a:t>16</a:t>
            </a:fld>
            <a:endParaRPr lang="en-US"/>
          </a:p>
        </p:txBody>
      </p:sp>
      <p:sp>
        <p:nvSpPr>
          <p:cNvPr id="2969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2969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86080E-9C7F-470D-8370-6EBE479F7553}" type="slidenum">
              <a:rPr lang="en-US"/>
              <a:pPr/>
              <a:t>17</a:t>
            </a:fld>
            <a:endParaRPr lang="en-US"/>
          </a:p>
        </p:txBody>
      </p:sp>
      <p:sp>
        <p:nvSpPr>
          <p:cNvPr id="3174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ln/>
        </p:spPr>
      </p:sp>
      <p:sp>
        <p:nvSpPr>
          <p:cNvPr id="3174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98500" y="4402116"/>
            <a:ext cx="5589617" cy="417195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843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8436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7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8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9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0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41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2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844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8447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450A46-32D2-47FA-B324-F883A5A6E5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45729B-63D5-4DE1-BB53-590E114CD83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2ED554-E00A-4222-A5B8-6C4D9EF289A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9DAB8E-B9FD-4CE6-B331-13F9336670D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4C419C-B335-4AC6-B433-F4864C0A7D2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10606A-E1F9-4B34-9B7E-FC2FD9532E5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2BFCD6-D51D-4B3F-9D7B-2EA51CB2AFE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2FCB60-1324-44E4-981A-9CA58F64238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8D5B40-6F02-4588-B3BD-80B705E59C1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92F06C-7849-4E8A-96F2-344DB2368FE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AE2501-9D93-49A2-A379-F04E4624171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D0751BC4-A1B8-4BE5-9F2D-0B2F7E589FB6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741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741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41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2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2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742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gi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youtube.com/watch?v=vYnuzoH5oBA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oogleearthtimemachine.blogspot.fr/2012/07/angleton-texas.html" TargetMode="External"/><Relationship Id="rId5" Type="http://schemas.openxmlformats.org/officeDocument/2006/relationships/image" Target="../media/image103.jpeg"/><Relationship Id="rId4" Type="http://schemas.openxmlformats.org/officeDocument/2006/relationships/image" Target="../media/image102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w&amp;url=http://www.mississippiriverdelta.org/our-work/overview/science/answering-10-fundamental-questions-about-the-mississippi-river-delta/&amp;ei=nAJWVdW3AvDasASikoKoCA&amp;bvm=bv.93564037,d.cWc&amp;psig=AFQjCNG1mgVQQRc3zCHkT9jriAqr4AfQ5w&amp;ust=1431786508761417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hyperlink" Target="http://www.google.com/url?sa=i&amp;rct=j&amp;q=&amp;esrc=s&amp;source=images&amp;cd=&amp;cad=rja&amp;uact=8&amp;ved=0CAcQjRw&amp;url=http://acad.depauw.edu/~tcope/SedStruct.html&amp;ei=SgtWVaOCMaGwsATphICABg&amp;bvm=bv.93564037,d.cWc&amp;psig=AFQjCNGvM9Rt3Lr53NzTnSlqu-dS95NY2g&amp;ust=1431788682831078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0813" cy="1924050"/>
          </a:xfrm>
          <a:ln/>
        </p:spPr>
        <p:txBody>
          <a:bodyPr lIns="0" tIns="32803" rIns="0" bIns="0"/>
          <a:lstStyle/>
          <a:p>
            <a:pPr defTabSz="414338">
              <a:lnSpc>
                <a:spcPct val="93000"/>
              </a:lnSpc>
              <a:buClr>
                <a:srgbClr val="000000"/>
              </a:buClr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5400">
                <a:solidFill>
                  <a:schemeClr val="tx1"/>
                </a:solidFill>
              </a:rPr>
              <a:t>The Ever Changing Lithosphere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25900"/>
            <a:ext cx="6399213" cy="1503363"/>
          </a:xfrm>
          <a:ln/>
        </p:spPr>
        <p:txBody>
          <a:bodyPr lIns="0" tIns="28224" rIns="0" bIns="0" anchor="ctr"/>
          <a:lstStyle/>
          <a:p>
            <a:endParaRPr 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05000"/>
            <a:ext cx="8709025" cy="476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lot cany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838200"/>
            <a:ext cx="3075203" cy="5029200"/>
          </a:xfrm>
        </p:spPr>
      </p:pic>
      <p:pic>
        <p:nvPicPr>
          <p:cNvPr id="5" name="Picture 4" descr="grand canyon w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838200"/>
            <a:ext cx="5401056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6096000"/>
            <a:ext cx="2309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River cut DOWN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6019800"/>
            <a:ext cx="4141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Grand Canyon is deep from the river…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But WIDE from Gravity and mass wasting.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lacial Bowl Banf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28601"/>
            <a:ext cx="2545854" cy="2971800"/>
          </a:xfrm>
        </p:spPr>
      </p:pic>
      <p:pic>
        <p:nvPicPr>
          <p:cNvPr id="5" name="Picture 4" descr="Glacier Flowing Down Valley Banf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228600"/>
            <a:ext cx="5715000" cy="3048000"/>
          </a:xfrm>
          <a:prstGeom prst="rect">
            <a:avLst/>
          </a:prstGeom>
        </p:spPr>
      </p:pic>
      <p:pic>
        <p:nvPicPr>
          <p:cNvPr id="6" name="Picture 5" descr="Mountain Glacier Banf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48050"/>
            <a:ext cx="9144000" cy="3409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Valley Glacier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Where do valley glaciers move the fastest?</a:t>
            </a:r>
          </a:p>
          <a:p>
            <a:r>
              <a:rPr lang="en-US" dirty="0" smtClean="0"/>
              <a:t>Similar </a:t>
            </a:r>
            <a:r>
              <a:rPr lang="en-US" dirty="0"/>
              <a:t>to a </a:t>
            </a:r>
            <a:r>
              <a:rPr lang="en-US" dirty="0" smtClean="0"/>
              <a:t>river, valley glaciers </a:t>
            </a:r>
            <a:r>
              <a:rPr lang="en-US" dirty="0"/>
              <a:t>move fastest in the center due to friction on the sides from rock.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 (Fast glaciers can move several feet per day)</a:t>
            </a: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581400"/>
            <a:ext cx="2552700" cy="3276600"/>
          </a:xfrm>
          <a:prstGeom prst="rect">
            <a:avLst/>
          </a:prstGeom>
          <a:noFill/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886200"/>
            <a:ext cx="417195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534400" y="1447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/>
      <p:bldP spid="6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Glacier Erosion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How do glaciers erode sediment?</a:t>
            </a:r>
          </a:p>
          <a:p>
            <a:r>
              <a:rPr lang="en-US" dirty="0" smtClean="0"/>
              <a:t>Glaciers </a:t>
            </a:r>
            <a:r>
              <a:rPr lang="en-US" dirty="0"/>
              <a:t>erode by pushing all sediment in its </a:t>
            </a:r>
            <a:r>
              <a:rPr lang="en-US" dirty="0" smtClean="0"/>
              <a:t>path. Material is Unsorted (like </a:t>
            </a:r>
            <a:r>
              <a:rPr lang="en-US" dirty="0"/>
              <a:t>a snow </a:t>
            </a:r>
            <a:r>
              <a:rPr lang="en-US" dirty="0" smtClean="0"/>
              <a:t>plow).</a:t>
            </a:r>
            <a:endParaRPr lang="en-US" dirty="0"/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276600"/>
            <a:ext cx="708660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534400" y="1828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/>
      <p:bldP spid="5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pp of Glacier Banf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Glacier Erosion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Do glaciers just cut straight down like rivers?</a:t>
            </a:r>
          </a:p>
          <a:p>
            <a:r>
              <a:rPr lang="en-US" dirty="0" smtClean="0"/>
              <a:t>Valley </a:t>
            </a:r>
            <a:r>
              <a:rPr lang="en-US" dirty="0"/>
              <a:t>Glaciers make a “ U “ shaped valley,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because the glacier pushes out in all directions</a:t>
            </a:r>
          </a:p>
        </p:txBody>
      </p:sp>
      <p:pic>
        <p:nvPicPr>
          <p:cNvPr id="92165" name="Picture 5" descr="U-ShapedValley640x4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657600"/>
            <a:ext cx="3733800" cy="2609850"/>
          </a:xfrm>
          <a:prstGeom prst="rect">
            <a:avLst/>
          </a:prstGeom>
          <a:noFill/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657600"/>
            <a:ext cx="3810000" cy="26257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763000" y="17526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uiExpand="1" build="p"/>
      <p:bldP spid="6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 shape glacier valle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dirty="0"/>
              <a:t>Glacial Erosion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743" y="804369"/>
            <a:ext cx="8229600" cy="4950897"/>
          </a:xfrm>
        </p:spPr>
        <p:txBody>
          <a:bodyPr/>
          <a:lstStyle/>
          <a:p>
            <a:r>
              <a:rPr lang="en-US" dirty="0" smtClean="0"/>
              <a:t>1) Glacial </a:t>
            </a:r>
            <a:r>
              <a:rPr lang="en-US" dirty="0"/>
              <a:t>Striations – Parallel scratches made on the rocks underneath the glacier. 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(shows direction)</a:t>
            </a: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 smtClean="0"/>
              <a:t>(dragging a rock under your shoe)</a:t>
            </a:r>
            <a:endParaRPr lang="en-US" dirty="0"/>
          </a:p>
          <a:p>
            <a:r>
              <a:rPr lang="en-US" dirty="0" smtClean="0"/>
              <a:t>2)Glacial </a:t>
            </a:r>
            <a:r>
              <a:rPr lang="en-US" dirty="0"/>
              <a:t>Polish – Rocks also get left polished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029075"/>
            <a:ext cx="42576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763000" y="6096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 descr="C:\Users\spapp\AppData\Local\Microsoft\Windows\Temporary Internet Files\Content.IE5\07CS170L\586AEF34-3AB0-43D0-A80B-960E04DD334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4498" y="3238503"/>
            <a:ext cx="320040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uiExpand="1" build="p"/>
      <p:bldP spid="6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Glacier Erosion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3) Melt </a:t>
            </a:r>
            <a:r>
              <a:rPr lang="en-US" dirty="0"/>
              <a:t>water stream – The water that runs out of a melting glacier.  </a:t>
            </a:r>
            <a:r>
              <a:rPr lang="en-US" dirty="0" smtClean="0"/>
              <a:t>(sorts </a:t>
            </a:r>
            <a:r>
              <a:rPr lang="en-US" dirty="0"/>
              <a:t>just like a stream)</a:t>
            </a: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971800"/>
            <a:ext cx="4181475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971800"/>
            <a:ext cx="3014663" cy="21145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839200" y="1447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  <p:bldP spid="7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lacier Melt Water Stream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609600"/>
            <a:ext cx="3352800" cy="5554134"/>
          </a:xfrm>
        </p:spPr>
      </p:pic>
      <p:pic>
        <p:nvPicPr>
          <p:cNvPr id="5" name="Picture 4" descr="Jenn Drinking Glacial Wa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609600"/>
            <a:ext cx="51054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dirty="0"/>
              <a:t>Glacial Deposition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382000" cy="4525963"/>
          </a:xfrm>
        </p:spPr>
        <p:txBody>
          <a:bodyPr/>
          <a:lstStyle/>
          <a:p>
            <a:r>
              <a:rPr lang="en-US" dirty="0" smtClean="0"/>
              <a:t>Glacial deposition:</a:t>
            </a:r>
          </a:p>
          <a:p>
            <a:r>
              <a:rPr lang="en-US" dirty="0" smtClean="0"/>
              <a:t>1) Till </a:t>
            </a:r>
            <a:r>
              <a:rPr lang="en-US" dirty="0"/>
              <a:t>– Unsorted Rock left behind by a glacier.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</a:t>
            </a:r>
            <a:r>
              <a:rPr lang="en-US" dirty="0" smtClean="0"/>
              <a:t>(unsorted) To “Till” soil is to churn it up </a:t>
            </a:r>
            <a:r>
              <a:rPr lang="en-US" dirty="0" smtClean="0">
                <a:solidFill>
                  <a:srgbClr val="FF0000"/>
                </a:solidFill>
              </a:rPr>
              <a:t>TILLY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6800" y="16764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Papp on Glacial Till Banf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667000"/>
            <a:ext cx="5410200" cy="40655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550" y="4800599"/>
            <a:ext cx="2979162" cy="193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550" y="2667000"/>
            <a:ext cx="2979162" cy="202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uiExpand="1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nd canyon hike 1.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4495800" cy="3636264"/>
          </a:xfrm>
        </p:spPr>
      </p:pic>
      <p:pic>
        <p:nvPicPr>
          <p:cNvPr id="5" name="Picture 4" descr="grand canyon hike 2.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52400"/>
            <a:ext cx="3660648" cy="5364480"/>
          </a:xfrm>
          <a:prstGeom prst="rect">
            <a:avLst/>
          </a:prstGeom>
        </p:spPr>
      </p:pic>
      <p:pic>
        <p:nvPicPr>
          <p:cNvPr id="6" name="Picture 5" descr="grand canyon hike 3.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810000"/>
            <a:ext cx="4495800" cy="2889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iff and Bus Banf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ue Glaical Lake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pp's Glacial Lake and Valle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1"/>
            <a:ext cx="8046156" cy="3124199"/>
          </a:xfrm>
        </p:spPr>
      </p:pic>
      <p:pic>
        <p:nvPicPr>
          <p:cNvPr id="5" name="Picture 4" descr="Papp off a cliff Banf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581400"/>
            <a:ext cx="8077200" cy="2876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0" name="Picture 6" descr="http://elearning.stkc.go.th/lms/html/earth_science/LOcanada3/307/images/7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14400"/>
            <a:ext cx="6705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edial Moraine Banf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89600" cy="3276600"/>
          </a:xfrm>
        </p:spPr>
      </p:pic>
      <p:pic>
        <p:nvPicPr>
          <p:cNvPr id="5" name="Picture 4" descr="Moutain Glacier flowing Down Banf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3429000"/>
            <a:ext cx="64008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Glacial Deposition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610600" cy="4525963"/>
          </a:xfrm>
        </p:spPr>
        <p:txBody>
          <a:bodyPr/>
          <a:lstStyle/>
          <a:p>
            <a:r>
              <a:rPr lang="en-US" dirty="0" smtClean="0"/>
              <a:t>2) Moraines </a:t>
            </a:r>
            <a:r>
              <a:rPr lang="en-US" dirty="0"/>
              <a:t>– Piles of till left behind by the glacier.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Terminal Moraines – Piles left at the end.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Lateral Moraines – Piles left on the </a:t>
            </a:r>
            <a:r>
              <a:rPr lang="en-US" dirty="0" smtClean="0"/>
              <a:t>sides.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Medial Moraines – Piles left in the middle</a:t>
            </a: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89375"/>
            <a:ext cx="33528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86200"/>
            <a:ext cx="4076700" cy="2971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686800" y="12954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/>
      <p:bldP spid="6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8786" name="Picture 2" descr="http://www.swisseduc.ch/glaciers/glossary/icons/medial-mora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4114800" cy="6400800"/>
          </a:xfrm>
          <a:prstGeom prst="rect">
            <a:avLst/>
          </a:prstGeom>
          <a:noFill/>
        </p:spPr>
      </p:pic>
      <p:pic>
        <p:nvPicPr>
          <p:cNvPr id="118788" name="Picture 4" descr="http://nsidc.org/cryosphere/glaciers/gallery/images/bylot_island_valley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"/>
            <a:ext cx="4286250" cy="6172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1600" y="1219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Glacial Deposition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3) Drumlin </a:t>
            </a:r>
            <a:r>
              <a:rPr lang="en-US" dirty="0"/>
              <a:t>– Oval Shaped mound of till stretched out like a football, </a:t>
            </a:r>
            <a:r>
              <a:rPr lang="en-US" dirty="0" smtClean="0"/>
              <a:t>(show direction)</a:t>
            </a:r>
            <a:endParaRPr lang="en-US" dirty="0"/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410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458200" y="152400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1266" name="Picture 2" descr="http://faculty.ccc.edu/jtassin/geology201/labs/glaciation/images/druml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4343400"/>
            <a:ext cx="53340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/>
      <p:bldP spid="6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bbc.co.uk/schools/gcsebitesize/geography/images/glac_01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"/>
            <a:ext cx="6400800" cy="44958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953000"/>
            <a:ext cx="7065963" cy="168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Glacial Deposition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4) Kettle Lake:  </a:t>
            </a:r>
            <a:r>
              <a:rPr lang="en-US" dirty="0"/>
              <a:t>L</a:t>
            </a:r>
            <a:r>
              <a:rPr lang="en-US" dirty="0" smtClean="0"/>
              <a:t>ake </a:t>
            </a:r>
            <a:r>
              <a:rPr lang="en-US" dirty="0"/>
              <a:t>left behind when part of a </a:t>
            </a:r>
            <a:r>
              <a:rPr lang="en-US" dirty="0" smtClean="0"/>
              <a:t>receding glacier </a:t>
            </a:r>
            <a:r>
              <a:rPr lang="en-US" dirty="0"/>
              <a:t>melts in a large </a:t>
            </a:r>
            <a:r>
              <a:rPr lang="en-US" dirty="0" smtClean="0"/>
              <a:t>depression.</a:t>
            </a:r>
            <a:endParaRPr lang="en-US" dirty="0"/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429000"/>
            <a:ext cx="3124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971800"/>
            <a:ext cx="4824413" cy="31861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686800" y="1447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nd canyon hike 4.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3962400" cy="3657600"/>
          </a:xfrm>
        </p:spPr>
      </p:pic>
      <p:pic>
        <p:nvPicPr>
          <p:cNvPr id="5" name="Picture 4" descr="grand canyon hike 5.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0"/>
            <a:ext cx="4495800" cy="3648456"/>
          </a:xfrm>
          <a:prstGeom prst="rect">
            <a:avLst/>
          </a:prstGeom>
        </p:spPr>
      </p:pic>
      <p:pic>
        <p:nvPicPr>
          <p:cNvPr id="6" name="Picture 5" descr="grand canyon hike 6.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886200"/>
            <a:ext cx="4343400" cy="2971800"/>
          </a:xfrm>
          <a:prstGeom prst="rect">
            <a:avLst/>
          </a:prstGeom>
        </p:spPr>
      </p:pic>
      <p:pic>
        <p:nvPicPr>
          <p:cNvPr id="7" name="Picture 6" descr="grand canyon hike 7.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5608" y="3810000"/>
            <a:ext cx="4365992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Glacial </a:t>
            </a:r>
            <a:r>
              <a:rPr lang="en-US" dirty="0" smtClean="0"/>
              <a:t>deposition</a:t>
            </a:r>
            <a:endParaRPr lang="en-US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Outwash plain</a:t>
            </a:r>
          </a:p>
          <a:p>
            <a:r>
              <a:rPr lang="en-US" dirty="0" smtClean="0"/>
              <a:t>5) Outwash </a:t>
            </a:r>
            <a:r>
              <a:rPr lang="en-US" dirty="0"/>
              <a:t>plain – plain where </a:t>
            </a:r>
            <a:r>
              <a:rPr lang="en-US" dirty="0" smtClean="0"/>
              <a:t>a melt water stream runs out and leaves sediment. </a:t>
            </a:r>
          </a:p>
          <a:p>
            <a:r>
              <a:rPr lang="en-US" dirty="0" smtClean="0"/>
              <a:t>– </a:t>
            </a:r>
            <a:r>
              <a:rPr lang="en-US" dirty="0"/>
              <a:t>similar to a flood plain.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0" y="1600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Glacial Melt Water and Delta Banf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0"/>
            <a:ext cx="9144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/>
      <p:bldP spid="5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6) </a:t>
            </a:r>
            <a:r>
              <a:rPr lang="en-US" dirty="0" err="1" smtClean="0"/>
              <a:t>Erratics</a:t>
            </a:r>
            <a:r>
              <a:rPr lang="en-US" dirty="0" smtClean="0"/>
              <a:t> – rock moved by a glacier to a new location </a:t>
            </a:r>
            <a:endParaRPr lang="en-US" dirty="0"/>
          </a:p>
        </p:txBody>
      </p:sp>
      <p:pic>
        <p:nvPicPr>
          <p:cNvPr id="4" name="Picture 3" descr="glacial errat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2743200"/>
            <a:ext cx="5504688" cy="3654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spapp\AppData\Local\Microsoft\Windows\Temporary Internet Files\Content.IE5\S57GQHSU\0A04778D-163F-4B94-A0F7-90E2613667D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97728" y="1387929"/>
            <a:ext cx="682534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papp\AppData\Local\Microsoft\Windows\Temporary Internet Files\Content.IE5\BUWBFYB7\85500217-A539-4C30-846B-4BFBC9BCCC7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7"/>
            <a:ext cx="480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58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Iceberg 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Iceberg – A piece of a glacier that falls off and drifts into sea.</a:t>
            </a:r>
          </a:p>
        </p:txBody>
      </p:sp>
      <p:sp>
        <p:nvSpPr>
          <p:cNvPr id="102405" name="AutoShape 5" descr="9k=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02407" name="AutoShape 7" descr="9k=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02409" name="AutoShape 9" descr="9k=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02411" name="AutoShape 11" descr="9k="/>
          <p:cNvSpPr>
            <a:spLocks noChangeAspect="1" noChangeArrowheads="1"/>
          </p:cNvSpPr>
          <p:nvPr/>
        </p:nvSpPr>
        <p:spPr bwMode="auto">
          <a:xfrm>
            <a:off x="77788" y="46038"/>
            <a:ext cx="2466975" cy="18478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102413" name="Picture 13" descr="Icebe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819400"/>
            <a:ext cx="5486400" cy="3429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534400" y="22860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/>
      <p:bldP spid="9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http://www.youtube.com/watch?v=1ai9Q27J2vc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Landscape types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Mountains: </a:t>
            </a:r>
          </a:p>
          <a:p>
            <a:pPr>
              <a:buNone/>
            </a:pPr>
            <a:r>
              <a:rPr lang="en-US" dirty="0" smtClean="0"/>
              <a:t>Mountains - Uplifted area with distorted layers.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146" name="Picture 2" descr="http://m7.i.pbase.com/u34/ronhrl/upload/23431347.FoldedmountainI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352800"/>
            <a:ext cx="4191000" cy="3390900"/>
          </a:xfrm>
          <a:prstGeom prst="rect">
            <a:avLst/>
          </a:prstGeom>
          <a:noFill/>
        </p:spPr>
      </p:pic>
      <p:pic>
        <p:nvPicPr>
          <p:cNvPr id="6148" name="Picture 4" descr="http://ts2.mm.bing.net/th?id=HN.608027155752813218&amp;pid=1.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352800"/>
            <a:ext cx="4191000" cy="3409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Young mountains have rough jagged peaks.</a:t>
            </a:r>
          </a:p>
          <a:p>
            <a:r>
              <a:rPr lang="en-US" dirty="0" smtClean="0"/>
              <a:t>Older mountains weather and have smoother peaks (especially rounded if a glacier moves over top)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Plateau:</a:t>
            </a:r>
          </a:p>
          <a:p>
            <a:r>
              <a:rPr lang="en-US" sz="3600" dirty="0" smtClean="0"/>
              <a:t>Plateau - Elevated area with horizontal layers underneath.  (Catskill Mts. are an elevated eroded plateau not </a:t>
            </a:r>
            <a:r>
              <a:rPr lang="en-US" sz="3600" dirty="0" err="1" smtClean="0"/>
              <a:t>Mts</a:t>
            </a:r>
            <a:r>
              <a:rPr lang="en-US" sz="3600" dirty="0" smtClean="0"/>
              <a:t>).</a:t>
            </a:r>
          </a:p>
          <a:p>
            <a:r>
              <a:rPr lang="en-US" sz="3600" dirty="0" smtClean="0"/>
              <a:t>* Plates stacked on top of each other.</a:t>
            </a:r>
          </a:p>
          <a:p>
            <a:endParaRPr lang="en-US" dirty="0"/>
          </a:p>
        </p:txBody>
      </p:sp>
      <p:pic>
        <p:nvPicPr>
          <p:cNvPr id="2050" name="Picture 2" descr="http://ts2.mm.bing.net/th?&amp;id=HN.608006320871309540&amp;w=345&amp;h=300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86200"/>
            <a:ext cx="4114800" cy="2819400"/>
          </a:xfrm>
          <a:prstGeom prst="rect">
            <a:avLst/>
          </a:prstGeom>
          <a:noFill/>
        </p:spPr>
      </p:pic>
      <p:pic>
        <p:nvPicPr>
          <p:cNvPr id="2052" name="Picture 4" descr="http://upload.wikimedia.org/wikipedia/commons/d/da/Grand_Canyon_Plateau_Po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962400"/>
            <a:ext cx="43434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Plains:</a:t>
            </a:r>
          </a:p>
          <a:p>
            <a:r>
              <a:rPr lang="en-US" dirty="0" smtClean="0"/>
              <a:t>Plains – Low, flat areas of sedimentary rock.</a:t>
            </a:r>
          </a:p>
          <a:p>
            <a:endParaRPr lang="en-US" dirty="0"/>
          </a:p>
        </p:txBody>
      </p:sp>
      <p:pic>
        <p:nvPicPr>
          <p:cNvPr id="1026" name="Picture 2" descr="http://ts4.mm.bing.net/th?id=HN.607995454605886446&amp;w=315&amp;h=180&amp;c=7&amp;rs=1&amp;pid=1.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048000"/>
            <a:ext cx="6324600" cy="3614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do Weathering, Erosion and Deposition do to rock?</a:t>
            </a:r>
          </a:p>
          <a:p>
            <a:r>
              <a:rPr lang="en-US" dirty="0" smtClean="0"/>
              <a:t>Weathering – Breaks it</a:t>
            </a:r>
          </a:p>
          <a:p>
            <a:r>
              <a:rPr lang="en-US" dirty="0" smtClean="0"/>
              <a:t>Erosion – Takes it</a:t>
            </a:r>
          </a:p>
          <a:p>
            <a:r>
              <a:rPr lang="en-US" dirty="0" smtClean="0"/>
              <a:t>Deposition – Drops and Remakes it.</a:t>
            </a:r>
          </a:p>
          <a:p>
            <a:r>
              <a:rPr lang="en-US" dirty="0" smtClean="0"/>
              <a:t>                      (into something new)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15400" y="1600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nd canyon hike 8.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799" y="838200"/>
            <a:ext cx="7555479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ARE DONE!!!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553200"/>
            <a:ext cx="8001000" cy="30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/>
          </a:p>
        </p:txBody>
      </p:sp>
      <p:sp>
        <p:nvSpPr>
          <p:cNvPr id="103431" name="AutoShape 7" descr="Z"/>
          <p:cNvSpPr>
            <a:spLocks noChangeAspect="1" noChangeArrowheads="1"/>
          </p:cNvSpPr>
          <p:nvPr/>
        </p:nvSpPr>
        <p:spPr bwMode="auto">
          <a:xfrm>
            <a:off x="77788" y="46038"/>
            <a:ext cx="2181225" cy="210502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03433" name="AutoShape 9" descr="Z"/>
          <p:cNvSpPr>
            <a:spLocks noChangeAspect="1" noChangeArrowheads="1"/>
          </p:cNvSpPr>
          <p:nvPr/>
        </p:nvSpPr>
        <p:spPr bwMode="auto">
          <a:xfrm>
            <a:off x="77788" y="46038"/>
            <a:ext cx="2181225" cy="210502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03435" name="AutoShape 11" descr="Z"/>
          <p:cNvSpPr>
            <a:spLocks noChangeAspect="1" noChangeArrowheads="1"/>
          </p:cNvSpPr>
          <p:nvPr/>
        </p:nvSpPr>
        <p:spPr bwMode="auto">
          <a:xfrm>
            <a:off x="3481388" y="2376488"/>
            <a:ext cx="2181225" cy="210502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03437" name="AutoShape 13" descr="Z"/>
          <p:cNvSpPr>
            <a:spLocks noChangeAspect="1" noChangeArrowheads="1"/>
          </p:cNvSpPr>
          <p:nvPr/>
        </p:nvSpPr>
        <p:spPr bwMode="auto">
          <a:xfrm>
            <a:off x="77788" y="46038"/>
            <a:ext cx="1752600" cy="16954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03439" name="AutoShape 15" descr="Z"/>
          <p:cNvSpPr>
            <a:spLocks noChangeAspect="1" noChangeArrowheads="1"/>
          </p:cNvSpPr>
          <p:nvPr/>
        </p:nvSpPr>
        <p:spPr bwMode="auto">
          <a:xfrm>
            <a:off x="77788" y="46038"/>
            <a:ext cx="1752600" cy="16954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103441" name="Picture 17" descr="random-shots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371600"/>
            <a:ext cx="53721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  <a:ln/>
        </p:spPr>
        <p:txBody>
          <a:bodyPr lIns="0" tIns="328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Types of Physical Weathering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228013" cy="3957638"/>
          </a:xfrm>
          <a:ln/>
        </p:spPr>
        <p:txBody>
          <a:bodyPr lIns="0" tIns="25602" rIns="0" bIns="0"/>
          <a:lstStyle/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B) Temperature – Changing Temperatures can break rock apart. (Especially rapid changes)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b1) Too Cold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Frost Wedging (Freeze / Thaw) </a:t>
            </a:r>
            <a:r>
              <a:rPr lang="en-US" dirty="0" smtClean="0"/>
              <a:t>Liquid Water      </a:t>
            </a:r>
            <a:r>
              <a:rPr lang="en-US" dirty="0"/>
              <a:t>gets </a:t>
            </a:r>
            <a:r>
              <a:rPr lang="en-US" dirty="0" smtClean="0"/>
              <a:t>in </a:t>
            </a:r>
            <a:r>
              <a:rPr lang="en-US" dirty="0"/>
              <a:t>rock, </a:t>
            </a:r>
            <a:r>
              <a:rPr lang="en-US" dirty="0" smtClean="0"/>
              <a:t>freezes to ice, expands, breaks the </a:t>
            </a:r>
            <a:r>
              <a:rPr lang="en-US" dirty="0"/>
              <a:t>rock apart</a:t>
            </a:r>
            <a:r>
              <a:rPr lang="en-US" dirty="0" smtClean="0"/>
              <a:t>.  Melts, continues </a:t>
            </a:r>
            <a:r>
              <a:rPr lang="en-US" dirty="0"/>
              <a:t>(ex. potholes)</a:t>
            </a:r>
          </a:p>
        </p:txBody>
      </p:sp>
      <p:sp>
        <p:nvSpPr>
          <p:cNvPr id="26630" name="AutoShape 6" descr="Z"/>
          <p:cNvSpPr>
            <a:spLocks noChangeAspect="1" noChangeArrowheads="1"/>
          </p:cNvSpPr>
          <p:nvPr/>
        </p:nvSpPr>
        <p:spPr bwMode="auto">
          <a:xfrm>
            <a:off x="3338513" y="2500313"/>
            <a:ext cx="2466975" cy="185737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6632" name="AutoShape 8" descr="Z"/>
          <p:cNvSpPr>
            <a:spLocks noChangeAspect="1" noChangeArrowheads="1"/>
          </p:cNvSpPr>
          <p:nvPr/>
        </p:nvSpPr>
        <p:spPr bwMode="auto">
          <a:xfrm>
            <a:off x="77788" y="46038"/>
            <a:ext cx="2466975" cy="185737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6634" name="AutoShape 10" descr="Z"/>
          <p:cNvSpPr>
            <a:spLocks noChangeAspect="1" noChangeArrowheads="1"/>
          </p:cNvSpPr>
          <p:nvPr/>
        </p:nvSpPr>
        <p:spPr bwMode="auto">
          <a:xfrm>
            <a:off x="3338513" y="2500313"/>
            <a:ext cx="2466975" cy="185737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648200"/>
            <a:ext cx="5429250" cy="20193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28600" y="60960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8" y="4618182"/>
            <a:ext cx="2719387" cy="204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5" name="Picture 5" descr="potho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286000"/>
            <a:ext cx="5181600" cy="30114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62484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  <a:ln/>
        </p:spPr>
        <p:txBody>
          <a:bodyPr lIns="0" tIns="328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Types of Physical Weathering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8013" cy="4125912"/>
          </a:xfrm>
          <a:ln/>
        </p:spPr>
        <p:txBody>
          <a:bodyPr lIns="0" tIns="25602" rIns="0" bIns="0"/>
          <a:lstStyle/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b2) Too Hot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Thermal </a:t>
            </a:r>
            <a:r>
              <a:rPr lang="en-US" dirty="0" smtClean="0"/>
              <a:t>Stress (exfoliation) </a:t>
            </a:r>
            <a:r>
              <a:rPr lang="en-US" dirty="0"/>
              <a:t>– Heat expands </a:t>
            </a:r>
            <a:r>
              <a:rPr lang="en-US" dirty="0" smtClean="0"/>
              <a:t>rock, temperature drops, rock contracts</a:t>
            </a:r>
            <a:r>
              <a:rPr lang="en-US" dirty="0"/>
              <a:t>.  </a:t>
            </a:r>
            <a:endParaRPr lang="en-US" dirty="0" smtClean="0"/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Over </a:t>
            </a:r>
            <a:r>
              <a:rPr lang="en-US" dirty="0"/>
              <a:t>time the outer layers </a:t>
            </a:r>
            <a:r>
              <a:rPr lang="en-US" dirty="0" smtClean="0"/>
              <a:t>break </a:t>
            </a:r>
            <a:r>
              <a:rPr lang="en-US" dirty="0"/>
              <a:t>apart.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162425"/>
            <a:ext cx="3592513" cy="2695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648200"/>
            <a:ext cx="5029200" cy="20701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763000" y="3810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  <a:ln/>
        </p:spPr>
        <p:txBody>
          <a:bodyPr lIns="0" tIns="328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Types of Physical Weathering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8013" cy="3881437"/>
          </a:xfrm>
          <a:ln/>
        </p:spPr>
        <p:txBody>
          <a:bodyPr lIns="0" tIns="25602" rIns="0" bIns="0"/>
          <a:lstStyle/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C) Biological – Plants and animals breaking 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    rock apart.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3111500"/>
            <a:ext cx="3733800" cy="290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8850" y="3111500"/>
            <a:ext cx="3940175" cy="290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52400" y="6172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ts3.mm.bing.net/th?&amp;id=HN.608037747126698820&amp;w=300&amp;h=300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3810000" cy="5080000"/>
          </a:xfrm>
          <a:prstGeom prst="rect">
            <a:avLst/>
          </a:prstGeom>
          <a:noFill/>
        </p:spPr>
      </p:pic>
      <p:pic>
        <p:nvPicPr>
          <p:cNvPr id="1028" name="Picture 4" descr="http://ts4.mm.bing.net/th?&amp;id=HN.608003962913687630&amp;w=300&amp;h=300&amp;c=0&amp;pid=1.9&amp;rs=0&amp;p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66800"/>
            <a:ext cx="38100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  <a:ln/>
        </p:spPr>
        <p:txBody>
          <a:bodyPr lIns="0" tIns="328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Types of Physical Weathering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8013" cy="3881438"/>
          </a:xfrm>
          <a:ln/>
        </p:spPr>
        <p:txBody>
          <a:bodyPr lIns="0" tIns="25602" rIns="0" bIns="0"/>
          <a:lstStyle/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D) Abrasion – Rough material grinding across          the surface of </a:t>
            </a:r>
            <a:r>
              <a:rPr lang="en-US" dirty="0" smtClean="0"/>
              <a:t>rock. (braces </a:t>
            </a:r>
            <a:r>
              <a:rPr lang="en-US" smtClean="0"/>
              <a:t>are abrasive)  </a:t>
            </a:r>
            <a:endParaRPr lang="en-US" dirty="0"/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ex. Mushroom rock     </a:t>
            </a:r>
            <a:r>
              <a:rPr lang="en-US" dirty="0"/>
              <a:t>Sand blasting      Arches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810000"/>
            <a:ext cx="2281238" cy="2805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886200"/>
            <a:ext cx="2203450" cy="2695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7512" y="3886200"/>
            <a:ext cx="2376488" cy="2695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81000" y="6019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  <a:ln/>
        </p:spPr>
        <p:txBody>
          <a:bodyPr lIns="0" tIns="328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How rock changes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8013" cy="4244975"/>
          </a:xfrm>
          <a:ln/>
        </p:spPr>
        <p:txBody>
          <a:bodyPr lIns="0" tIns="25602" rIns="0" bIns="0"/>
          <a:lstStyle/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What is Weathering, Erosion, Deposition?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Weathering, Erosion and Deposition are: the breaking down, transporting and placing down of Earth material.  (breaks it, takes it, drops and remakes it) 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4267200"/>
            <a:ext cx="6427788" cy="2389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1000" y="62484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rches national par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19400" cy="6858000"/>
          </a:xfrm>
        </p:spPr>
      </p:pic>
      <p:pic>
        <p:nvPicPr>
          <p:cNvPr id="6" name="Picture 5" descr="mushroom ro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0"/>
            <a:ext cx="2819400" cy="6858000"/>
          </a:xfrm>
          <a:prstGeom prst="rect">
            <a:avLst/>
          </a:prstGeom>
        </p:spPr>
      </p:pic>
      <p:pic>
        <p:nvPicPr>
          <p:cNvPr id="7" name="Picture 6" descr="navajo sandsto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0"/>
            <a:ext cx="3352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papp\AppData\Local\Microsoft\Windows\Temporary Internet Files\Content.IE5\ONOOBFVA\95222371-87EE-4CA1-8A68-46F248BA90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papp\AppData\Local\Microsoft\Windows\Temporary Internet Files\Content.IE5\O3JJIXHI\C75C5166-CFBB-4D5E-93CA-D536353505C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1"/>
            <a:ext cx="9144000" cy="31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4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  <a:ln/>
        </p:spPr>
        <p:txBody>
          <a:bodyPr lIns="0" tIns="328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Weathering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8013" cy="3881437"/>
          </a:xfrm>
          <a:ln/>
        </p:spPr>
        <p:txBody>
          <a:bodyPr lIns="0" tIns="25602" rIns="0" bIns="0"/>
          <a:lstStyle/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2) Chemical Weathering -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Changing the Chemical Composition of a rock.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(iron inside a rock rusting)</a:t>
            </a:r>
            <a:endParaRPr lang="en-US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275" y="3732213"/>
            <a:ext cx="4976813" cy="291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800" y="6400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  <a:ln/>
        </p:spPr>
        <p:txBody>
          <a:bodyPr lIns="0" tIns="328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Types of Chemical Weathering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8013" cy="3881437"/>
          </a:xfrm>
          <a:ln/>
        </p:spPr>
        <p:txBody>
          <a:bodyPr lIns="0" tIns="25602" rIns="0" bIns="0"/>
          <a:lstStyle/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Types of Chemical Weathering: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A</a:t>
            </a:r>
            <a:r>
              <a:rPr lang="en-US" dirty="0"/>
              <a:t>) Water – The Largest source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   - </a:t>
            </a:r>
            <a:r>
              <a:rPr lang="en-US" dirty="0" smtClean="0"/>
              <a:t>named “Universal Solvent” </a:t>
            </a:r>
            <a:r>
              <a:rPr lang="en-US" dirty="0"/>
              <a:t>because over time it can break down almost anything.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495800"/>
            <a:ext cx="449262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1000" y="60960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  <a:ln/>
        </p:spPr>
        <p:txBody>
          <a:bodyPr lIns="0" tIns="328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Types of Chemical Weathering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8013" cy="3881437"/>
          </a:xfrm>
          <a:ln/>
        </p:spPr>
        <p:txBody>
          <a:bodyPr lIns="0" tIns="25602" rIns="0" bIns="0"/>
          <a:lstStyle/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B) Air – (Oxygen and C02)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      </a:t>
            </a:r>
            <a:r>
              <a:rPr lang="en-US" dirty="0" smtClean="0"/>
              <a:t>Ex.  </a:t>
            </a:r>
            <a:r>
              <a:rPr lang="en-US" dirty="0"/>
              <a:t>Oxidation                             C02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200400"/>
            <a:ext cx="259080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200400"/>
            <a:ext cx="27908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09600" y="6019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9874" name="Picture 2" descr="http://4.bp.blogspot.com/-FAIG_ebywz8/TrCKu39D1mI/AAAAAAAACRM/9d41O3M7o88/s1600/Statue_of_Liberty_Then_and_No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200400"/>
            <a:ext cx="3200400" cy="2438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  <a:ln/>
        </p:spPr>
        <p:txBody>
          <a:bodyPr lIns="0" tIns="328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Types of Chemical Weathering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8013" cy="3881437"/>
          </a:xfrm>
          <a:ln/>
        </p:spPr>
        <p:txBody>
          <a:bodyPr lIns="0" tIns="25602" rIns="0" bIns="0"/>
          <a:lstStyle/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C) Acids – Plant Acids &amp; Acid Rain 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             - (Acid rain = sulfuric acid)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      </a:t>
            </a:r>
            <a:r>
              <a:rPr lang="en-US" dirty="0" smtClean="0"/>
              <a:t>Ex.  </a:t>
            </a:r>
            <a:r>
              <a:rPr lang="en-US" dirty="0"/>
              <a:t>Lichens                          Acid rain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788" y="3636963"/>
            <a:ext cx="29718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8225" y="3567113"/>
            <a:ext cx="3109913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33400" y="60960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Air, water, acids…… aren’t they common?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Air, water and acids are very common on the surface.</a:t>
            </a:r>
          </a:p>
          <a:p>
            <a:r>
              <a:rPr lang="en-US" dirty="0" smtClean="0"/>
              <a:t>However, most Rocks are under the surface.</a:t>
            </a:r>
          </a:p>
          <a:p>
            <a:r>
              <a:rPr lang="en-US" dirty="0" smtClean="0"/>
              <a:t>When uplifted and exposed to air, water and acids they start to weather.</a:t>
            </a:r>
          </a:p>
          <a:p>
            <a:r>
              <a:rPr lang="en-US" dirty="0" smtClean="0"/>
              <a:t>(most surface rocks are sedimentary)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/>
              <a:t>Chemical &amp; Physical Weathering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839200" cy="38798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Do Chemical &amp; Physical Weathering work alone?</a:t>
            </a:r>
          </a:p>
          <a:p>
            <a:r>
              <a:rPr lang="en-US" dirty="0" smtClean="0"/>
              <a:t>Chemical </a:t>
            </a:r>
            <a:r>
              <a:rPr lang="en-US" dirty="0"/>
              <a:t>&amp; Physical weathering </a:t>
            </a:r>
            <a:r>
              <a:rPr lang="en-US" dirty="0" smtClean="0"/>
              <a:t>can work together.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 can physical weathering help chemical weathering</a:t>
            </a:r>
            <a:endParaRPr lang="en-US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dirty="0"/>
              <a:t>Physical weathering breaks down rock to increase surface area so more chemical weathering can act on </a:t>
            </a:r>
            <a:r>
              <a:rPr lang="en-US" dirty="0" smtClean="0"/>
              <a:t>it (chewing food).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4841875"/>
            <a:ext cx="33591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33400" y="6019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/>
              <a:t>Chemical and Physical Weathering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pPr>
              <a:lnSpc>
                <a:spcPct val="83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How can chemical weathering help physical weathering?</a:t>
            </a:r>
          </a:p>
          <a:p>
            <a:pPr>
              <a:lnSpc>
                <a:spcPct val="83000"/>
              </a:lnSpc>
            </a:pPr>
            <a:r>
              <a:rPr lang="en-US" sz="2800" dirty="0" smtClean="0"/>
              <a:t>Chemical </a:t>
            </a:r>
            <a:r>
              <a:rPr lang="en-US" sz="2800" dirty="0"/>
              <a:t>weathering can change the make up of the </a:t>
            </a:r>
            <a:r>
              <a:rPr lang="en-US" sz="2800" dirty="0" smtClean="0"/>
              <a:t>rock, </a:t>
            </a:r>
            <a:r>
              <a:rPr lang="en-US" sz="2800" dirty="0"/>
              <a:t>making it softer and easier to physically weather.</a:t>
            </a:r>
          </a:p>
          <a:p>
            <a:pPr>
              <a:lnSpc>
                <a:spcPct val="83000"/>
              </a:lnSpc>
            </a:pPr>
            <a:endParaRPr lang="en-US" sz="2800" dirty="0"/>
          </a:p>
          <a:p>
            <a:pPr>
              <a:lnSpc>
                <a:spcPct val="83000"/>
              </a:lnSpc>
            </a:pPr>
            <a:endParaRPr lang="en-US" sz="2800" dirty="0"/>
          </a:p>
          <a:p>
            <a:pPr>
              <a:lnSpc>
                <a:spcPct val="83000"/>
              </a:lnSpc>
            </a:pPr>
            <a:endParaRPr lang="en-US" sz="2800" dirty="0"/>
          </a:p>
          <a:p>
            <a:pPr>
              <a:lnSpc>
                <a:spcPct val="83000"/>
              </a:lnSpc>
            </a:pPr>
            <a:endParaRPr lang="en-US" sz="2800" dirty="0"/>
          </a:p>
          <a:p>
            <a:pPr>
              <a:lnSpc>
                <a:spcPct val="83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Karst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83000"/>
              </a:lnSpc>
            </a:pPr>
            <a:r>
              <a:rPr lang="en-US" sz="2800" dirty="0">
                <a:solidFill>
                  <a:srgbClr val="FF0000"/>
                </a:solidFill>
              </a:rPr>
              <a:t>Topography</a:t>
            </a:r>
          </a:p>
          <a:p>
            <a:pPr>
              <a:lnSpc>
                <a:spcPct val="83000"/>
              </a:lnSpc>
            </a:pPr>
            <a:endParaRPr lang="en-US" sz="2800" dirty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3733800"/>
            <a:ext cx="5253038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09600" y="63246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uiExpand="1" build="p"/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swfwmd.state.fl.us/hydrology/sinkholes/crookedl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8229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  <a:ln/>
        </p:spPr>
        <p:txBody>
          <a:bodyPr lIns="0" tIns="328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Weathering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8013" cy="5119688"/>
          </a:xfrm>
          <a:ln/>
        </p:spPr>
        <p:txBody>
          <a:bodyPr lIns="0" tIns="25602" rIns="0" bIns="0"/>
          <a:lstStyle/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What is Weathering? 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Weathering: the </a:t>
            </a:r>
            <a:r>
              <a:rPr lang="en-US" dirty="0"/>
              <a:t>breaking down of Earth's </a:t>
            </a:r>
            <a:r>
              <a:rPr lang="en-US" dirty="0" smtClean="0"/>
              <a:t>materials (breaks it)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(Think weather)</a:t>
            </a:r>
            <a:endParaRPr lang="en-US" dirty="0"/>
          </a:p>
          <a:p>
            <a:pPr marL="431800" indent="-323850" defTabSz="457200">
              <a:buClr>
                <a:srgbClr val="FFFF00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 smtClean="0"/>
          </a:p>
          <a:p>
            <a:pPr marL="431800" indent="-323850" defTabSz="457200">
              <a:buClr>
                <a:srgbClr val="FFFF00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  <a:p>
            <a:pPr marL="431800" indent="-323850" defTabSz="457200">
              <a:buClr>
                <a:srgbClr val="FFFF00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  <a:p>
            <a:pPr marL="431800" indent="-323850" defTabSz="457200">
              <a:buClr>
                <a:srgbClr val="FFFF00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 smtClean="0"/>
          </a:p>
          <a:p>
            <a:pPr marL="431800" indent="-323850" defTabSz="457200">
              <a:buClr>
                <a:srgbClr val="FFFF00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     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Bryce Canyon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200400"/>
            <a:ext cx="3821113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800" y="63246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bryce cany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581400"/>
            <a:ext cx="4800600" cy="32766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/>
              <a:t>Rates of Weathering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3879850"/>
          </a:xfrm>
        </p:spPr>
        <p:txBody>
          <a:bodyPr/>
          <a:lstStyle/>
          <a:p>
            <a:pPr marL="609600" indent="-609600" defTabSz="457200"/>
            <a:r>
              <a:rPr lang="en-US" dirty="0" smtClean="0">
                <a:solidFill>
                  <a:srgbClr val="FF0000"/>
                </a:solidFill>
              </a:rPr>
              <a:t>What can affect weathering rates?</a:t>
            </a:r>
          </a:p>
          <a:p>
            <a:pPr marL="609600" indent="-609600" defTabSz="457200"/>
            <a:r>
              <a:rPr lang="en-US" dirty="0" smtClean="0"/>
              <a:t>Effects on Weathering:</a:t>
            </a:r>
          </a:p>
          <a:p>
            <a:pPr marL="609600" indent="-609600" defTabSz="457200"/>
            <a:r>
              <a:rPr lang="en-US" dirty="0" smtClean="0"/>
              <a:t>1</a:t>
            </a:r>
            <a:r>
              <a:rPr lang="en-US" dirty="0"/>
              <a:t>) </a:t>
            </a:r>
            <a:r>
              <a:rPr lang="en-US" dirty="0" smtClean="0"/>
              <a:t>Climate:</a:t>
            </a:r>
          </a:p>
          <a:p>
            <a:pPr marL="609600" indent="-609600" defTabSz="457200"/>
            <a:r>
              <a:rPr lang="en-US" dirty="0" smtClean="0"/>
              <a:t>    </a:t>
            </a:r>
            <a:r>
              <a:rPr lang="en-US" dirty="0"/>
              <a:t>Hot and Wet is the best </a:t>
            </a:r>
            <a:r>
              <a:rPr lang="en-US" dirty="0" smtClean="0"/>
              <a:t>(has the most weather)</a:t>
            </a:r>
          </a:p>
          <a:p>
            <a:pPr marL="609600" indent="-609600" defTabSz="457200">
              <a:buNone/>
            </a:pPr>
            <a:r>
              <a:rPr lang="en-US" dirty="0" smtClean="0"/>
              <a:t>(</a:t>
            </a:r>
            <a:r>
              <a:rPr lang="en-US" dirty="0"/>
              <a:t>Rain </a:t>
            </a:r>
            <a:r>
              <a:rPr lang="en-US" dirty="0" smtClean="0"/>
              <a:t>forests </a:t>
            </a:r>
            <a:r>
              <a:rPr lang="en-US" dirty="0"/>
              <a:t>have lots of </a:t>
            </a:r>
            <a:r>
              <a:rPr lang="en-US" dirty="0" smtClean="0"/>
              <a:t>weather so lots of weathering)</a:t>
            </a:r>
            <a:endParaRPr lang="en-US" dirty="0"/>
          </a:p>
          <a:p>
            <a:pPr marL="609600" indent="-609600" defTabSz="457200">
              <a:buNone/>
            </a:pPr>
            <a:r>
              <a:rPr lang="en-US" dirty="0" smtClean="0"/>
              <a:t>	2</a:t>
            </a:r>
            <a:r>
              <a:rPr lang="en-US" dirty="0"/>
              <a:t>) Mineral </a:t>
            </a:r>
            <a:r>
              <a:rPr lang="en-US" dirty="0" smtClean="0"/>
              <a:t>Composition</a:t>
            </a:r>
            <a:endParaRPr lang="en-US" dirty="0"/>
          </a:p>
          <a:p>
            <a:pPr marL="609600" indent="-609600" defTabSz="457200"/>
            <a:r>
              <a:rPr lang="en-US" dirty="0" smtClean="0"/>
              <a:t>Weaker rocks weather quicker.</a:t>
            </a:r>
            <a:endParaRPr lang="en-US" dirty="0"/>
          </a:p>
          <a:p>
            <a:pPr marL="609600" indent="-609600" defTabSz="457200"/>
            <a:r>
              <a:rPr lang="en-US" dirty="0"/>
              <a:t>3) Surface </a:t>
            </a:r>
            <a:r>
              <a:rPr lang="en-US" dirty="0" smtClean="0"/>
              <a:t>Area</a:t>
            </a:r>
          </a:p>
          <a:p>
            <a:pPr marL="609600" indent="-609600" defTabSz="457200"/>
            <a:r>
              <a:rPr lang="en-US" dirty="0" smtClean="0"/>
              <a:t>More rock exposed weathers quicker.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6019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6425" cy="1144588"/>
          </a:xfrm>
        </p:spPr>
        <p:txBody>
          <a:bodyPr/>
          <a:lstStyle/>
          <a:p>
            <a:r>
              <a:rPr lang="en-US"/>
              <a:t>Product of Weathering</a:t>
            </a:r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3276600"/>
            <a:ext cx="8226425" cy="3194050"/>
          </a:xfrm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2400" y="1295400"/>
            <a:ext cx="8610600" cy="187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45" tIns="41473" rIns="82945" bIns="41473">
            <a:spAutoFit/>
          </a:bodyPr>
          <a:lstStyle/>
          <a:p>
            <a:pPr defTabSz="8286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500" dirty="0" smtClean="0">
                <a:solidFill>
                  <a:srgbClr val="FF0000"/>
                </a:solidFill>
                <a:latin typeface="Arial" charset="0"/>
              </a:rPr>
              <a:t>What is the Product (end result) of weathering?</a:t>
            </a:r>
          </a:p>
          <a:p>
            <a:pPr defTabSz="8286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500" dirty="0" smtClean="0">
                <a:latin typeface="Arial" charset="0"/>
              </a:rPr>
              <a:t>Product of weathering: Over </a:t>
            </a:r>
            <a:r>
              <a:rPr lang="en-US" sz="2500" dirty="0">
                <a:latin typeface="Arial" charset="0"/>
              </a:rPr>
              <a:t>time rock will break down </a:t>
            </a:r>
            <a:r>
              <a:rPr lang="en-US" sz="2500" dirty="0" smtClean="0">
                <a:latin typeface="Arial" charset="0"/>
              </a:rPr>
              <a:t>into Dirt or Soil</a:t>
            </a:r>
            <a:endParaRPr lang="en-US" sz="2500" dirty="0">
              <a:latin typeface="Arial" charset="0"/>
            </a:endParaRPr>
          </a:p>
          <a:p>
            <a:pPr defTabSz="8286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500" dirty="0">
              <a:latin typeface="Arial" charset="0"/>
            </a:endParaRPr>
          </a:p>
          <a:p>
            <a:pPr defTabSz="8286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500" dirty="0">
                <a:latin typeface="Arial" charset="0"/>
              </a:rPr>
              <a:t>Soil is alive – Dirt is dead!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29600" y="5334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build="p"/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 dirty="0"/>
              <a:t>Stages of Soil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378825" cy="44719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Stage 1 = Parent rock (Original bedrock)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      This determines what the soil will be like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Stage </a:t>
            </a:r>
            <a:r>
              <a:rPr lang="en-US" dirty="0">
                <a:solidFill>
                  <a:srgbClr val="FF0000"/>
                </a:solidFill>
              </a:rPr>
              <a:t>2 = Partially weathered rock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Stage 3 = Young soil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Stage 4 = Well developed </a:t>
            </a:r>
            <a:r>
              <a:rPr lang="en-US" dirty="0" smtClean="0">
                <a:solidFill>
                  <a:srgbClr val="FF0000"/>
                </a:solidFill>
              </a:rPr>
              <a:t>soil and Humus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Humus (organic, fully broken down top soil)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  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- Every cm takes hundreds of years to form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uiExpand="1" build="p"/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6425" cy="990600"/>
          </a:xfrm>
        </p:spPr>
        <p:txBody>
          <a:bodyPr/>
          <a:lstStyle/>
          <a:p>
            <a:r>
              <a:rPr lang="en-US" dirty="0"/>
              <a:t>Soil Layers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1"/>
            <a:ext cx="8531225" cy="609600"/>
          </a:xfrm>
        </p:spPr>
        <p:txBody>
          <a:bodyPr/>
          <a:lstStyle/>
          <a:p>
            <a:pPr>
              <a:lnSpc>
                <a:spcPct val="83000"/>
              </a:lnSpc>
            </a:pPr>
            <a:r>
              <a:rPr lang="en-US" sz="2800" dirty="0"/>
              <a:t>Each </a:t>
            </a:r>
            <a:r>
              <a:rPr lang="en-US" sz="2800" dirty="0" smtClean="0"/>
              <a:t>layer </a:t>
            </a:r>
            <a:r>
              <a:rPr lang="en-US" sz="2800" dirty="0"/>
              <a:t>of soil is called a </a:t>
            </a:r>
            <a:r>
              <a:rPr lang="en-US" sz="2800" dirty="0" smtClean="0"/>
              <a:t>Horizon (its horizontal)</a:t>
            </a:r>
          </a:p>
          <a:p>
            <a:pPr>
              <a:lnSpc>
                <a:spcPct val="83000"/>
              </a:lnSpc>
            </a:pPr>
            <a:r>
              <a:rPr lang="en-US" sz="2800" dirty="0" smtClean="0"/>
              <a:t>“O” on top (organic matter/Humus) </a:t>
            </a:r>
          </a:p>
          <a:p>
            <a:pPr>
              <a:lnSpc>
                <a:spcPct val="83000"/>
              </a:lnSpc>
            </a:pPr>
            <a:r>
              <a:rPr lang="en-US" sz="2800" dirty="0" smtClean="0"/>
              <a:t>then A,B, C (or R) </a:t>
            </a:r>
          </a:p>
          <a:p>
            <a:pPr>
              <a:lnSpc>
                <a:spcPct val="83000"/>
              </a:lnSpc>
            </a:pPr>
            <a:r>
              <a:rPr lang="en-US" sz="2800" dirty="0" smtClean="0"/>
              <a:t>(Top soil, sub soil, partially weathered rock, Bedrock)</a:t>
            </a:r>
          </a:p>
          <a:p>
            <a:pPr>
              <a:lnSpc>
                <a:spcPct val="83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O Horizon (Organic matter on top - Humus)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lnSpc>
                <a:spcPct val="83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A “           “ (Top soil)  </a:t>
            </a:r>
            <a:r>
              <a:rPr lang="en-US" sz="2800" dirty="0">
                <a:solidFill>
                  <a:srgbClr val="FF0000"/>
                </a:solidFill>
              </a:rPr>
              <a:t>(A = best)</a:t>
            </a:r>
          </a:p>
          <a:p>
            <a:pPr>
              <a:lnSpc>
                <a:spcPct val="83000"/>
              </a:lnSpc>
            </a:pPr>
            <a:r>
              <a:rPr lang="en-US" sz="2800" dirty="0">
                <a:solidFill>
                  <a:srgbClr val="FF0000"/>
                </a:solidFill>
              </a:rPr>
              <a:t>B </a:t>
            </a:r>
            <a:r>
              <a:rPr lang="en-US" sz="2800" dirty="0" smtClean="0">
                <a:solidFill>
                  <a:srgbClr val="FF0000"/>
                </a:solidFill>
              </a:rPr>
              <a:t>“		“ (Subsoil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83000"/>
              </a:lnSpc>
            </a:pPr>
            <a:r>
              <a:rPr lang="en-US" sz="2800" dirty="0">
                <a:solidFill>
                  <a:srgbClr val="FF0000"/>
                </a:solidFill>
              </a:rPr>
              <a:t>C </a:t>
            </a:r>
            <a:r>
              <a:rPr lang="en-US" sz="2800" dirty="0" smtClean="0">
                <a:solidFill>
                  <a:srgbClr val="FF0000"/>
                </a:solidFill>
              </a:rPr>
              <a:t>“		“ (Partially </a:t>
            </a:r>
            <a:r>
              <a:rPr lang="en-US" sz="2800" dirty="0">
                <a:solidFill>
                  <a:srgbClr val="FF0000"/>
                </a:solidFill>
              </a:rPr>
              <a:t>weathered rock)</a:t>
            </a:r>
          </a:p>
          <a:p>
            <a:pPr>
              <a:lnSpc>
                <a:spcPct val="83000"/>
              </a:lnSpc>
            </a:pPr>
            <a:r>
              <a:rPr lang="en-US" sz="2800" dirty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srgbClr val="FF0000"/>
                </a:solidFill>
              </a:rPr>
              <a:t> “		“ (Bed </a:t>
            </a:r>
            <a:r>
              <a:rPr lang="en-US" sz="2800" dirty="0">
                <a:solidFill>
                  <a:srgbClr val="FF0000"/>
                </a:solidFill>
              </a:rPr>
              <a:t>Rock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lnSpc>
                <a:spcPct val="83000"/>
              </a:lnSpc>
            </a:pPr>
            <a:endParaRPr lang="en-US" sz="2800" dirty="0"/>
          </a:p>
          <a:p>
            <a:pPr>
              <a:lnSpc>
                <a:spcPct val="83000"/>
              </a:lnSpc>
            </a:pPr>
            <a:r>
              <a:rPr lang="en-US" sz="2800" dirty="0"/>
              <a:t>All the horizons </a:t>
            </a:r>
            <a:r>
              <a:rPr lang="en-US" sz="2800" dirty="0" smtClean="0"/>
              <a:t>together</a:t>
            </a:r>
          </a:p>
          <a:p>
            <a:pPr>
              <a:lnSpc>
                <a:spcPct val="83000"/>
              </a:lnSpc>
            </a:pPr>
            <a:r>
              <a:rPr lang="en-US" sz="2800" dirty="0" smtClean="0"/>
              <a:t> </a:t>
            </a:r>
            <a:r>
              <a:rPr lang="en-US" sz="2800" dirty="0"/>
              <a:t>make up the Soil Profile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572000"/>
            <a:ext cx="1752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3246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8610" name="Picture 2" descr="http://3.bp.blogspot.com/_sXKEx7iow10/TTL99mPh4qI/AAAAAAAAAAM/OYKjVNuo8g4/s1600/soil_profile_1%255B2%25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505200"/>
            <a:ext cx="2552700" cy="3219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uiExpand="1" build="p"/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What determines your type of soil?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Parent rock </a:t>
            </a:r>
            <a:r>
              <a:rPr lang="en-US" smtClean="0"/>
              <a:t>(bedrock) </a:t>
            </a:r>
            <a:r>
              <a:rPr lang="en-US" dirty="0" smtClean="0"/>
              <a:t>is your original rock and will determine your soil type and composition.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Residual soil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Residual soil – from that area (resident)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Transported soil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Transported soil – has been moved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(Glaciers moved most soil further South in NY)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/>
              <a:t>Erosion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78825" cy="4624388"/>
          </a:xfrm>
        </p:spPr>
        <p:txBody>
          <a:bodyPr/>
          <a:lstStyle/>
          <a:p>
            <a:pPr marL="609600" indent="-609600" defTabSz="457200">
              <a:lnSpc>
                <a:spcPct val="83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What is Erosion?</a:t>
            </a:r>
          </a:p>
          <a:p>
            <a:pPr marL="609600" indent="-609600" defTabSz="457200">
              <a:lnSpc>
                <a:spcPct val="83000"/>
              </a:lnSpc>
              <a:buNone/>
            </a:pPr>
            <a:r>
              <a:rPr lang="en-US" dirty="0" smtClean="0"/>
              <a:t>Erosion: The movement of Earth Material (takes it)</a:t>
            </a:r>
          </a:p>
          <a:p>
            <a:pPr marL="609600" indent="-609600" defTabSz="457200">
              <a:lnSpc>
                <a:spcPct val="83000"/>
              </a:lnSpc>
              <a:buNone/>
            </a:pPr>
            <a:r>
              <a:rPr lang="en-US" dirty="0" smtClean="0"/>
              <a:t>Erosion is like erasing, it makes sediment </a:t>
            </a:r>
            <a:r>
              <a:rPr lang="en-US" dirty="0"/>
              <a:t>go </a:t>
            </a:r>
            <a:r>
              <a:rPr lang="en-US" dirty="0" smtClean="0"/>
              <a:t>away.</a:t>
            </a:r>
          </a:p>
          <a:p>
            <a:pPr marL="609600" indent="-609600" defTabSz="457200">
              <a:lnSpc>
                <a:spcPct val="83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What increases erosion?</a:t>
            </a:r>
          </a:p>
          <a:p>
            <a:pPr marL="609600" indent="-609600" defTabSz="457200">
              <a:lnSpc>
                <a:spcPct val="83000"/>
              </a:lnSpc>
              <a:buNone/>
            </a:pPr>
            <a:r>
              <a:rPr lang="en-US" dirty="0" smtClean="0"/>
              <a:t>Amount of erosion is based on speed.</a:t>
            </a:r>
            <a:endParaRPr lang="en-US" dirty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886200"/>
            <a:ext cx="40782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/>
              <a:t>Deposition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6425" cy="4419600"/>
          </a:xfrm>
        </p:spPr>
        <p:txBody>
          <a:bodyPr/>
          <a:lstStyle/>
          <a:p>
            <a:pPr>
              <a:lnSpc>
                <a:spcPct val="73000"/>
              </a:lnSpc>
              <a:buFont typeface="Wingdings" pitchFamily="2" charset="2"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What is deposition? </a:t>
            </a:r>
          </a:p>
          <a:p>
            <a:pPr>
              <a:lnSpc>
                <a:spcPct val="73000"/>
              </a:lnSpc>
              <a:buFont typeface="Wingdings" pitchFamily="2" charset="2"/>
              <a:buNone/>
            </a:pPr>
            <a:r>
              <a:rPr lang="en-US" sz="2800" dirty="0" smtClean="0"/>
              <a:t>Deposition is placing </a:t>
            </a:r>
            <a:r>
              <a:rPr lang="en-US" sz="2800" dirty="0"/>
              <a:t>down of </a:t>
            </a:r>
            <a:r>
              <a:rPr lang="en-US" sz="2800" dirty="0" smtClean="0"/>
              <a:t>Earth material.</a:t>
            </a:r>
          </a:p>
          <a:p>
            <a:pPr>
              <a:lnSpc>
                <a:spcPct val="73000"/>
              </a:lnSpc>
              <a:buFont typeface="Wingdings" pitchFamily="2" charset="2"/>
              <a:buNone/>
            </a:pPr>
            <a:r>
              <a:rPr lang="en-US" sz="2800" dirty="0" smtClean="0"/>
              <a:t>                  (drops and remakes it)</a:t>
            </a:r>
            <a:endParaRPr lang="en-US" sz="2800" dirty="0"/>
          </a:p>
          <a:p>
            <a:pPr>
              <a:lnSpc>
                <a:spcPct val="73000"/>
              </a:lnSpc>
              <a:buNone/>
            </a:pPr>
            <a:r>
              <a:rPr lang="en-US" sz="2800" dirty="0" smtClean="0"/>
              <a:t>When </a:t>
            </a:r>
            <a:r>
              <a:rPr lang="en-US" sz="2800" dirty="0"/>
              <a:t>you Deposit money you “put it down” </a:t>
            </a:r>
            <a:r>
              <a:rPr lang="en-US" sz="2800" dirty="0" smtClean="0"/>
              <a:t>at </a:t>
            </a:r>
            <a:r>
              <a:rPr lang="en-US" sz="2800" dirty="0"/>
              <a:t>a </a:t>
            </a:r>
            <a:r>
              <a:rPr lang="en-US" sz="2800" dirty="0" smtClean="0"/>
              <a:t>bank</a:t>
            </a:r>
          </a:p>
          <a:p>
            <a:pPr>
              <a:lnSpc>
                <a:spcPct val="73000"/>
              </a:lnSpc>
              <a:buNone/>
            </a:pPr>
            <a:endParaRPr lang="en-US" sz="2800" dirty="0" smtClean="0"/>
          </a:p>
          <a:p>
            <a:pPr>
              <a:lnSpc>
                <a:spcPct val="73000"/>
              </a:lnSpc>
              <a:buNone/>
            </a:pPr>
            <a:endParaRPr lang="en-US" sz="2800" dirty="0" smtClean="0"/>
          </a:p>
          <a:p>
            <a:pPr>
              <a:lnSpc>
                <a:spcPct val="73000"/>
              </a:lnSpc>
              <a:buNone/>
            </a:pPr>
            <a:endParaRPr lang="en-US" sz="2800" dirty="0" smtClean="0"/>
          </a:p>
          <a:p>
            <a:pPr>
              <a:lnSpc>
                <a:spcPct val="73000"/>
              </a:lnSpc>
              <a:buNone/>
            </a:pPr>
            <a:endParaRPr lang="en-US" sz="2800" dirty="0" smtClean="0"/>
          </a:p>
          <a:p>
            <a:pPr>
              <a:lnSpc>
                <a:spcPct val="73000"/>
              </a:lnSpc>
              <a:buNone/>
            </a:pPr>
            <a:endParaRPr lang="en-US" sz="2800" dirty="0" smtClean="0"/>
          </a:p>
          <a:p>
            <a:pPr>
              <a:lnSpc>
                <a:spcPct val="73000"/>
              </a:lnSpc>
              <a:buNone/>
            </a:pPr>
            <a:endParaRPr lang="en-US" sz="2800" dirty="0" smtClean="0"/>
          </a:p>
          <a:p>
            <a:pPr>
              <a:lnSpc>
                <a:spcPct val="73000"/>
              </a:lnSpc>
              <a:buNone/>
            </a:pPr>
            <a:endParaRPr lang="en-US" sz="2800" dirty="0" smtClean="0"/>
          </a:p>
          <a:p>
            <a:pPr>
              <a:lnSpc>
                <a:spcPct val="73000"/>
              </a:lnSpc>
              <a:buNone/>
            </a:pPr>
            <a:endParaRPr lang="en-US" sz="2800" dirty="0" smtClean="0"/>
          </a:p>
          <a:p>
            <a:pPr>
              <a:lnSpc>
                <a:spcPct val="73000"/>
              </a:lnSpc>
              <a:buNone/>
            </a:pPr>
            <a:r>
              <a:rPr lang="en-US" sz="2800" dirty="0" smtClean="0"/>
              <a:t>Deposition creates new feature. (piles of $)</a:t>
            </a:r>
          </a:p>
          <a:p>
            <a:pPr>
              <a:lnSpc>
                <a:spcPct val="73000"/>
              </a:lnSpc>
              <a:buNone/>
            </a:pPr>
            <a:endParaRPr lang="en-US" sz="2800" dirty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200400"/>
            <a:ext cx="3040063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58200" y="457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6562" name="Picture 2" descr="http://heldrificus.files.wordpress.com/2011/09/scrooge_mcdu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200400"/>
            <a:ext cx="3171825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32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uiExpand="1" build="p"/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 dirty="0"/>
              <a:t>Gravity </a:t>
            </a:r>
            <a:r>
              <a:rPr lang="en-US" dirty="0" smtClean="0"/>
              <a:t>Erosion       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63738"/>
            <a:ext cx="8531225" cy="3879850"/>
          </a:xfrm>
        </p:spPr>
        <p:txBody>
          <a:bodyPr/>
          <a:lstStyle/>
          <a:p>
            <a:r>
              <a:rPr lang="en-US" dirty="0" smtClean="0"/>
              <a:t>Gravity Erosion</a:t>
            </a:r>
          </a:p>
          <a:p>
            <a:r>
              <a:rPr lang="en-US" dirty="0" smtClean="0"/>
              <a:t>Mass </a:t>
            </a:r>
            <a:r>
              <a:rPr lang="en-US" dirty="0"/>
              <a:t>wasting – gravity pulling </a:t>
            </a:r>
            <a:r>
              <a:rPr lang="en-US" dirty="0" smtClean="0"/>
              <a:t>Sediment downhill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352800"/>
            <a:ext cx="518477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229600" y="838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 dirty="0"/>
              <a:t>Gravity </a:t>
            </a:r>
            <a:r>
              <a:rPr lang="en-US" dirty="0" smtClean="0"/>
              <a:t>Erosion   </a:t>
            </a:r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pPr marL="609600" indent="-609600" defTabSz="457200"/>
            <a:r>
              <a:rPr lang="en-US" dirty="0"/>
              <a:t>Types of </a:t>
            </a:r>
            <a:r>
              <a:rPr lang="en-US" dirty="0" smtClean="0"/>
              <a:t>gravity erosion are </a:t>
            </a:r>
            <a:r>
              <a:rPr lang="en-US" dirty="0"/>
              <a:t>based on speed.</a:t>
            </a:r>
          </a:p>
          <a:p>
            <a:pPr marL="609600" indent="-609600" defTabSz="457200">
              <a:buFont typeface="Wingdings" pitchFamily="2" charset="2"/>
              <a:buNone/>
            </a:pPr>
            <a:r>
              <a:rPr lang="en-US" u="sng" dirty="0"/>
              <a:t>Soil </a:t>
            </a:r>
            <a:r>
              <a:rPr lang="en-US" u="sng" dirty="0" smtClean="0"/>
              <a:t>Creep/slump</a:t>
            </a:r>
            <a:r>
              <a:rPr lang="en-US" dirty="0" smtClean="0"/>
              <a:t>  </a:t>
            </a:r>
            <a:r>
              <a:rPr lang="en-US" u="sng" dirty="0"/>
              <a:t>Earth </a:t>
            </a:r>
            <a:r>
              <a:rPr lang="en-US" u="sng" dirty="0" smtClean="0"/>
              <a:t>Flows/slides</a:t>
            </a:r>
            <a:r>
              <a:rPr lang="en-US" dirty="0" smtClean="0"/>
              <a:t>   </a:t>
            </a:r>
            <a:r>
              <a:rPr lang="en-US" u="sng" dirty="0"/>
              <a:t>Rock Fall</a:t>
            </a:r>
          </a:p>
          <a:p>
            <a:pPr marL="609600" indent="-609600" defTabSz="457200">
              <a:buFont typeface="Wingdings" pitchFamily="2" charset="2"/>
              <a:buNone/>
            </a:pPr>
            <a:r>
              <a:rPr lang="en-US" dirty="0"/>
              <a:t>Very slow           </a:t>
            </a:r>
            <a:r>
              <a:rPr lang="en-US" dirty="0" smtClean="0"/>
              <a:t>   </a:t>
            </a:r>
            <a:r>
              <a:rPr lang="en-US" dirty="0"/>
              <a:t>Medium Speed    </a:t>
            </a:r>
            <a:r>
              <a:rPr lang="en-US" dirty="0" smtClean="0"/>
              <a:t>     </a:t>
            </a:r>
            <a:r>
              <a:rPr lang="en-US" dirty="0"/>
              <a:t>Fast</a:t>
            </a:r>
          </a:p>
          <a:p>
            <a:pPr marL="609600" indent="-609600" defTabSz="457200">
              <a:buFont typeface="Wingdings" pitchFamily="2" charset="2"/>
              <a:buNone/>
            </a:pPr>
            <a:r>
              <a:rPr lang="en-US" dirty="0"/>
              <a:t>Seen indirectly     </a:t>
            </a:r>
            <a:r>
              <a:rPr lang="en-US" dirty="0" smtClean="0"/>
              <a:t> Addition </a:t>
            </a:r>
            <a:r>
              <a:rPr lang="en-US" dirty="0"/>
              <a:t>of H20    </a:t>
            </a:r>
            <a:r>
              <a:rPr lang="en-US" dirty="0" smtClean="0"/>
              <a:t>   Free </a:t>
            </a:r>
            <a:r>
              <a:rPr lang="en-US" dirty="0"/>
              <a:t>Fall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4259263"/>
            <a:ext cx="23495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0" y="4189413"/>
            <a:ext cx="2471738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7163" y="4189413"/>
            <a:ext cx="24193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620000" y="9144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 dirty="0"/>
              <a:t>Gravity </a:t>
            </a:r>
            <a:r>
              <a:rPr lang="en-US" dirty="0" smtClean="0"/>
              <a:t>Deposition   </a:t>
            </a:r>
            <a:endParaRPr lang="en-US" dirty="0"/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769938" y="1885950"/>
            <a:ext cx="66357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defTabSz="8286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600">
              <a:latin typeface="Arial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33400" y="1371600"/>
            <a:ext cx="7869238" cy="168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defTabSz="8286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dirty="0" smtClean="0">
                <a:latin typeface="Arial" charset="0"/>
              </a:rPr>
              <a:t>Gravity Deposition:</a:t>
            </a:r>
          </a:p>
          <a:p>
            <a:pPr defTabSz="8286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800" dirty="0" smtClean="0">
              <a:latin typeface="Arial" charset="0"/>
            </a:endParaRPr>
          </a:p>
          <a:p>
            <a:pPr defTabSz="8286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dirty="0" smtClean="0">
                <a:latin typeface="Arial" charset="0"/>
              </a:rPr>
              <a:t>1) Talus </a:t>
            </a:r>
            <a:r>
              <a:rPr lang="en-US" sz="2800" dirty="0">
                <a:latin typeface="Arial" charset="0"/>
              </a:rPr>
              <a:t>Slope – </a:t>
            </a:r>
            <a:r>
              <a:rPr lang="en-US" sz="2800" dirty="0" smtClean="0">
                <a:latin typeface="Arial" charset="0"/>
              </a:rPr>
              <a:t>Pile </a:t>
            </a:r>
            <a:r>
              <a:rPr lang="en-US" sz="2800" dirty="0">
                <a:latin typeface="Arial" charset="0"/>
              </a:rPr>
              <a:t>of </a:t>
            </a:r>
            <a:r>
              <a:rPr lang="en-US" sz="2800" u="sng" dirty="0">
                <a:latin typeface="Arial" charset="0"/>
              </a:rPr>
              <a:t>Unsorted</a:t>
            </a:r>
            <a:r>
              <a:rPr lang="en-US" sz="2800" dirty="0">
                <a:latin typeface="Arial" charset="0"/>
              </a:rPr>
              <a:t> rocks at the base of a cliff</a:t>
            </a: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200400"/>
            <a:ext cx="39624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382000" y="7620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200400"/>
            <a:ext cx="38290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uiExpand="1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  <a:ln/>
        </p:spPr>
        <p:txBody>
          <a:bodyPr lIns="0" tIns="328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Weathering breaks it down!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8013" cy="3881437"/>
          </a:xfrm>
          <a:ln/>
        </p:spPr>
        <p:txBody>
          <a:bodyPr lIns="0" tIns="25602" rIns="0" bIns="0"/>
          <a:lstStyle/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                               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                        </a:t>
            </a:r>
            <a:r>
              <a:rPr lang="en-US" dirty="0">
                <a:solidFill>
                  <a:srgbClr val="FF0000"/>
                </a:solidFill>
              </a:rPr>
              <a:t>+ Weather = 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2901950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295400"/>
            <a:ext cx="3317875" cy="304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486275"/>
            <a:ext cx="6408738" cy="23717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6400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  <p:bldP spid="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llus slop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34000" cy="3505200"/>
          </a:xfrm>
        </p:spPr>
      </p:pic>
      <p:pic>
        <p:nvPicPr>
          <p:cNvPr id="5" name="Picture 4" descr="Mass Wasting Banf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3471862"/>
            <a:ext cx="6019800" cy="3386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spapp\AppData\Local\Microsoft\Windows\Temporary Internet Files\Content.IE5\BUWBFYB7\E8087D7E-1B54-44B7-A932-A509022C91A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8700" y="538843"/>
            <a:ext cx="6096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5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 dirty="0"/>
              <a:t>Wind </a:t>
            </a:r>
            <a:r>
              <a:rPr lang="en-US" dirty="0" smtClean="0"/>
              <a:t>Erosion   </a:t>
            </a:r>
            <a:endParaRPr 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r>
              <a:rPr lang="en-US" dirty="0"/>
              <a:t>Wind erodes by picking up and carrying materials.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505200"/>
            <a:ext cx="5737225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 dirty="0"/>
              <a:t>Wind </a:t>
            </a:r>
            <a:r>
              <a:rPr lang="en-US" dirty="0" smtClean="0"/>
              <a:t>Erosion   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6425" cy="4471988"/>
          </a:xfrm>
        </p:spPr>
        <p:txBody>
          <a:bodyPr/>
          <a:lstStyle/>
          <a:p>
            <a:r>
              <a:rPr lang="en-US" dirty="0" smtClean="0"/>
              <a:t>Wind erosion is based on wind speed.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Wind typically </a:t>
            </a:r>
            <a:r>
              <a:rPr lang="en-US" dirty="0" smtClean="0"/>
              <a:t>lifts </a:t>
            </a:r>
            <a:r>
              <a:rPr lang="en-US" dirty="0"/>
              <a:t>sand </a:t>
            </a:r>
            <a:r>
              <a:rPr lang="en-US" dirty="0" smtClean="0"/>
              <a:t>only a </a:t>
            </a:r>
            <a:r>
              <a:rPr lang="en-US" dirty="0"/>
              <a:t>few feet high</a:t>
            </a:r>
            <a:r>
              <a:rPr lang="en-US" dirty="0" smtClean="0"/>
              <a:t>.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srgbClr val="FF0000"/>
                </a:solidFill>
                <a:hlinkClick r:id="rId2"/>
              </a:rPr>
              <a:t>www.youtube.com/watch?v=vYnuzoH5oBA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https://www.youtube.com/watch?v=XUd3ewBsTHU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- </a:t>
            </a:r>
            <a:r>
              <a:rPr lang="en-US" dirty="0">
                <a:solidFill>
                  <a:srgbClr val="FF0000"/>
                </a:solidFill>
              </a:rPr>
              <a:t>Mushroom rock 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what is </a:t>
            </a:r>
            <a:r>
              <a:rPr lang="en-US" dirty="0">
                <a:solidFill>
                  <a:srgbClr val="FF0000"/>
                </a:solidFill>
              </a:rPr>
              <a:t>missing 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is the eroded part)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114800"/>
            <a:ext cx="3179763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229600" y="7620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uiExpand="1" build="p"/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 dirty="0"/>
              <a:t>Wind </a:t>
            </a:r>
            <a:r>
              <a:rPr lang="en-US" dirty="0" smtClean="0"/>
              <a:t>Erosion   R</a:t>
            </a:r>
            <a:endParaRPr lang="en-US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r>
              <a:rPr lang="en-US" u="sng" dirty="0" smtClean="0"/>
              <a:t>1) Deflation</a:t>
            </a:r>
            <a:r>
              <a:rPr lang="en-US" dirty="0" smtClean="0"/>
              <a:t> </a:t>
            </a:r>
            <a:r>
              <a:rPr lang="en-US" dirty="0"/>
              <a:t>= The wearing down of rock by </a:t>
            </a:r>
            <a:r>
              <a:rPr lang="en-US" dirty="0" smtClean="0"/>
              <a:t>wind to create desert pavement.</a:t>
            </a:r>
            <a:endParaRPr lang="en-US" dirty="0"/>
          </a:p>
          <a:p>
            <a:pPr lvl="4"/>
            <a:r>
              <a:rPr lang="en-US" sz="2800" dirty="0">
                <a:effectLst/>
              </a:rPr>
              <a:t>(Like a Balloon Deflating)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657600"/>
            <a:ext cx="6427788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001000" y="685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/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 dirty="0"/>
              <a:t>Wind </a:t>
            </a:r>
            <a:r>
              <a:rPr lang="en-US" dirty="0" smtClean="0"/>
              <a:t>Deposition   </a:t>
            </a: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6425" cy="387985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Wind Deposition:</a:t>
            </a:r>
          </a:p>
          <a:p>
            <a:pPr>
              <a:buFontTx/>
              <a:buChar char="-"/>
            </a:pPr>
            <a:r>
              <a:rPr lang="en-US" dirty="0" smtClean="0"/>
              <a:t>1) Sand </a:t>
            </a:r>
            <a:r>
              <a:rPr lang="en-US" dirty="0"/>
              <a:t>dunes – </a:t>
            </a:r>
            <a:r>
              <a:rPr lang="en-US" dirty="0" smtClean="0"/>
              <a:t>When wind slows, it </a:t>
            </a:r>
            <a:r>
              <a:rPr lang="en-US" dirty="0"/>
              <a:t>drops sand in a wave like pattern.  The windward side is a gentle slope and the slip </a:t>
            </a:r>
            <a:r>
              <a:rPr lang="en-US" dirty="0" smtClean="0"/>
              <a:t>face </a:t>
            </a:r>
            <a:r>
              <a:rPr lang="en-US" dirty="0"/>
              <a:t>is steep. (shows </a:t>
            </a:r>
            <a:r>
              <a:rPr lang="en-US" dirty="0" smtClean="0"/>
              <a:t>direction, like a bike ramp)</a:t>
            </a:r>
            <a:endParaRPr lang="en-US" dirty="0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4419600"/>
            <a:ext cx="53213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419600"/>
            <a:ext cx="2763838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229600" y="6096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uiExpand="1" build="p"/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362200"/>
            <a:ext cx="68675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 dirty="0"/>
              <a:t>Wind </a:t>
            </a:r>
            <a:r>
              <a:rPr lang="en-US" dirty="0" smtClean="0"/>
              <a:t>Deposition  R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r>
              <a:rPr lang="en-US" dirty="0" smtClean="0"/>
              <a:t>2) Loess </a:t>
            </a:r>
            <a:r>
              <a:rPr lang="en-US" dirty="0"/>
              <a:t>– Lighter sand gets carried further and deposited in layers. 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200400"/>
            <a:ext cx="5392738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229600" y="7620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/>
              <a:t>Wave Erosion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r>
              <a:rPr lang="en-US" dirty="0" smtClean="0"/>
              <a:t>Wave erosion:</a:t>
            </a:r>
          </a:p>
          <a:p>
            <a:r>
              <a:rPr lang="en-US" dirty="0" smtClean="0"/>
              <a:t>Waves </a:t>
            </a:r>
            <a:r>
              <a:rPr lang="en-US" dirty="0"/>
              <a:t>carry sediment to the shore, along the shore and back to sea</a:t>
            </a:r>
            <a:r>
              <a:rPr lang="en-US" dirty="0" smtClean="0"/>
              <a:t>.</a:t>
            </a:r>
          </a:p>
          <a:p>
            <a:r>
              <a:rPr lang="en-US" dirty="0" smtClean="0"/>
              <a:t>Waves form when the shallow ground pushes the water up</a:t>
            </a:r>
            <a:endParaRPr lang="en-US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0550" y="4191000"/>
            <a:ext cx="60134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772400" y="838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1442" name="Picture 2" descr="http://ts4.mm.bing.net/th?id=H.4886647217194047&amp;pid=1.7&amp;w=213&amp;h=188&amp;c=7&amp;rs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648200"/>
            <a:ext cx="2028825" cy="1790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uiExpand="1" build="p"/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/>
              <a:t>Wave Deposition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r>
              <a:rPr lang="en-US" dirty="0" smtClean="0"/>
              <a:t>Wave Deposition:</a:t>
            </a:r>
          </a:p>
          <a:p>
            <a:r>
              <a:rPr lang="en-US" dirty="0" smtClean="0"/>
              <a:t>1) Beaches </a:t>
            </a:r>
            <a:r>
              <a:rPr lang="en-US" dirty="0"/>
              <a:t>– Sand left behind by waves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352800"/>
            <a:ext cx="4700588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48600" y="1066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Weathered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1" name="Picture 5" descr="ANd9GcThGj1meg-XJYk6wg-iYbIsFLlOM6BnTphx3BeEbsMhmF-3s_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3657600" cy="3124200"/>
          </a:xfrm>
          <a:prstGeom prst="rect">
            <a:avLst/>
          </a:prstGeom>
          <a:noFill/>
        </p:spPr>
      </p:pic>
      <p:sp>
        <p:nvSpPr>
          <p:cNvPr id="70663" name="AutoShape 7" descr="9k="/>
          <p:cNvSpPr>
            <a:spLocks noChangeAspect="1" noChangeArrowheads="1"/>
          </p:cNvSpPr>
          <p:nvPr/>
        </p:nvSpPr>
        <p:spPr bwMode="auto">
          <a:xfrm>
            <a:off x="77788" y="46038"/>
            <a:ext cx="2590800" cy="176212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0665" name="AutoShape 9" descr="9k="/>
          <p:cNvSpPr>
            <a:spLocks noChangeAspect="1" noChangeArrowheads="1"/>
          </p:cNvSpPr>
          <p:nvPr/>
        </p:nvSpPr>
        <p:spPr bwMode="auto">
          <a:xfrm>
            <a:off x="77788" y="46038"/>
            <a:ext cx="2590800" cy="176212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70667" name="Picture 11" descr="28_-_Sphinx_and_Pyram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057400"/>
            <a:ext cx="3889375" cy="31115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1000" y="63246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 dirty="0"/>
              <a:t>Wave </a:t>
            </a:r>
            <a:r>
              <a:rPr lang="en-US" dirty="0" smtClean="0"/>
              <a:t>Deposition 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r>
              <a:rPr lang="en-US" dirty="0" smtClean="0"/>
              <a:t>2) Sand </a:t>
            </a:r>
            <a:r>
              <a:rPr lang="en-US" dirty="0"/>
              <a:t>bars – When waves pull sand back out to </a:t>
            </a:r>
            <a:r>
              <a:rPr lang="en-US" dirty="0" smtClean="0"/>
              <a:t>sea, </a:t>
            </a:r>
            <a:r>
              <a:rPr lang="en-US" dirty="0"/>
              <a:t>it can deposit it where </a:t>
            </a:r>
            <a:r>
              <a:rPr lang="en-US" dirty="0" smtClean="0"/>
              <a:t>the water </a:t>
            </a:r>
            <a:r>
              <a:rPr lang="en-US" dirty="0"/>
              <a:t>slows.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124200"/>
            <a:ext cx="5805488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077200" y="7620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 dirty="0"/>
              <a:t>Wave </a:t>
            </a:r>
            <a:r>
              <a:rPr lang="en-US" dirty="0" smtClean="0"/>
              <a:t>Deposition    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r>
              <a:rPr lang="en-US" dirty="0" smtClean="0"/>
              <a:t>3) Barrier Islands </a:t>
            </a:r>
            <a:r>
              <a:rPr lang="en-US" dirty="0"/>
              <a:t>– When a sandbar builds up so high it comes above the waters surface. </a:t>
            </a:r>
            <a:endParaRPr lang="en-US" dirty="0" smtClean="0"/>
          </a:p>
          <a:p>
            <a:r>
              <a:rPr lang="en-US" dirty="0" smtClean="0"/>
              <a:t>(Blocks future shore erosion)</a:t>
            </a:r>
            <a:endParaRPr lang="en-US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635375"/>
            <a:ext cx="4008438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608387"/>
            <a:ext cx="4216400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305800" y="7620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uiExpand="1" build="p"/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/>
              <a:t>Running Water Vocabulary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r>
              <a:rPr lang="en-US" dirty="0" smtClean="0"/>
              <a:t>Running water terms: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Stream?</a:t>
            </a:r>
          </a:p>
          <a:p>
            <a:r>
              <a:rPr lang="en-US" dirty="0" smtClean="0"/>
              <a:t>Stream </a:t>
            </a:r>
            <a:r>
              <a:rPr lang="en-US" dirty="0"/>
              <a:t>– A channel of running water.</a:t>
            </a:r>
          </a:p>
          <a:p>
            <a:r>
              <a:rPr lang="en-US" dirty="0"/>
              <a:t>  - From a small </a:t>
            </a:r>
            <a:r>
              <a:rPr lang="en-US" dirty="0" smtClean="0"/>
              <a:t>creek up </a:t>
            </a:r>
            <a:r>
              <a:rPr lang="en-US" dirty="0"/>
              <a:t>to a giant river.</a:t>
            </a:r>
          </a:p>
          <a:p>
            <a:endParaRPr lang="en-US" dirty="0"/>
          </a:p>
        </p:txBody>
      </p:sp>
      <p:sp>
        <p:nvSpPr>
          <p:cNvPr id="64516" name="AutoShape 4" descr="Z"/>
          <p:cNvSpPr>
            <a:spLocks noChangeAspect="1" noChangeArrowheads="1"/>
          </p:cNvSpPr>
          <p:nvPr/>
        </p:nvSpPr>
        <p:spPr bwMode="auto">
          <a:xfrm>
            <a:off x="3387725" y="2633663"/>
            <a:ext cx="2368550" cy="159067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4517" name="AutoShape 5" descr="Z"/>
          <p:cNvSpPr>
            <a:spLocks noChangeAspect="1" noChangeArrowheads="1"/>
          </p:cNvSpPr>
          <p:nvPr/>
        </p:nvSpPr>
        <p:spPr bwMode="auto">
          <a:xfrm>
            <a:off x="3387725" y="2633663"/>
            <a:ext cx="2368550" cy="159067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4518" name="AutoShape 6" descr="Z"/>
          <p:cNvSpPr>
            <a:spLocks noChangeAspect="1" noChangeArrowheads="1"/>
          </p:cNvSpPr>
          <p:nvPr/>
        </p:nvSpPr>
        <p:spPr bwMode="auto">
          <a:xfrm>
            <a:off x="3384550" y="2638425"/>
            <a:ext cx="2374900" cy="15811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4519" name="AutoShape 7" descr="Z"/>
          <p:cNvSpPr>
            <a:spLocks noChangeAspect="1" noChangeArrowheads="1"/>
          </p:cNvSpPr>
          <p:nvPr/>
        </p:nvSpPr>
        <p:spPr bwMode="auto">
          <a:xfrm>
            <a:off x="71438" y="41275"/>
            <a:ext cx="2376487" cy="15811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4520" name="AutoShape 8" descr="Z"/>
          <p:cNvSpPr>
            <a:spLocks noChangeAspect="1" noChangeArrowheads="1"/>
          </p:cNvSpPr>
          <p:nvPr/>
        </p:nvSpPr>
        <p:spPr bwMode="auto">
          <a:xfrm>
            <a:off x="3384550" y="2638425"/>
            <a:ext cx="2374900" cy="15811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4521" name="AutoShape 9" descr="Z"/>
          <p:cNvSpPr>
            <a:spLocks noChangeAspect="1" noChangeArrowheads="1"/>
          </p:cNvSpPr>
          <p:nvPr/>
        </p:nvSpPr>
        <p:spPr bwMode="auto">
          <a:xfrm>
            <a:off x="71438" y="41275"/>
            <a:ext cx="2376487" cy="15811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4522" name="AutoShape 10" descr="Z"/>
          <p:cNvSpPr>
            <a:spLocks noChangeAspect="1" noChangeArrowheads="1"/>
          </p:cNvSpPr>
          <p:nvPr/>
        </p:nvSpPr>
        <p:spPr bwMode="auto">
          <a:xfrm>
            <a:off x="71438" y="41275"/>
            <a:ext cx="2376487" cy="15811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64523" name="Picture 11" descr="2786126623_efefcb7a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362450"/>
            <a:ext cx="5943600" cy="24955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458200" y="457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uiExpand="1" build="p"/>
      <p:bldP spid="1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/>
              <a:t>Running water vocabulary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Tributary?</a:t>
            </a:r>
          </a:p>
          <a:p>
            <a:r>
              <a:rPr lang="en-US" dirty="0" smtClean="0"/>
              <a:t>Tributary </a:t>
            </a:r>
            <a:r>
              <a:rPr lang="en-US" dirty="0"/>
              <a:t>– A smaller stream feeding into a larger </a:t>
            </a:r>
            <a:r>
              <a:rPr lang="en-US" dirty="0" smtClean="0"/>
              <a:t>stream</a:t>
            </a:r>
            <a:r>
              <a:rPr lang="en-US" dirty="0"/>
              <a:t>. (It contributes to the main river)          </a:t>
            </a:r>
          </a:p>
        </p:txBody>
      </p:sp>
      <p:sp>
        <p:nvSpPr>
          <p:cNvPr id="65540" name="AutoShape 4" descr="Z"/>
          <p:cNvSpPr>
            <a:spLocks noChangeAspect="1" noChangeArrowheads="1"/>
          </p:cNvSpPr>
          <p:nvPr/>
        </p:nvSpPr>
        <p:spPr bwMode="auto">
          <a:xfrm>
            <a:off x="71438" y="41275"/>
            <a:ext cx="2376487" cy="15811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5541" name="AutoShape 5" descr="Z"/>
          <p:cNvSpPr>
            <a:spLocks noChangeAspect="1" noChangeArrowheads="1"/>
          </p:cNvSpPr>
          <p:nvPr/>
        </p:nvSpPr>
        <p:spPr bwMode="auto">
          <a:xfrm>
            <a:off x="3384550" y="2638425"/>
            <a:ext cx="2374900" cy="15811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65542" name="Picture 6" descr="ANd9GcTiJZGC0iZEndVw7BTALWWHpHueISaBee3XBNPFqAH1N4AnMzm3w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733800"/>
            <a:ext cx="4354513" cy="2903538"/>
          </a:xfrm>
          <a:prstGeom prst="rect">
            <a:avLst/>
          </a:prstGeom>
          <a:noFill/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733800"/>
            <a:ext cx="2755900" cy="29035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534400" y="17526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uiExpand="1" build="p"/>
      <p:bldP spid="8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fivestaradk.com/wp-content/gallery/indianpass/Hudson-River-Sour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2057400" cy="4495800"/>
          </a:xfrm>
          <a:prstGeom prst="rect">
            <a:avLst/>
          </a:prstGeom>
          <a:noFill/>
        </p:spPr>
      </p:pic>
      <p:pic>
        <p:nvPicPr>
          <p:cNvPr id="1028" name="Picture 4" descr="http://ts4.mm.bing.net/th?id=H.4978653990027743&amp;pid=1.7&amp;w=334&amp;h=188&amp;c=7&amp;rs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800600"/>
            <a:ext cx="2286000" cy="1790701"/>
          </a:xfrm>
          <a:prstGeom prst="rect">
            <a:avLst/>
          </a:prstGeom>
          <a:noFill/>
        </p:spPr>
      </p:pic>
      <p:pic>
        <p:nvPicPr>
          <p:cNvPr id="1032" name="Picture 8" descr="http://ts1.mm.bing.net/th?id=H.5054344197178380&amp;pid=1.7&amp;w=334&amp;h=188&amp;c=7&amp;rs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800600"/>
            <a:ext cx="3181350" cy="1790701"/>
          </a:xfrm>
          <a:prstGeom prst="rect">
            <a:avLst/>
          </a:prstGeom>
          <a:noFill/>
        </p:spPr>
      </p:pic>
      <p:pic>
        <p:nvPicPr>
          <p:cNvPr id="1034" name="Picture 10" descr="http://ts2.mm.bing.net/th?id=H.4771031015295345&amp;pid=1.7&amp;w=334&amp;h=188&amp;c=7&amp;rs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752600"/>
            <a:ext cx="5105400" cy="2873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/>
              <a:t>Running water vocabulary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Drainage network?</a:t>
            </a:r>
          </a:p>
          <a:p>
            <a:r>
              <a:rPr lang="en-US" dirty="0" smtClean="0"/>
              <a:t>Drainage </a:t>
            </a:r>
            <a:r>
              <a:rPr lang="en-US" dirty="0"/>
              <a:t>network – Group of </a:t>
            </a:r>
            <a:r>
              <a:rPr lang="en-US" dirty="0" smtClean="0"/>
              <a:t>connecting streams </a:t>
            </a:r>
            <a:r>
              <a:rPr lang="en-US" dirty="0"/>
              <a:t>that </a:t>
            </a:r>
            <a:r>
              <a:rPr lang="en-US" dirty="0" smtClean="0"/>
              <a:t>drain </a:t>
            </a:r>
            <a:r>
              <a:rPr lang="en-US" dirty="0"/>
              <a:t>out an area.</a:t>
            </a:r>
          </a:p>
        </p:txBody>
      </p:sp>
      <p:pic>
        <p:nvPicPr>
          <p:cNvPr id="67588" name="Picture 4" descr="flooded%20ditches%20from%20a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581400"/>
            <a:ext cx="4492625" cy="3073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458200" y="7620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uiExpand="1" build="p"/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6425" cy="990600"/>
          </a:xfrm>
        </p:spPr>
        <p:txBody>
          <a:bodyPr/>
          <a:lstStyle/>
          <a:p>
            <a:r>
              <a:rPr lang="en-US" dirty="0"/>
              <a:t>Running water vocabulary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5132"/>
            <a:ext cx="9144000" cy="4120118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Watershed?</a:t>
            </a:r>
          </a:p>
          <a:p>
            <a:r>
              <a:rPr lang="en-US" sz="2800" dirty="0" smtClean="0"/>
              <a:t>Watershed </a:t>
            </a:r>
            <a:r>
              <a:rPr lang="en-US" sz="2800" dirty="0"/>
              <a:t>– The area drained </a:t>
            </a:r>
            <a:r>
              <a:rPr lang="en-US" sz="2800" dirty="0" smtClean="0"/>
              <a:t>out </a:t>
            </a:r>
            <a:r>
              <a:rPr lang="en-US" sz="2800" dirty="0"/>
              <a:t>by a </a:t>
            </a:r>
            <a:r>
              <a:rPr lang="en-US" sz="2800" dirty="0" smtClean="0"/>
              <a:t>stream network.</a:t>
            </a:r>
          </a:p>
          <a:p>
            <a:r>
              <a:rPr lang="en-US" sz="2800" dirty="0" smtClean="0"/>
              <a:t>ex.  Hudson </a:t>
            </a:r>
            <a:r>
              <a:rPr lang="en-US" sz="2800" dirty="0"/>
              <a:t>River </a:t>
            </a:r>
            <a:r>
              <a:rPr lang="en-US" sz="2800" dirty="0" smtClean="0"/>
              <a:t>Watershed(it sheds the water/removes</a:t>
            </a:r>
            <a:r>
              <a:rPr lang="en-US" dirty="0" smtClean="0"/>
              <a:t>)</a:t>
            </a:r>
          </a:p>
        </p:txBody>
      </p:sp>
      <p:sp>
        <p:nvSpPr>
          <p:cNvPr id="66564" name="AutoShape 4" descr="2Q=="/>
          <p:cNvSpPr>
            <a:spLocks noChangeAspect="1" noChangeArrowheads="1"/>
          </p:cNvSpPr>
          <p:nvPr/>
        </p:nvSpPr>
        <p:spPr bwMode="auto">
          <a:xfrm>
            <a:off x="3600450" y="2457450"/>
            <a:ext cx="1943100" cy="19431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6565" name="AutoShape 5" descr="2Q=="/>
          <p:cNvSpPr>
            <a:spLocks noChangeAspect="1" noChangeArrowheads="1"/>
          </p:cNvSpPr>
          <p:nvPr/>
        </p:nvSpPr>
        <p:spPr bwMode="auto">
          <a:xfrm>
            <a:off x="3600450" y="2457450"/>
            <a:ext cx="1943100" cy="19431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6566" name="AutoShape 6" descr="2Q=="/>
          <p:cNvSpPr>
            <a:spLocks noChangeAspect="1" noChangeArrowheads="1"/>
          </p:cNvSpPr>
          <p:nvPr/>
        </p:nvSpPr>
        <p:spPr bwMode="auto">
          <a:xfrm>
            <a:off x="3600450" y="2457450"/>
            <a:ext cx="1943100" cy="19431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6567" name="AutoShape 7" descr="2Q=="/>
          <p:cNvSpPr>
            <a:spLocks noChangeAspect="1" noChangeArrowheads="1"/>
          </p:cNvSpPr>
          <p:nvPr/>
        </p:nvSpPr>
        <p:spPr bwMode="auto">
          <a:xfrm>
            <a:off x="3881438" y="2738438"/>
            <a:ext cx="1381125" cy="138112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6568" name="AutoShape 8" descr="2Q=="/>
          <p:cNvSpPr>
            <a:spLocks noChangeAspect="1" noChangeArrowheads="1"/>
          </p:cNvSpPr>
          <p:nvPr/>
        </p:nvSpPr>
        <p:spPr bwMode="auto">
          <a:xfrm>
            <a:off x="3886200" y="2667000"/>
            <a:ext cx="1381125" cy="138112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66569" name="Picture 9" descr="watershe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09" y="2950730"/>
            <a:ext cx="5486400" cy="231457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458200" y="685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410200"/>
            <a:ext cx="545861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6353" y="2992582"/>
            <a:ext cx="313764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uiExpand="1" build="p"/>
      <p:bldP spid="10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/>
              <a:t>Running water vocabulary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Drainage Basin?</a:t>
            </a:r>
          </a:p>
          <a:p>
            <a:r>
              <a:rPr lang="en-US" dirty="0" smtClean="0"/>
              <a:t>Drainage </a:t>
            </a:r>
            <a:r>
              <a:rPr lang="en-US" dirty="0"/>
              <a:t>Basin – Large geographic area that will all drain out together</a:t>
            </a:r>
            <a:r>
              <a:rPr lang="en-US" dirty="0" smtClean="0"/>
              <a:t>. (multiple watersheds)  </a:t>
            </a:r>
            <a:endParaRPr lang="en-US" dirty="0"/>
          </a:p>
        </p:txBody>
      </p:sp>
      <p:sp>
        <p:nvSpPr>
          <p:cNvPr id="68612" name="AutoShape 4" descr="2Q=="/>
          <p:cNvSpPr>
            <a:spLocks noChangeAspect="1" noChangeArrowheads="1"/>
          </p:cNvSpPr>
          <p:nvPr/>
        </p:nvSpPr>
        <p:spPr bwMode="auto">
          <a:xfrm>
            <a:off x="3638550" y="2728913"/>
            <a:ext cx="1866900" cy="140017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8613" name="AutoShape 5" descr="2Q=="/>
          <p:cNvSpPr>
            <a:spLocks noChangeAspect="1" noChangeArrowheads="1"/>
          </p:cNvSpPr>
          <p:nvPr/>
        </p:nvSpPr>
        <p:spPr bwMode="auto">
          <a:xfrm>
            <a:off x="3638550" y="2728913"/>
            <a:ext cx="1866900" cy="140017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68614" name="Picture 6" descr="MRivDrainageBas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657600"/>
            <a:ext cx="5530850" cy="29368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077200" y="457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  <p:bldP spid="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r>
              <a:rPr lang="en-US"/>
              <a:t>Running water vocabulary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3738"/>
            <a:ext cx="8226425" cy="38798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Continental divide?</a:t>
            </a:r>
          </a:p>
          <a:p>
            <a:r>
              <a:rPr lang="en-US" dirty="0" smtClean="0"/>
              <a:t>Continental </a:t>
            </a:r>
            <a:r>
              <a:rPr lang="en-US" dirty="0"/>
              <a:t>divide – Separates land masses into different drainage basins. (example mountains)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810000"/>
            <a:ext cx="4770438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153400" y="6096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  <p:bldP spid="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ntinental Divide Banf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8763000" cy="3352800"/>
          </a:xfrm>
        </p:spPr>
      </p:pic>
      <p:pic>
        <p:nvPicPr>
          <p:cNvPr id="5" name="Picture 4" descr="Tri Continental Divide Banf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657600"/>
            <a:ext cx="87630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you Weather Rock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How can Rock be Weathered?</a:t>
            </a:r>
          </a:p>
          <a:p>
            <a:r>
              <a:rPr lang="en-US" dirty="0" smtClean="0"/>
              <a:t>Rock can be broken down:</a:t>
            </a:r>
          </a:p>
          <a:p>
            <a:r>
              <a:rPr lang="en-US" dirty="0" smtClean="0"/>
              <a:t>1) Physically / Mechanically (</a:t>
            </a:r>
            <a:r>
              <a:rPr lang="en-US" dirty="0" err="1" smtClean="0"/>
              <a:t>brillo</a:t>
            </a:r>
            <a:r>
              <a:rPr lang="en-US" dirty="0" smtClean="0"/>
              <a:t> pad)</a:t>
            </a:r>
          </a:p>
          <a:p>
            <a:r>
              <a:rPr lang="en-US" dirty="0" smtClean="0"/>
              <a:t>2) Chemically (Cleaner)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63246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Which direction do all streams flow?</a:t>
            </a:r>
          </a:p>
          <a:p>
            <a:r>
              <a:rPr lang="en-US" dirty="0" smtClean="0"/>
              <a:t>All streams run DOWNHILL.</a:t>
            </a:r>
          </a:p>
          <a:p>
            <a:r>
              <a:rPr lang="en-US" dirty="0" smtClean="0"/>
              <a:t>They start at the Head / Source, end at the Mouth.</a:t>
            </a:r>
          </a:p>
          <a:p>
            <a:r>
              <a:rPr lang="en-US" dirty="0" smtClean="0"/>
              <a:t>As they get older they cut down into the ground, and the gradient </a:t>
            </a:r>
            <a:r>
              <a:rPr lang="en-US" smtClean="0"/>
              <a:t>gets less, they slow down.</a:t>
            </a:r>
            <a:endParaRPr lang="en-US" dirty="0"/>
          </a:p>
        </p:txBody>
      </p:sp>
      <p:pic>
        <p:nvPicPr>
          <p:cNvPr id="1026" name="Picture 2" descr="http://www.sci.uidaho.edu/scripter/geog100/lect/11-rivers/11-14-stream-profi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7448550" cy="28670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458200" y="6096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Ages of a Stream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smtClean="0"/>
              <a:t>Life of a stream:</a:t>
            </a:r>
          </a:p>
          <a:p>
            <a:r>
              <a:rPr lang="en-US" dirty="0" smtClean="0"/>
              <a:t>1) Young </a:t>
            </a:r>
            <a:r>
              <a:rPr lang="en-US" dirty="0"/>
              <a:t>Stream – 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Early stage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Very fast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Straight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Powerful </a:t>
            </a:r>
            <a:r>
              <a:rPr lang="en-US" dirty="0"/>
              <a:t>downward </a:t>
            </a: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cutting </a:t>
            </a:r>
            <a:r>
              <a:rPr lang="en-US" dirty="0"/>
              <a:t>of valley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Creates a “V” shape </a:t>
            </a:r>
            <a:r>
              <a:rPr lang="en-US" dirty="0" smtClean="0"/>
              <a:t>valley (</a:t>
            </a:r>
            <a:r>
              <a:rPr lang="en-US" dirty="0" err="1" smtClean="0"/>
              <a:t>ri‘V’er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10600" y="15240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.</a:t>
            </a:r>
            <a:endParaRPr lang="en-US"/>
          </a:p>
        </p:txBody>
      </p:sp>
      <p:pic>
        <p:nvPicPr>
          <p:cNvPr id="5" name="Picture 5" descr="ANd9GcTm1yGAYNe4V98C_oCq1035fa7NkVkFXd5AncFNsLmPWW-1kly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19200"/>
            <a:ext cx="34290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uiExpand="1" build="p"/>
      <p:bldP spid="4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Young Stream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9" name="Picture 5" descr="ANd9GcTm1yGAYNe4V98C_oCq1035fa7NkVkFXd5AncFNsLmPWW-1kly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057400"/>
            <a:ext cx="3429000" cy="3733800"/>
          </a:xfrm>
          <a:prstGeom prst="rect">
            <a:avLst/>
          </a:prstGeom>
          <a:noFill/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981200"/>
            <a:ext cx="3324225" cy="381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839200" y="1219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Ages of Streams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2) Mature </a:t>
            </a:r>
            <a:r>
              <a:rPr lang="en-US" dirty="0"/>
              <a:t>Stream –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/>
              <a:t>Middle </a:t>
            </a:r>
            <a:r>
              <a:rPr lang="en-US" dirty="0"/>
              <a:t>Age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Slows down – due to loss </a:t>
            </a:r>
            <a:endParaRPr lang="en-US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/>
              <a:t>                      of </a:t>
            </a:r>
            <a:r>
              <a:rPr lang="en-US" dirty="0"/>
              <a:t>elevation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/>
              <a:t>Meanders </a:t>
            </a:r>
            <a:r>
              <a:rPr lang="en-US" dirty="0"/>
              <a:t>– Bending </a:t>
            </a:r>
            <a:endParaRPr lang="en-US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/>
              <a:t>                  side </a:t>
            </a:r>
            <a:r>
              <a:rPr lang="en-US" dirty="0"/>
              <a:t>to side</a:t>
            </a:r>
          </a:p>
          <a:p>
            <a:pPr>
              <a:lnSpc>
                <a:spcPct val="90000"/>
              </a:lnSpc>
              <a:buNone/>
            </a:pPr>
            <a:r>
              <a:rPr lang="en-US" dirty="0"/>
              <a:t>Flood Plain – Area of over </a:t>
            </a:r>
            <a:r>
              <a:rPr lang="en-US" dirty="0" smtClean="0"/>
              <a:t>flow next to the river </a:t>
            </a:r>
            <a:r>
              <a:rPr lang="en-US" dirty="0"/>
              <a:t>during floods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       </a:t>
            </a:r>
            <a:r>
              <a:rPr lang="en-US" dirty="0" smtClean="0"/>
              <a:t> </a:t>
            </a:r>
            <a:r>
              <a:rPr lang="en-US" dirty="0"/>
              <a:t>(Great soil due to deposition of sediment,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                lots of farms are set up here)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4" name="Picture 7" descr="ANd9GcSbr2C2YkSVtUWV5VCwaS3B7G8T397_boBSCL3laeVENdbkLrp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143000"/>
            <a:ext cx="3505200" cy="34813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458200" y="62484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uiExpand="1" build="p"/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Mature Stream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9879" name="Picture 7" descr="ANd9GcSbr2C2YkSVtUWV5VCwaS3B7G8T397_boBSCL3laeVENdbkLrp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09800"/>
            <a:ext cx="3505200" cy="34813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82000" y="1219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9031"/>
            <a:ext cx="2590800" cy="382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/>
          <a:lstStyle/>
          <a:p>
            <a:r>
              <a:rPr lang="en-US" dirty="0"/>
              <a:t>Ages of Streams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686800" cy="48307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/>
              <a:t>3) Old </a:t>
            </a:r>
            <a:r>
              <a:rPr lang="en-US" dirty="0"/>
              <a:t>Stream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Slow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Wide flood plain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Oxbow lakes – Lakes formed from cut </a:t>
            </a:r>
            <a:r>
              <a:rPr lang="en-US" dirty="0" smtClean="0"/>
              <a:t>off meanders</a:t>
            </a:r>
            <a:endParaRPr lang="en-US" dirty="0"/>
          </a:p>
        </p:txBody>
      </p:sp>
      <p:pic>
        <p:nvPicPr>
          <p:cNvPr id="30722" name="Picture 2" descr="http://ts3.mm.bing.net/images/thumbnail.aspx?q=4697543667222178&amp;id=78a83706ec364c5343fde7dca041a705&amp;index=newexp&amp;url=http%3a%2f%2fserc.carleton.edu%2fimages%2feyesinthesky2%2fweek6%2fmeander_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86943"/>
            <a:ext cx="2857500" cy="2438400"/>
          </a:xfrm>
          <a:prstGeom prst="rect">
            <a:avLst/>
          </a:prstGeom>
          <a:noFill/>
        </p:spPr>
      </p:pic>
      <p:pic>
        <p:nvPicPr>
          <p:cNvPr id="30724" name="Picture 4" descr="http://www.riversportstubes.com/Guadalupe-River-Horseshoe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066800"/>
            <a:ext cx="4762500" cy="2057400"/>
          </a:xfrm>
          <a:prstGeom prst="rect">
            <a:avLst/>
          </a:prstGeom>
          <a:noFill/>
        </p:spPr>
      </p:pic>
      <p:pic>
        <p:nvPicPr>
          <p:cNvPr id="30726" name="Picture 6" descr="http://scioly.org/w/images/1/1a/Ox-bow_lak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4386943"/>
            <a:ext cx="3371850" cy="2438400"/>
          </a:xfrm>
          <a:prstGeom prst="rect">
            <a:avLst/>
          </a:prstGeom>
          <a:noFill/>
        </p:spPr>
      </p:pic>
      <p:pic>
        <p:nvPicPr>
          <p:cNvPr id="30728" name="Picture 8" descr="http://alliance.la.asu.edu/gph111/JeopardyTest2/ImagesTest2/OxbowLakeCat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7474" y="4294414"/>
            <a:ext cx="2676525" cy="2514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763000" y="304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3740611"/>
            <a:ext cx="6797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6"/>
              </a:rPr>
              <a:t>http://</a:t>
            </a:r>
            <a:r>
              <a:rPr lang="en-US" dirty="0" smtClean="0">
                <a:solidFill>
                  <a:srgbClr val="FF0000"/>
                </a:solidFill>
                <a:hlinkClick r:id="rId6"/>
              </a:rPr>
              <a:t>googleearthtimemachine.blogspot.fr/2012/07/angleton-texas.html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http://world.time.com/timelapse2/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uiExpand="1" build="p"/>
      <p:bldP spid="8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Old Stream</a:t>
            </a:r>
          </a:p>
        </p:txBody>
      </p:sp>
      <p:pic>
        <p:nvPicPr>
          <p:cNvPr id="819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37338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8686800" y="9144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33417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 of Streams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5" name="Picture 5" descr="ueol_03_img01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822960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Drainage patterns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5842" name="Picture 2" descr="http://www.oocities.org/yingzyingz/drainagepatter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032" y="1524000"/>
            <a:ext cx="5042336" cy="29245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4724400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Drainage Patterns:  </a:t>
            </a:r>
          </a:p>
          <a:p>
            <a:r>
              <a:rPr lang="en-US" sz="2400" dirty="0" smtClean="0"/>
              <a:t>Radial – Streams coming down a mountain flow down all sides.</a:t>
            </a:r>
          </a:p>
          <a:p>
            <a:r>
              <a:rPr lang="en-US" sz="2400" dirty="0" smtClean="0"/>
              <a:t>resemble bike spokes (radius).</a:t>
            </a:r>
          </a:p>
          <a:p>
            <a:r>
              <a:rPr lang="en-US" sz="2400" dirty="0" err="1" smtClean="0"/>
              <a:t>Dendritic</a:t>
            </a:r>
            <a:r>
              <a:rPr lang="en-US" sz="2400" dirty="0" smtClean="0"/>
              <a:t> – Streams draining into a valley look like a leaf pattern.</a:t>
            </a:r>
          </a:p>
          <a:p>
            <a:r>
              <a:rPr lang="en-US" sz="2400" dirty="0" smtClean="0"/>
              <a:t>* Hard layers of rock can also change the stream flow.  </a:t>
            </a:r>
            <a:endParaRPr lang="en-US" sz="2400" dirty="0"/>
          </a:p>
        </p:txBody>
      </p:sp>
      <p:sp>
        <p:nvSpPr>
          <p:cNvPr id="4" name="AutoShape 2" descr="Image result for neuron dendrite"/>
          <p:cNvSpPr>
            <a:spLocks noChangeAspect="1" noChangeArrowheads="1"/>
          </p:cNvSpPr>
          <p:nvPr/>
        </p:nvSpPr>
        <p:spPr bwMode="auto">
          <a:xfrm>
            <a:off x="63500" y="-731838"/>
            <a:ext cx="22669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2" name="Picture 2" descr="http://ts4.mm.bing.net/th?id=HN.608007184154364807&amp;w=350&amp;h=150&amp;c=7&amp;rs=1&amp;pid=1.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04800"/>
            <a:ext cx="6781800" cy="2133600"/>
          </a:xfrm>
          <a:prstGeom prst="rect">
            <a:avLst/>
          </a:prstGeom>
          <a:noFill/>
        </p:spPr>
      </p:pic>
      <p:pic>
        <p:nvPicPr>
          <p:cNvPr id="133124" name="Picture 4" descr="http://ts1.mm.bing.net/th?&amp;id=HN.608010001632134580&amp;w=300&amp;h=300&amp;c=0&amp;pid=1.9&amp;rs=0&amp;p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590800"/>
            <a:ext cx="6781800" cy="2057400"/>
          </a:xfrm>
          <a:prstGeom prst="rect">
            <a:avLst/>
          </a:prstGeom>
          <a:noFill/>
        </p:spPr>
      </p:pic>
      <p:pic>
        <p:nvPicPr>
          <p:cNvPr id="133126" name="Picture 6" descr="http://4.bp.blogspot.com/-Y3_K60QrgTo/UQg2ZPZ0o9I/AAAAAAAAAMw/SQvSQUnpMGI/s1600/Trellis+Drain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876800"/>
            <a:ext cx="68580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8013" cy="762000"/>
          </a:xfrm>
          <a:ln/>
        </p:spPr>
        <p:txBody>
          <a:bodyPr lIns="0" tIns="328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Weathering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8013" cy="4984750"/>
          </a:xfrm>
          <a:ln/>
        </p:spPr>
        <p:txBody>
          <a:bodyPr lIns="0" tIns="25602" rIns="0" bIns="0"/>
          <a:lstStyle/>
          <a:p>
            <a:pPr defTabSz="45720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u="sng" dirty="0" smtClean="0">
                <a:solidFill>
                  <a:srgbClr val="FF0000"/>
                </a:solidFill>
              </a:rPr>
              <a:t>What is Physical Weathering</a:t>
            </a:r>
            <a:endParaRPr lang="en-US" u="sng" dirty="0">
              <a:solidFill>
                <a:srgbClr val="FF0000"/>
              </a:solidFill>
            </a:endParaRPr>
          </a:p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1</a:t>
            </a:r>
            <a:r>
              <a:rPr lang="en-US" dirty="0">
                <a:latin typeface="Arial" charset="0"/>
              </a:rPr>
              <a:t>)</a:t>
            </a:r>
            <a:r>
              <a:rPr lang="en-US" i="1" dirty="0">
                <a:latin typeface="Arial" charset="0"/>
              </a:rPr>
              <a:t> </a:t>
            </a:r>
            <a:r>
              <a:rPr lang="en-US" i="1" u="sng" dirty="0">
                <a:latin typeface="Arial" charset="0"/>
              </a:rPr>
              <a:t>Physical / Mechanical Weathering</a:t>
            </a:r>
            <a:r>
              <a:rPr lang="en-US" u="sng" dirty="0">
                <a:latin typeface="Arial" charset="0"/>
              </a:rPr>
              <a:t> -</a:t>
            </a:r>
          </a:p>
          <a:p>
            <a:pPr defTabSz="457200"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i="1" dirty="0" smtClean="0">
                <a:latin typeface="Arial" charset="0"/>
              </a:rPr>
              <a:t>The breaking down</a:t>
            </a:r>
          </a:p>
          <a:p>
            <a:pPr defTabSz="457200"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i="1" dirty="0" smtClean="0">
                <a:latin typeface="Arial" charset="0"/>
              </a:rPr>
              <a:t> of </a:t>
            </a:r>
            <a:r>
              <a:rPr lang="en-US" i="1" dirty="0">
                <a:latin typeface="Arial" charset="0"/>
              </a:rPr>
              <a:t>rock </a:t>
            </a:r>
            <a:r>
              <a:rPr lang="en-US" i="1" dirty="0" smtClean="0">
                <a:latin typeface="Arial" charset="0"/>
              </a:rPr>
              <a:t>without </a:t>
            </a:r>
          </a:p>
          <a:p>
            <a:pPr defTabSz="457200"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i="1" dirty="0" smtClean="0">
                <a:latin typeface="Arial" charset="0"/>
              </a:rPr>
              <a:t>changing it </a:t>
            </a:r>
            <a:r>
              <a:rPr lang="en-US" i="1" dirty="0">
                <a:latin typeface="Arial" charset="0"/>
              </a:rPr>
              <a:t>chemically</a:t>
            </a:r>
            <a:endParaRPr lang="en-US" i="1" dirty="0" smtClean="0">
              <a:latin typeface="Arial" charset="0"/>
            </a:endParaRPr>
          </a:p>
          <a:p>
            <a:pPr defTabSz="45720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 smtClean="0">
              <a:latin typeface="Arial" charset="0"/>
            </a:endParaRPr>
          </a:p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>
              <a:latin typeface="Arial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667000"/>
            <a:ext cx="4146550" cy="259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5486400"/>
            <a:ext cx="4162425" cy="12096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" y="6400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59436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rock</a:t>
            </a: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3074" name="Picture 2" descr="C:\Users\spapp\AppData\Local\Microsoft\Windows\Temporary Internet Files\Content.IE5\CVV8XXX3\7FF37736-18C1-4614-888D-AF5A8E7E4B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782" y="3255818"/>
            <a:ext cx="3048000" cy="415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  <p:bldP spid="9" grpId="0" build="p"/>
      <p:bldP spid="8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4146" name="Picture 2" descr="http://www.jsu.edu/dept/geography/mhill/phylabtwo/lab9/d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7410450" cy="5448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Erosion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Streams Erosion is by size &amp; speed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Solution?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1) Solution – Sediment dissolved in the water.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Suspension?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2) Suspension – Sediment carried by the water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Bed load?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3) Bed load – Large sediment bouncing or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                       </a:t>
            </a:r>
            <a:r>
              <a:rPr lang="en-US" dirty="0" smtClean="0"/>
              <a:t>rolling </a:t>
            </a:r>
            <a:r>
              <a:rPr lang="en-US" dirty="0"/>
              <a:t>along the </a:t>
            </a:r>
            <a:r>
              <a:rPr lang="en-US" dirty="0" smtClean="0"/>
              <a:t>bottom (river bed).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The faster the water moves, the larger the sediment it can erode.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39200" y="9144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/>
      <p:bldP spid="4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229600" cy="4556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longer a rock is eroded the rounder and smoother it becomes.</a:t>
            </a:r>
            <a:endParaRPr lang="en-US" dirty="0"/>
          </a:p>
        </p:txBody>
      </p:sp>
      <p:pic>
        <p:nvPicPr>
          <p:cNvPr id="5" name="Picture 4" descr="Rounded River Rock Banf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19400"/>
            <a:ext cx="91440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2026"/>
            <a:ext cx="6400800" cy="672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River Deposition</a:t>
            </a:r>
          </a:p>
        </p:txBody>
      </p:sp>
      <p:pic>
        <p:nvPicPr>
          <p:cNvPr id="8294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3630612"/>
            <a:ext cx="5867400" cy="3227388"/>
          </a:xfrm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295400" y="1420813"/>
            <a:ext cx="609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685800" y="1371600"/>
            <a:ext cx="777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Where does a river flow the fastest when going straight?</a:t>
            </a:r>
          </a:p>
          <a:p>
            <a:r>
              <a:rPr lang="en-US" sz="2800" dirty="0" smtClean="0"/>
              <a:t>When </a:t>
            </a:r>
            <a:r>
              <a:rPr lang="en-US" sz="2800" dirty="0"/>
              <a:t>a River is going straight it moves fastest in the </a:t>
            </a:r>
            <a:r>
              <a:rPr lang="en-US" sz="2800" dirty="0" smtClean="0"/>
              <a:t>middle just under the surface </a:t>
            </a:r>
            <a:r>
              <a:rPr lang="en-US" sz="2800" dirty="0"/>
              <a:t>due to friction at the sides, bottom and top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10600" y="1828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29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0" grpId="0" uiExpand="1" build="p"/>
      <p:bldP spid="6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River Deposition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When going around a bend where will the river flow the fastest (think water slide)?</a:t>
            </a:r>
          </a:p>
          <a:p>
            <a:r>
              <a:rPr lang="en-US" dirty="0" smtClean="0"/>
              <a:t>When </a:t>
            </a:r>
            <a:r>
              <a:rPr lang="en-US" dirty="0"/>
              <a:t>a river bends, it speeds up at the outside and erodes the sediment, it also slows down on the inside and deposits sediment</a:t>
            </a:r>
            <a:r>
              <a:rPr lang="en-US" dirty="0" smtClean="0"/>
              <a:t>. (Think water slide) </a:t>
            </a:r>
            <a:endParaRPr lang="en-US" dirty="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897085"/>
            <a:ext cx="7086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610600" y="16764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uiExpand="1" build="p"/>
      <p:bldP spid="5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828800"/>
            <a:ext cx="4114800" cy="47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024856"/>
            <a:ext cx="72009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129631"/>
            <a:ext cx="71628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  <a:ln/>
        </p:spPr>
        <p:txBody>
          <a:bodyPr lIns="0" tIns="328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Types of Physical Weathering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8013" cy="4473575"/>
          </a:xfrm>
          <a:ln/>
        </p:spPr>
        <p:txBody>
          <a:bodyPr lIns="0" tIns="25602" rIns="0" bIns="0"/>
          <a:lstStyle/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Types of Physical Weathering: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A</a:t>
            </a:r>
            <a:r>
              <a:rPr lang="en-US" dirty="0"/>
              <a:t>) </a:t>
            </a:r>
            <a:r>
              <a:rPr lang="en-US" dirty="0" smtClean="0"/>
              <a:t>Gravity</a:t>
            </a:r>
            <a:r>
              <a:rPr lang="en-US" smtClean="0"/>
              <a:t>– Constantly </a:t>
            </a:r>
            <a:r>
              <a:rPr lang="en-US" dirty="0"/>
              <a:t>pulling down on earth </a:t>
            </a:r>
            <a:r>
              <a:rPr lang="en-US" dirty="0" smtClean="0"/>
              <a:t>material </a:t>
            </a:r>
            <a:r>
              <a:rPr lang="en-US" dirty="0"/>
              <a:t>until it </a:t>
            </a:r>
            <a:r>
              <a:rPr lang="en-US" dirty="0" smtClean="0"/>
              <a:t>breaks.</a:t>
            </a:r>
          </a:p>
          <a:p>
            <a:pPr marL="431800" indent="-323850" defTabSz="457200"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- also breaks rock when it smashes down.</a:t>
            </a:r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10000"/>
            <a:ext cx="3282950" cy="289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810000"/>
            <a:ext cx="3524250" cy="289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8600" y="62484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/>
      <p:bldP spid="8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7" y="2053431"/>
            <a:ext cx="70961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962944"/>
            <a:ext cx="714375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787" y="1729581"/>
            <a:ext cx="72104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1672431"/>
            <a:ext cx="729615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1238250"/>
            <a:ext cx="729615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225" y="1734344"/>
            <a:ext cx="706755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65" y="1600200"/>
            <a:ext cx="769147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intranet.friaryschool.com/new/includes/departments/geography/mean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2057401"/>
            <a:ext cx="3657600" cy="3124200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thumb/f/ff/Bend_in_the_River_Ashop_-_geograph.org.uk_-_155858.jpg/300px-Bend_in_the_River_Ashop_-_geograph.org.uk_-_155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57400"/>
            <a:ext cx="33528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31" y="1524000"/>
            <a:ext cx="8060872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River Deposition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is a Levee?</a:t>
            </a:r>
          </a:p>
          <a:p>
            <a:r>
              <a:rPr lang="en-US" dirty="0" smtClean="0"/>
              <a:t>Levee </a:t>
            </a:r>
            <a:r>
              <a:rPr lang="en-US" dirty="0"/>
              <a:t>– Natural wall of sediment built up along the banks of a river. Can be natural or manmade</a:t>
            </a:r>
          </a:p>
        </p:txBody>
      </p:sp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657600"/>
            <a:ext cx="4248150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458200" y="17526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6626" name="Picture 2" descr="http://ts1.mm.bing.net/th?id=H.4664644706305772&amp;pid=1.7&amp;w=238&amp;h=183&amp;c=7&amp;rs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3666759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uiExpand="1" build="p"/>
      <p:bldP spid="6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ANd9GcTaLCwUPuInweHWqXoOtkD-1Choqp4E5BOqgpBmAooxeFbPnq4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2438400" cy="4267200"/>
          </a:xfrm>
          <a:prstGeom prst="rect">
            <a:avLst/>
          </a:prstGeom>
          <a:noFill/>
        </p:spPr>
      </p:pic>
      <p:pic>
        <p:nvPicPr>
          <p:cNvPr id="1026" name="Picture 2" descr="http://www.ecomotion.us/enn/v12/12/levee-flo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600200"/>
            <a:ext cx="2705100" cy="4343400"/>
          </a:xfrm>
          <a:prstGeom prst="rect">
            <a:avLst/>
          </a:prstGeom>
          <a:noFill/>
        </p:spPr>
      </p:pic>
      <p:pic>
        <p:nvPicPr>
          <p:cNvPr id="1028" name="Picture 4" descr="http://i.usatoday.net/news/_photos/2008/12/21/levees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676400"/>
            <a:ext cx="25908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2384"/>
            <a:ext cx="6629400" cy="624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2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River Deposition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How does a river place down sediment at the mouth when it enters a body of water?</a:t>
            </a:r>
          </a:p>
          <a:p>
            <a:r>
              <a:rPr lang="en-US" dirty="0" smtClean="0"/>
              <a:t>*** </a:t>
            </a:r>
            <a:r>
              <a:rPr lang="en-US" u="sng" dirty="0" smtClean="0"/>
              <a:t>Rivers </a:t>
            </a:r>
            <a:r>
              <a:rPr lang="en-US" u="sng" dirty="0"/>
              <a:t>sort </a:t>
            </a:r>
            <a:r>
              <a:rPr lang="en-US" u="sng" dirty="0" smtClean="0"/>
              <a:t>sediment</a:t>
            </a:r>
            <a:r>
              <a:rPr lang="en-US" dirty="0" smtClean="0"/>
              <a:t>. ***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62200"/>
            <a:ext cx="723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4648200"/>
            <a:ext cx="8382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When a river enters a body of water it slows down.  First it drops the heaviest material.  Then as it slows more it drops smaller and smaller sediment.</a:t>
            </a:r>
          </a:p>
          <a:p>
            <a:r>
              <a:rPr lang="en-US" sz="2800" dirty="0" smtClean="0"/>
              <a:t>- Limestone can form even further out because dissolved minerals get carried the farthest and then precipitates out.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1371600"/>
            <a:ext cx="33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4191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(Limestone)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/>
      <p:bldP spid="7" grpId="0" build="p"/>
      <p:bldP spid="8" grpId="0" build="p"/>
      <p:bldP spid="9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River Deposition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1"/>
            <a:ext cx="8229600" cy="1295400"/>
          </a:xfrm>
        </p:spPr>
        <p:txBody>
          <a:bodyPr/>
          <a:lstStyle/>
          <a:p>
            <a:r>
              <a:rPr lang="en-US" dirty="0"/>
              <a:t>Delta – The sorted rock at the mouth of a river.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             (fan shaped)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98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534400" y="13716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9938" name="Picture 2" descr="http://www.mississippiriverdelta.org/files/2012/07/Wax-Lake-and-Atchafalaya-page-11-AGU-928x41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724400"/>
            <a:ext cx="4343399" cy="2028826"/>
          </a:xfrm>
          <a:prstGeom prst="rect">
            <a:avLst/>
          </a:prstGeom>
          <a:noFill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819400"/>
            <a:ext cx="40481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/>
      <p:bldP spid="6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lacial Delta Banf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600200"/>
            <a:ext cx="49530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Alluvial fan – Land delta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alluvial fan from si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0"/>
            <a:ext cx="4191000" cy="3918174"/>
          </a:xfrm>
          <a:prstGeom prst="rect">
            <a:avLst/>
          </a:prstGeom>
        </p:spPr>
      </p:pic>
      <p:pic>
        <p:nvPicPr>
          <p:cNvPr id="7" name="Picture 6" descr="aluvial fan from t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2286000"/>
            <a:ext cx="4258056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r>
              <a:rPr lang="en-US" dirty="0" smtClean="0"/>
              <a:t>Graded bedding - Water can also sort Vertically as it deposits material. (Coarse on bottom, fine on top). </a:t>
            </a:r>
            <a:r>
              <a:rPr lang="en-US" dirty="0"/>
              <a:t> </a:t>
            </a:r>
            <a:r>
              <a:rPr lang="en-US" dirty="0" smtClean="0"/>
              <a:t>Over multiple rounds of flooding graded bedding stacks on top of itself. </a:t>
            </a:r>
          </a:p>
          <a:p>
            <a:r>
              <a:rPr lang="en-US" dirty="0" smtClean="0"/>
              <a:t>Due to Size, Shape and Density.</a:t>
            </a:r>
            <a:endParaRPr lang="en-US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86125"/>
            <a:ext cx="34099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33800" y="5181600"/>
            <a:ext cx="175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First round</a:t>
            </a:r>
          </a:p>
          <a:p>
            <a:r>
              <a:rPr lang="en-US" sz="2800" dirty="0" smtClean="0"/>
              <a:t>Of Deposition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3352800"/>
            <a:ext cx="1530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Second round</a:t>
            </a:r>
          </a:p>
          <a:p>
            <a:r>
              <a:rPr lang="en-US" sz="2400" dirty="0" smtClean="0"/>
              <a:t>Of Deposition</a:t>
            </a:r>
            <a:endParaRPr lang="en-US" sz="2400" dirty="0"/>
          </a:p>
        </p:txBody>
      </p:sp>
      <p:pic>
        <p:nvPicPr>
          <p:cNvPr id="125957" name="Picture 5" descr="http://ts3.mm.bing.net/th?id=H.5066348656068522&amp;pid=1.7&amp;w=334&amp;h=188&amp;c=7&amp;rs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276600"/>
            <a:ext cx="318135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7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7698" name="Picture 2" descr="http://acad.depauw.edu/~tcope/SedStruct/HiRes/GradedFlame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85800"/>
            <a:ext cx="7513191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Glaciers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Glaciers </a:t>
            </a:r>
            <a:r>
              <a:rPr lang="en-US" dirty="0" smtClean="0"/>
              <a:t>are </a:t>
            </a:r>
            <a:r>
              <a:rPr lang="en-US" dirty="0"/>
              <a:t>large </a:t>
            </a:r>
            <a:r>
              <a:rPr lang="en-US" dirty="0" smtClean="0"/>
              <a:t>sheets </a:t>
            </a:r>
            <a:r>
              <a:rPr lang="en-US" dirty="0"/>
              <a:t>of moving </a:t>
            </a:r>
            <a:r>
              <a:rPr lang="en-US" dirty="0" smtClean="0"/>
              <a:t>ice.</a:t>
            </a: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    </a:t>
            </a:r>
          </a:p>
        </p:txBody>
      </p:sp>
      <p:pic>
        <p:nvPicPr>
          <p:cNvPr id="88069" name="Picture 5" descr="summer-at-mendenhall-glacier_1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86000"/>
            <a:ext cx="6324600" cy="42576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34400" y="11430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/>
      <p:bldP spid="5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Glaciers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Continental Glaciers?</a:t>
            </a:r>
          </a:p>
          <a:p>
            <a:r>
              <a:rPr lang="en-US" dirty="0" smtClean="0"/>
              <a:t>Continental </a:t>
            </a:r>
            <a:r>
              <a:rPr lang="en-US" dirty="0"/>
              <a:t>Glacier – Large sheet of ice that covers the land (Greenland, ice ages, etc…)</a:t>
            </a:r>
          </a:p>
        </p:txBody>
      </p:sp>
      <p:pic>
        <p:nvPicPr>
          <p:cNvPr id="89093" name="Picture 5" descr="Argentina-Perito_Moreno-Glac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895600"/>
            <a:ext cx="5867400" cy="37861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686800" y="1600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uiExpand="1" build="p"/>
      <p:bldP spid="5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Continental Glaciers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makes a continental glacier move?</a:t>
            </a:r>
          </a:p>
          <a:p>
            <a:r>
              <a:rPr lang="en-US" dirty="0" smtClean="0"/>
              <a:t>Continental </a:t>
            </a:r>
            <a:r>
              <a:rPr lang="en-US" dirty="0"/>
              <a:t>Glaciers move under their own weight (like pushing down on pizza dough)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124200"/>
            <a:ext cx="6408738" cy="36004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0" y="1828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/>
      <p:bldP spid="5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dirty="0"/>
              <a:t>Types of Glaciers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562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Mountain / Valley Glaciers?</a:t>
            </a:r>
          </a:p>
          <a:p>
            <a:r>
              <a:rPr lang="en-US" dirty="0" smtClean="0"/>
              <a:t>Mountain </a:t>
            </a:r>
            <a:r>
              <a:rPr lang="en-US" dirty="0"/>
              <a:t>/ Valley glaciers – </a:t>
            </a:r>
            <a:r>
              <a:rPr lang="en-US" dirty="0" smtClean="0"/>
              <a:t>Forms </a:t>
            </a:r>
            <a:r>
              <a:rPr lang="en-US" dirty="0"/>
              <a:t>high in a mountain valley.  Gravity pulls them downhill.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 (Similar to a </a:t>
            </a:r>
            <a:r>
              <a:rPr lang="en-US" dirty="0" err="1"/>
              <a:t>sloooow</a:t>
            </a:r>
            <a:r>
              <a:rPr lang="en-US" dirty="0"/>
              <a:t> moving frozen river</a:t>
            </a:r>
            <a:r>
              <a:rPr lang="en-US" dirty="0" smtClean="0"/>
              <a:t>)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91141" name="Picture 5" descr="glaciervalley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429000"/>
            <a:ext cx="4772025" cy="27813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763000" y="18288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uiExpand="1" build="p"/>
      <p:bldP spid="5" grpId="0" build="p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11927</TotalTime>
  <Words>2544</Words>
  <Application>Microsoft Office PowerPoint</Application>
  <PresentationFormat>On-screen Show (4:3)</PresentationFormat>
  <Paragraphs>452</Paragraphs>
  <Slides>130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5" baseType="lpstr">
      <vt:lpstr>Arial</vt:lpstr>
      <vt:lpstr>Garamond</vt:lpstr>
      <vt:lpstr>Times New Roman</vt:lpstr>
      <vt:lpstr>Wingdings</vt:lpstr>
      <vt:lpstr>Stream</vt:lpstr>
      <vt:lpstr>The Ever Changing Lithosphere</vt:lpstr>
      <vt:lpstr>How rock changes</vt:lpstr>
      <vt:lpstr>Weathering </vt:lpstr>
      <vt:lpstr>Weathering breaks it down!</vt:lpstr>
      <vt:lpstr>Weathered</vt:lpstr>
      <vt:lpstr>How can you Weather Rock</vt:lpstr>
      <vt:lpstr>Weathering</vt:lpstr>
      <vt:lpstr>Types of Physical Weathering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Physical Weathering</vt:lpstr>
      <vt:lpstr>PowerPoint Presentation</vt:lpstr>
      <vt:lpstr>Types of Physical Weathering</vt:lpstr>
      <vt:lpstr>Types of Physical Weathering</vt:lpstr>
      <vt:lpstr>PowerPoint Presentation</vt:lpstr>
      <vt:lpstr>Types of Physical Weathering</vt:lpstr>
      <vt:lpstr>PowerPoint Presentation</vt:lpstr>
      <vt:lpstr>PowerPoint Presentation</vt:lpstr>
      <vt:lpstr>Weathering</vt:lpstr>
      <vt:lpstr>Types of Chemical Weathering</vt:lpstr>
      <vt:lpstr>Types of Chemical Weathering</vt:lpstr>
      <vt:lpstr>Types of Chemical Weathering</vt:lpstr>
      <vt:lpstr>PowerPoint Presentation</vt:lpstr>
      <vt:lpstr>Chemical &amp; Physical Weathering</vt:lpstr>
      <vt:lpstr>Chemical and Physical Weathering</vt:lpstr>
      <vt:lpstr>PowerPoint Presentation</vt:lpstr>
      <vt:lpstr>Rates of Weathering</vt:lpstr>
      <vt:lpstr>Product of Weathering</vt:lpstr>
      <vt:lpstr>Stages of Soil</vt:lpstr>
      <vt:lpstr>Soil Layers</vt:lpstr>
      <vt:lpstr>PowerPoint Presentation</vt:lpstr>
      <vt:lpstr>Erosion</vt:lpstr>
      <vt:lpstr>Deposition</vt:lpstr>
      <vt:lpstr>Gravity Erosion       </vt:lpstr>
      <vt:lpstr>Gravity Erosion   </vt:lpstr>
      <vt:lpstr>Gravity Deposition   </vt:lpstr>
      <vt:lpstr>PowerPoint Presentation</vt:lpstr>
      <vt:lpstr>PowerPoint Presentation</vt:lpstr>
      <vt:lpstr>Wind Erosion   </vt:lpstr>
      <vt:lpstr>Wind Erosion   </vt:lpstr>
      <vt:lpstr>Wind Erosion   R</vt:lpstr>
      <vt:lpstr>Wind Deposition   </vt:lpstr>
      <vt:lpstr>PowerPoint Presentation</vt:lpstr>
      <vt:lpstr>Wind Deposition  R</vt:lpstr>
      <vt:lpstr>Wave Erosion</vt:lpstr>
      <vt:lpstr>Wave Deposition</vt:lpstr>
      <vt:lpstr>Wave Deposition   </vt:lpstr>
      <vt:lpstr>Wave Deposition    </vt:lpstr>
      <vt:lpstr>Running Water Vocabulary</vt:lpstr>
      <vt:lpstr>Running water vocabulary</vt:lpstr>
      <vt:lpstr>PowerPoint Presentation</vt:lpstr>
      <vt:lpstr>Running water vocabulary</vt:lpstr>
      <vt:lpstr>Running water vocabulary</vt:lpstr>
      <vt:lpstr>Running water vocabulary</vt:lpstr>
      <vt:lpstr>Running water vocabulary</vt:lpstr>
      <vt:lpstr>PowerPoint Presentation</vt:lpstr>
      <vt:lpstr>Stream life</vt:lpstr>
      <vt:lpstr>Ages of a Stream</vt:lpstr>
      <vt:lpstr>Young Stream</vt:lpstr>
      <vt:lpstr>Ages of Streams</vt:lpstr>
      <vt:lpstr>Mature Stream</vt:lpstr>
      <vt:lpstr>Ages of Streams</vt:lpstr>
      <vt:lpstr>Old Stream</vt:lpstr>
      <vt:lpstr>Age of Streams</vt:lpstr>
      <vt:lpstr>PowerPoint Presentation</vt:lpstr>
      <vt:lpstr>PowerPoint Presentation</vt:lpstr>
      <vt:lpstr>PowerPoint Presentation</vt:lpstr>
      <vt:lpstr>Water Erosion</vt:lpstr>
      <vt:lpstr>PowerPoint Presentation</vt:lpstr>
      <vt:lpstr>PowerPoint Presentation</vt:lpstr>
      <vt:lpstr>PowerPoint Presentation</vt:lpstr>
      <vt:lpstr>River Deposition</vt:lpstr>
      <vt:lpstr>River Deposition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River Deposition</vt:lpstr>
      <vt:lpstr>PowerPoint Presentation</vt:lpstr>
      <vt:lpstr>River Deposition</vt:lpstr>
      <vt:lpstr>River Deposition</vt:lpstr>
      <vt:lpstr>PowerPoint Presentation</vt:lpstr>
      <vt:lpstr>PowerPoint Presentation</vt:lpstr>
      <vt:lpstr>PowerPoint Presentation</vt:lpstr>
      <vt:lpstr>PowerPoint Presentation</vt:lpstr>
      <vt:lpstr>Glaciers</vt:lpstr>
      <vt:lpstr>Types of Glaciers</vt:lpstr>
      <vt:lpstr>Continental Glaciers</vt:lpstr>
      <vt:lpstr>Types of Glaciers</vt:lpstr>
      <vt:lpstr>PowerPoint Presentation</vt:lpstr>
      <vt:lpstr>Valley Glacier</vt:lpstr>
      <vt:lpstr>Glacier Erosion</vt:lpstr>
      <vt:lpstr>PowerPoint Presentation</vt:lpstr>
      <vt:lpstr>Glacier Erosion</vt:lpstr>
      <vt:lpstr>PowerPoint Presentation</vt:lpstr>
      <vt:lpstr>Glacial Erosion</vt:lpstr>
      <vt:lpstr>Glacier Erosion</vt:lpstr>
      <vt:lpstr>PowerPoint Presentation</vt:lpstr>
      <vt:lpstr>Glacial Deposition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Glacial Deposition</vt:lpstr>
      <vt:lpstr>PowerPoint Presentation</vt:lpstr>
      <vt:lpstr>Glacial Deposition</vt:lpstr>
      <vt:lpstr>PowerPoint Presentation</vt:lpstr>
      <vt:lpstr>Glacial Deposition</vt:lpstr>
      <vt:lpstr>Glacial deposition</vt:lpstr>
      <vt:lpstr>PowerPoint Presentation</vt:lpstr>
      <vt:lpstr>PowerPoint Presentation</vt:lpstr>
      <vt:lpstr>Iceberg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DONE!!!</vt:lpstr>
    </vt:vector>
  </TitlesOfParts>
  <Company>ACSD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Ever Changing Lithosphere</dc:title>
  <dc:creator>spapp</dc:creator>
  <cp:lastModifiedBy>Steven Papp</cp:lastModifiedBy>
  <cp:revision>592</cp:revision>
  <cp:lastPrinted>2019-05-17T13:40:35Z</cp:lastPrinted>
  <dcterms:created xsi:type="dcterms:W3CDTF">2012-04-16T02:49:54Z</dcterms:created>
  <dcterms:modified xsi:type="dcterms:W3CDTF">2020-06-01T01:37:12Z</dcterms:modified>
</cp:coreProperties>
</file>