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57" r:id="rId3"/>
    <p:sldId id="258" r:id="rId4"/>
    <p:sldId id="276" r:id="rId5"/>
    <p:sldId id="282" r:id="rId6"/>
    <p:sldId id="259" r:id="rId7"/>
    <p:sldId id="260" r:id="rId8"/>
    <p:sldId id="277" r:id="rId9"/>
    <p:sldId id="261" r:id="rId10"/>
    <p:sldId id="262" r:id="rId11"/>
    <p:sldId id="283" r:id="rId12"/>
    <p:sldId id="263" r:id="rId13"/>
    <p:sldId id="284" r:id="rId14"/>
    <p:sldId id="265" r:id="rId15"/>
    <p:sldId id="274" r:id="rId16"/>
    <p:sldId id="285" r:id="rId17"/>
    <p:sldId id="275" r:id="rId18"/>
    <p:sldId id="266" r:id="rId19"/>
    <p:sldId id="268" r:id="rId20"/>
    <p:sldId id="269" r:id="rId21"/>
    <p:sldId id="279" r:id="rId22"/>
    <p:sldId id="270" r:id="rId23"/>
    <p:sldId id="271" r:id="rId24"/>
    <p:sldId id="272" r:id="rId25"/>
    <p:sldId id="280" r:id="rId26"/>
    <p:sldId id="267"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AFA9B4-7C89-4151-B7C2-1562D14A8E05}" type="datetimeFigureOut">
              <a:rPr lang="en-US" smtClean="0"/>
              <a:pPr/>
              <a:t>1/10/2019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4D45EF-93B7-4A5E-A2A4-2BE07A194DD2}" type="slidenum">
              <a:rPr lang="en-US" smtClean="0"/>
              <a:pPr/>
              <a:t>‹#›</a:t>
            </a:fld>
            <a:endParaRPr lang="en-US"/>
          </a:p>
        </p:txBody>
      </p:sp>
    </p:spTree>
    <p:extLst>
      <p:ext uri="{BB962C8B-B14F-4D97-AF65-F5344CB8AC3E}">
        <p14:creationId xmlns:p14="http://schemas.microsoft.com/office/powerpoint/2010/main" val="403367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4D45EF-93B7-4A5E-A2A4-2BE07A194DD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4D45EF-93B7-4A5E-A2A4-2BE07A194DD2}"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4D45EF-93B7-4A5E-A2A4-2BE07A194DD2}"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4D45EF-93B7-4A5E-A2A4-2BE07A194DD2}"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4D45EF-93B7-4A5E-A2A4-2BE07A194DD2}"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4D45EF-93B7-4A5E-A2A4-2BE07A194DD2}" type="slidenum">
              <a:rPr lang="en-US" smtClean="0"/>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4D45EF-93B7-4A5E-A2A4-2BE07A194DD2}"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4D45EF-93B7-4A5E-A2A4-2BE07A194DD2}"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4D45EF-93B7-4A5E-A2A4-2BE07A194DD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4D45EF-93B7-4A5E-A2A4-2BE07A194DD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4D45EF-93B7-4A5E-A2A4-2BE07A194DD2}"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4D45EF-93B7-4A5E-A2A4-2BE07A194DD2}"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4D45EF-93B7-4A5E-A2A4-2BE07A194DD2}"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4D45EF-93B7-4A5E-A2A4-2BE07A194DD2}"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4D45EF-93B7-4A5E-A2A4-2BE07A194DD2}"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4D45EF-93B7-4A5E-A2A4-2BE07A194DD2}"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60845FE0-5467-4B8E-B8F8-6ECB26D1CF46}" type="datetimeFigureOut">
              <a:rPr lang="en-US" smtClean="0"/>
              <a:pPr/>
              <a:t>1/10/2019</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733E416D-130B-44BE-B9CF-88332B809FA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845FE0-5467-4B8E-B8F8-6ECB26D1CF46}" type="datetimeFigureOut">
              <a:rPr lang="en-US" smtClean="0"/>
              <a:pPr/>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E416D-130B-44BE-B9CF-88332B809F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845FE0-5467-4B8E-B8F8-6ECB26D1CF46}" type="datetimeFigureOut">
              <a:rPr lang="en-US" smtClean="0"/>
              <a:pPr/>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E416D-130B-44BE-B9CF-88332B809FA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0845FE0-5467-4B8E-B8F8-6ECB26D1CF46}" type="datetimeFigureOut">
              <a:rPr lang="en-US" smtClean="0"/>
              <a:pPr/>
              <a:t>1/10/2019</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733E416D-130B-44BE-B9CF-88332B809F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60845FE0-5467-4B8E-B8F8-6ECB26D1CF46}" type="datetimeFigureOut">
              <a:rPr lang="en-US" smtClean="0"/>
              <a:pPr/>
              <a:t>1/10/2019</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733E416D-130B-44BE-B9CF-88332B809FA1}"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60845FE0-5467-4B8E-B8F8-6ECB26D1CF46}" type="datetimeFigureOut">
              <a:rPr lang="en-US" smtClean="0"/>
              <a:pPr/>
              <a:t>1/10/2019</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733E416D-130B-44BE-B9CF-88332B809FA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60845FE0-5467-4B8E-B8F8-6ECB26D1CF46}" type="datetimeFigureOut">
              <a:rPr lang="en-US" smtClean="0"/>
              <a:pPr/>
              <a:t>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733E416D-130B-44BE-B9CF-88332B809FA1}"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0845FE0-5467-4B8E-B8F8-6ECB26D1CF46}" type="datetimeFigureOut">
              <a:rPr lang="en-US" smtClean="0"/>
              <a:pPr/>
              <a:t>1/10/2019</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E416D-130B-44BE-B9CF-88332B809F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845FE0-5467-4B8E-B8F8-6ECB26D1CF46}" type="datetimeFigureOut">
              <a:rPr lang="en-US" smtClean="0"/>
              <a:pPr/>
              <a:t>1/10/2019</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E416D-130B-44BE-B9CF-88332B809F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0845FE0-5467-4B8E-B8F8-6ECB26D1CF46}" type="datetimeFigureOut">
              <a:rPr lang="en-US" smtClean="0"/>
              <a:pPr/>
              <a:t>1/10/2019</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E416D-130B-44BE-B9CF-88332B809FA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60845FE0-5467-4B8E-B8F8-6ECB26D1CF46}" type="datetimeFigureOut">
              <a:rPr lang="en-US" smtClean="0"/>
              <a:pPr/>
              <a:t>1/10/2019</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733E416D-130B-44BE-B9CF-88332B809FA1}"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0845FE0-5467-4B8E-B8F8-6ECB26D1CF46}" type="datetimeFigureOut">
              <a:rPr lang="en-US" smtClean="0"/>
              <a:pPr/>
              <a:t>1/10/2019</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33E416D-130B-44BE-B9CF-88332B809FA1}"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www.google.com/url?sa=i&amp;rct=j&amp;q=&amp;esrc=s&amp;source=images&amp;cd=&amp;cad=rja&amp;uact=8&amp;ved=0ahUKEwibnP706YfRAhWSZiYKHa5pC0AQjRwIBw&amp;url=https://raycityhistory.wordpress.com/tag/world-war-i/&amp;psig=AFQjCNEtx17-c9oR-5u62HgmV-ffnhCxLg&amp;ust=1482496878783706" TargetMode="Externa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9.png"/><Relationship Id="rId7" Type="http://schemas.openxmlformats.org/officeDocument/2006/relationships/hyperlink" Target="http://www.google.com/url?sa=i&amp;rct=j&amp;q=&amp;esrc=s&amp;source=images&amp;cd=&amp;cad=rja&amp;uact=8&amp;ved=0ahUKEwjN4fSNw6jRAhXGwiYKHeLmAlwQjRwIBw&amp;url=http://rootsinripon.blogspot.com/2013/04/cool-cal.html&amp;bvm=bv.142059868,d.eWE&amp;psig=AFQjCNFRHD0Ah9Xnw_2cMvzoNgvmYLRELQ&amp;ust=148362047453332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hyperlink" Target="http://www.google.com/url?sa=i&amp;rct=j&amp;q=&amp;esrc=s&amp;source=images&amp;cd=&amp;cad=rja&amp;uact=8&amp;ved=0ahUKEwi-0u6d64fRAhVF7yYKHffwARsQjRwIBw&amp;url=http://bookish.livejournal.com/3724178.html&amp;bvm=bv.142059868,d.eWE&amp;psig=AFQjCNGFdLcjgYHkNGi6FE75sH4OS6yh4A&amp;ust=1482497268544278" TargetMode="External"/><Relationship Id="rId10" Type="http://schemas.openxmlformats.org/officeDocument/2006/relationships/image" Target="../media/image33.jpeg"/><Relationship Id="rId4" Type="http://schemas.openxmlformats.org/officeDocument/2006/relationships/image" Target="../media/image30.jpeg"/><Relationship Id="rId9" Type="http://schemas.openxmlformats.org/officeDocument/2006/relationships/hyperlink" Target="http://www.google.com/url?sa=i&amp;rct=j&amp;q=&amp;esrc=s&amp;source=images&amp;cd=&amp;cad=rja&amp;uact=8&amp;ved=0ahUKEwjIls-rw6jRAhXG5CYKHeDNCxMQjRwIBw&amp;url=http://slideplayer.com/slide/4605730/&amp;bvm=bv.142059868,d.eWE&amp;psig=AFQjCNFRHD0Ah9Xnw_2cMvzoNgvmYLRELQ&amp;ust=148362047453332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6.jpeg"/><Relationship Id="rId2" Type="http://schemas.openxmlformats.org/officeDocument/2006/relationships/hyperlink" Target="http://www.google.com/url?sa=i&amp;rct=j&amp;q=&amp;esrc=s&amp;source=images&amp;cd=&amp;cad=rja&amp;uact=8&amp;ved=0ahUKEwi4rOiew6jRAhXG2SYKHT9OD3AQjRwIBw&amp;url=http://potus-geeks.livejournal.com/15485.html&amp;bvm=bv.142059868,d.eWE&amp;psig=AFQjCNFRHD0Ah9Xnw_2cMvzoNgvmYLRELQ&amp;ust=1483620474533324" TargetMode="External"/><Relationship Id="rId1" Type="http://schemas.openxmlformats.org/officeDocument/2006/relationships/slideLayout" Target="../slideLayouts/slideLayout7.xml"/><Relationship Id="rId6" Type="http://schemas.openxmlformats.org/officeDocument/2006/relationships/hyperlink" Target="http://slideplayer.com/slide/4090209/" TargetMode="External"/><Relationship Id="rId5" Type="http://schemas.openxmlformats.org/officeDocument/2006/relationships/image" Target="../media/image35.jpeg"/><Relationship Id="rId4" Type="http://schemas.openxmlformats.org/officeDocument/2006/relationships/hyperlink" Target="http://www.google.com/url?sa=i&amp;rct=j&amp;q=&amp;esrc=s&amp;source=images&amp;cd=&amp;cad=rja&amp;uact=8&amp;ved=0ahUKEwjP6obYw6jRAhXG8CYKHTPFDSUQjRwIBw&amp;url=http://blog.workman.com/2015/02/in-celebration-of-presidents-day/&amp;bvm=bv.142059868,d.eWE&amp;psig=AFQjCNFRHD0Ah9Xnw_2cMvzoNgvmYLRELQ&amp;ust=1483620474533324"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7.jpeg"/><Relationship Id="rId7" Type="http://schemas.openxmlformats.org/officeDocument/2006/relationships/hyperlink" Target="http://www.google.com/url?sa=i&amp;source=images&amp;cd=&amp;cad=rja&amp;docid=8D6YI3eZJ-45aM&amp;tbnid=e8yht5IaBHdNFM:&amp;ved=0CAgQjRw&amp;url=http://www.glogster.com/adamode/roaring-20-s-by-adamode/g-6kvjulcmu7cgkq9njpme7a0&amp;ei=6wMGU4a0KYykyAGssoDoCw&amp;psig=AFQjCNE2p6H4lp5fmqsPW2yZI9QkYmOf-w&amp;ust=13929895478153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hyperlink" Target="http://www.google.com/url?sa=i&amp;source=images&amp;cd=&amp;cad=rja&amp;docid=E80zc_eH-2ctXM&amp;tbnid=-loRAzauaQS18M:&amp;ved=0CAgQjRw&amp;url=http://www.appliancesonlineblog.com.au/vacuums-floor-care/vacuuming-your-baby-other-oddities-5-vintage-vacuum-ads/&amp;ei=pAMGU_JSqJDIAb6NgHA&amp;psig=AFQjCNEynLCOkCBsv3acpnXgWC39A1iQkg&amp;ust=1392989476068210" TargetMode="External"/><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8" Type="http://schemas.openxmlformats.org/officeDocument/2006/relationships/hyperlink" Target="http://www.google.com/url?sa=i&amp;rct=j&amp;q=&amp;esrc=s&amp;source=images&amp;cd=&amp;cad=rja&amp;uact=8&amp;ved=0ahUKEwjJq5f3xKjRAhUKOyYKHUNTAEMQjRwIBw&amp;url=http://alexis1920s.weebly.com/1920s.html&amp;bvm=bv.142059868,d.eWE&amp;psig=AFQjCNHV1BfARaHwtfycii9LJzwseyBDSw&amp;ust=1483620744249360" TargetMode="External"/><Relationship Id="rId13"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3.jpeg"/><Relationship Id="rId12" Type="http://schemas.openxmlformats.org/officeDocument/2006/relationships/hyperlink" Target="http://www.slideshare.net/computerland/food-418065" TargetMode="External"/><Relationship Id="rId2" Type="http://schemas.openxmlformats.org/officeDocument/2006/relationships/hyperlink" Target="https://www.google.com/url?sa=i&amp;rct=j&amp;q=&amp;esrc=s&amp;source=images&amp;cd=&amp;cad=rja&amp;uact=8&amp;ved=0ahUKEwiQ3eupxKjRAhUISiYKHZnaCP4QjRwIBw&amp;url=https://www.timetoast.com/timelines/inventions-in-the-1920s&amp;bvm=bv.142059868,d.eWE&amp;psig=AFQjCNHV1BfARaHwtfycii9LJzwseyBDSw&amp;ust=1483620744249360" TargetMode="External"/><Relationship Id="rId1" Type="http://schemas.openxmlformats.org/officeDocument/2006/relationships/slideLayout" Target="../slideLayouts/slideLayout7.xml"/><Relationship Id="rId6" Type="http://schemas.openxmlformats.org/officeDocument/2006/relationships/hyperlink" Target="http://www.google.com/url?sa=i&amp;rct=j&amp;q=&amp;esrc=s&amp;source=images&amp;cd=&amp;cad=rja&amp;uact=8&amp;ved=0ahUKEwjgwKHcxKjRAhWEZCYKHV82AekQjRwIBw&amp;url=http://www.thepeoplehistory.com/1920s.html&amp;bvm=bv.142059868,d.eWE&amp;psig=AFQjCNHV1BfARaHwtfycii9LJzwseyBDSw&amp;ust=1483620744249360" TargetMode="External"/><Relationship Id="rId11" Type="http://schemas.openxmlformats.org/officeDocument/2006/relationships/image" Target="../media/image45.jpeg"/><Relationship Id="rId5" Type="http://schemas.openxmlformats.org/officeDocument/2006/relationships/image" Target="../media/image42.jpeg"/><Relationship Id="rId10" Type="http://schemas.openxmlformats.org/officeDocument/2006/relationships/hyperlink" Target="http://www.google.com/url?sa=i&amp;rct=j&amp;q=&amp;esrc=s&amp;source=images&amp;cd=&amp;cad=rja&amp;uact=8&amp;ved=0ahUKEwiBkcGCxajRAhXLOCYKHSODBRMQjRwIBw&amp;url=http://www.thepeoplehistory.com/20selectrical.html&amp;bvm=bv.142059868,d.eWE&amp;psig=AFQjCNHV1BfARaHwtfycii9LJzwseyBDSw&amp;ust=1483620744249360" TargetMode="External"/><Relationship Id="rId4" Type="http://schemas.openxmlformats.org/officeDocument/2006/relationships/hyperlink" Target="http://www.google.com/url?sa=i&amp;rct=j&amp;q=&amp;esrc=s&amp;source=images&amp;cd=&amp;cad=rja&amp;uact=8&amp;ved=0ahUKEwj4gPeyxKjRAhUIwiYKHZafCDMQjRwIBw&amp;url=http://io9.gizmodo.com/ive-got-such-a-love-hate-feeling-for-that-show-437340147&amp;bvm=bv.142059868,d.eWE&amp;psig=AFQjCNHV1BfARaHwtfycii9LJzwseyBDSw&amp;ust=1483620744249360" TargetMode="External"/><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15.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pascalhistory12.weebly.com/buying-on-the-margin.html" TargetMode="External"/><Relationship Id="rId3" Type="http://schemas.openxmlformats.org/officeDocument/2006/relationships/image" Target="../media/image51.jpeg"/><Relationship Id="rId7" Type="http://schemas.openxmlformats.org/officeDocument/2006/relationships/image" Target="../media/image53.jpeg"/><Relationship Id="rId2" Type="http://schemas.openxmlformats.org/officeDocument/2006/relationships/hyperlink" Target="http://www.google.com/url?sa=i&amp;rct=j&amp;q=&amp;esrc=s&amp;source=images&amp;cd=&amp;cad=rja&amp;uact=8&amp;ved=0ahUKEwjt_o3oxajRAhXBKCYKHbYABHsQjRwIBw&amp;url=http://slideplayer.com/slide/6344922/&amp;bvm=bv.142059868,d.eWE&amp;psig=AFQjCNEmauHM4ewtB63KerSEBreUNvoLNw&amp;ust=1483621179995512" TargetMode="External"/><Relationship Id="rId1" Type="http://schemas.openxmlformats.org/officeDocument/2006/relationships/slideLayout" Target="../slideLayouts/slideLayout7.xml"/><Relationship Id="rId6" Type="http://schemas.openxmlformats.org/officeDocument/2006/relationships/hyperlink" Target="http://www.google.com/url?sa=i&amp;rct=j&amp;q=&amp;esrc=s&amp;source=images&amp;cd=&amp;cad=rja&amp;uact=8&amp;ved=0ahUKEwiN-aKhxqjRAhUG5SYKHd5kApUQjRwIBw&amp;url=http://slideplayer.com/slide/6895110/&amp;bvm=bv.142059868,d.eWE&amp;psig=AFQjCNEmauHM4ewtB63KerSEBreUNvoLNw&amp;ust=1483621179995512" TargetMode="External"/><Relationship Id="rId5" Type="http://schemas.openxmlformats.org/officeDocument/2006/relationships/image" Target="../media/image52.jpeg"/><Relationship Id="rId4" Type="http://schemas.openxmlformats.org/officeDocument/2006/relationships/hyperlink" Target="http://www.google.com/url?sa=i&amp;rct=j&amp;q=&amp;esrc=s&amp;source=images&amp;cd=&amp;cad=rja&amp;uact=8&amp;ved=0ahUKEwiJ7uv2xajRAhXMTSYKHfszBboQjRwIBw&amp;url=http://www.slideshare.net/kaycock/great-depression-3321166&amp;bvm=bv.142059868,d.eWE&amp;psig=AFQjCNEmauHM4ewtB63KerSEBreUNvoLNw&amp;ust=1483621179995512" TargetMode="External"/><Relationship Id="rId9" Type="http://schemas.openxmlformats.org/officeDocument/2006/relationships/image" Target="../media/image54.jpeg"/></Relationships>
</file>

<file path=ppt/slides/_rels/slide1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21.xml.rels><?xml version="1.0" encoding="UTF-8" standalone="yes"?>
<Relationships xmlns="http://schemas.openxmlformats.org/package/2006/relationships"><Relationship Id="rId8" Type="http://schemas.openxmlformats.org/officeDocument/2006/relationships/hyperlink" Target="http://www.google.com/url?sa=i&amp;rct=j&amp;q=&amp;esrc=s&amp;source=images&amp;cd=&amp;cad=rja&amp;uact=8&amp;ved=0ahUKEwjgxpuJ7YfRAhVIQCYKHbYYB1UQjRwIBw&amp;url=http://www.timetoast.com/timelines/mass-hysteria&amp;bvm=bv.142059868,d.eWE&amp;psig=AFQjCNHfBuKt8MB0Vr6092vGWl46xD62ng&amp;ust=1482497704339400" TargetMode="External"/><Relationship Id="rId3" Type="http://schemas.openxmlformats.org/officeDocument/2006/relationships/image" Target="../media/image66.jpeg"/><Relationship Id="rId7" Type="http://schemas.openxmlformats.org/officeDocument/2006/relationships/image" Target="../media/image68.jpeg"/><Relationship Id="rId2" Type="http://schemas.openxmlformats.org/officeDocument/2006/relationships/hyperlink" Target="http://www.google.com/url?sa=i&amp;rct=j&amp;q=&amp;esrc=s&amp;source=images&amp;cd=&amp;cad=rja&amp;uact=8&amp;ved=0ahUKEwj8mOif7IfRAhWB5SYKHQ_TDgoQjRwIBw&amp;url=http://slideplayer.com/slide/3535410/&amp;bvm=bv.142059868,d.eWE&amp;psig=AFQjCNGFdLcjgYHkNGi6FE75sH4OS6yh4A&amp;ust=1482497268544278" TargetMode="External"/><Relationship Id="rId1" Type="http://schemas.openxmlformats.org/officeDocument/2006/relationships/slideLayout" Target="../slideLayouts/slideLayout7.xml"/><Relationship Id="rId6" Type="http://schemas.openxmlformats.org/officeDocument/2006/relationships/hyperlink" Target="http://www.google.com/url?sa=i&amp;rct=j&amp;q=&amp;esrc=s&amp;source=images&amp;cd=&amp;cad=rja&amp;uact=8&amp;ved=0ahUKEwjT7qD17IfRAhVDYyYKHU_aDEcQjRwIBw&amp;url=http://www.slideshare.net/williamhogan52/hogans-history-the-1920s&amp;bvm=bv.142059868,d.eWE&amp;psig=AFQjCNHfBuKt8MB0Vr6092vGWl46xD62ng&amp;ust=1482497704339400" TargetMode="External"/><Relationship Id="rId5" Type="http://schemas.openxmlformats.org/officeDocument/2006/relationships/image" Target="../media/image67.jpeg"/><Relationship Id="rId4" Type="http://schemas.openxmlformats.org/officeDocument/2006/relationships/hyperlink" Target="http://www.google.com/url?sa=i&amp;rct=j&amp;q=&amp;esrc=s&amp;source=images&amp;cd=&amp;cad=rja&amp;uact=8&amp;ved=0ahUKEwislozB7IfRAhUELSYKHe-4CRwQjRwIBw&amp;url=http://thamanjimmy.blogspot.com/2010/08/history-of-palmer-raids-and-red-scare.html&amp;bvm=bv.142059868,d.eWE&amp;psig=AFQjCNHfBuKt8MB0Vr6092vGWl46xD62ng&amp;ust=1482497704339400" TargetMode="External"/><Relationship Id="rId9" Type="http://schemas.openxmlformats.org/officeDocument/2006/relationships/image" Target="../media/image69.jpeg"/></Relationships>
</file>

<file path=ppt/slides/_rels/slide22.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70.jpeg"/><Relationship Id="rId7" Type="http://schemas.openxmlformats.org/officeDocument/2006/relationships/hyperlink" Target="http://www.google.com/url?sa=i&amp;rct=j&amp;q=&amp;esrc=s&amp;source=images&amp;cd=&amp;cad=rja&amp;uact=8&amp;ved=0ahUKEwiprvWy7YfRAhUG5SYKHYVVDz4QjRwIBw&amp;url=http://saccoandvanzetti.org/sn_prepublish2.php?section=NEWS&amp;bvm=bv.142059868,d.eWE&amp;psig=AFQjCNGCK8CwITYKbrcfXOM6TRlowKNfDA&amp;ust=1482497955533652"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hyperlink" Target="http://www.google.com/url?sa=i&amp;rct=j&amp;q=sacco+and+vanzetti&amp;source=images&amp;cd=&amp;cad=rja&amp;docid=RYEUvGnzMAoJxM&amp;tbnid=9iOcRZWt5UwbhM:&amp;ved=0CAUQjRw&amp;url=http://fineartamerica.com/featured/sacco-and-vanzetti-1927-granger.html&amp;ei=904mUZ-zKaSU0QHp-YHICg&amp;bvm=bv.42661473,d.dmQ&amp;psig=AFQjCNFxPoi5OWKvX-aN87wsA3GMjvyigQ&amp;ust=1361551458315565" TargetMode="External"/><Relationship Id="rId10" Type="http://schemas.openxmlformats.org/officeDocument/2006/relationships/image" Target="../media/image74.jpeg"/><Relationship Id="rId4" Type="http://schemas.openxmlformats.org/officeDocument/2006/relationships/image" Target="../media/image71.gif"/><Relationship Id="rId9" Type="http://schemas.openxmlformats.org/officeDocument/2006/relationships/hyperlink" Target="http://www.wisegeek.com/who-are-sacco-and-vanzetti.ht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jpeg"/><Relationship Id="rId4" Type="http://schemas.openxmlformats.org/officeDocument/2006/relationships/hyperlink" Target="http://www.google.com/url?sa=i&amp;source=images&amp;cd=&amp;cad=rja&amp;docid=OX69ooUOh7-HbM&amp;tbnid=cGfjx7SuqDiONM:&amp;ved=0CAgQjRw&amp;url=http://americainclass.org/sources/becomingmodern/divisions/text7/text7.htm&amp;ei=JycGU4aWJejcyQHn94DADg&amp;psig=AFQjCNGfk1JyVDZU5iHiBbEX5UsSOIaUoA&amp;ust=1392998567666996"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8.jpeg"/><Relationship Id="rId7" Type="http://schemas.openxmlformats.org/officeDocument/2006/relationships/image" Target="../media/image80.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hyperlink" Target="http://williamshistoryclass.weebly.com/editorial-option-3.html" TargetMode="External"/><Relationship Id="rId5" Type="http://schemas.openxmlformats.org/officeDocument/2006/relationships/image" Target="../media/image79.png"/><Relationship Id="rId4" Type="http://schemas.openxmlformats.org/officeDocument/2006/relationships/hyperlink" Target="http://www.google.com/url?sa=i&amp;rct=j&amp;q=&amp;esrc=s&amp;frm=1&amp;source=images&amp;cd=&amp;cad=rja&amp;docid=AIZ2v0Zv-BLJRM&amp;tbnid=OfDqMjj88hAYLM:&amp;ved=0CAUQjRw&amp;url=http://www.faculty.fairfield.edu/faculty/hodgson/Courses/so11/Race/quota_acts.htm&amp;ei=0CcGU4igOOqgsQTC-4GgCQ&amp;bvm=bv.61725948,d.aWc&amp;psig=AFQjCNHEc9lNfxBdBVHyw_RA6ej6d9npmQ&amp;ust=1392998548476055"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hyperlink" Target="http://www.google.com/url?sa=i&amp;rct=j&amp;q=&amp;esrc=s&amp;source=images&amp;cd=&amp;cad=rja&amp;uact=8&amp;ved=0ahUKEwj7wsyA7ofRAhXOZiYKHRSaBuQQjRwIBw&amp;url=http://18423229.weebly.com/immigration-act-of-1924.html&amp;bvm=bv.142059868,d.eWE&amp;psig=AFQjCNFr0oOeWpus9BE55DmIEtd1ULq6rw&amp;ust=1482498116409376"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2.gif"/><Relationship Id="rId7" Type="http://schemas.openxmlformats.org/officeDocument/2006/relationships/hyperlink" Target="http://www.google.com/url?sa=i&amp;rct=j&amp;q=&amp;esrc=s&amp;source=images&amp;cd=&amp;cad=rja&amp;uact=8&amp;ved=0ahUKEwj_7bWh74fRAhXDWSYKHd0YDWoQjRwIBw&amp;url=http://www.richardfitchen.com/2014/12/31/was-president-hardings-naval-conference-in-washington-dc-a-failure/&amp;bvm=bv.142059868,d.eWE&amp;psig=AFQjCNGVHRozf3hqSGEiIufbopTkmE0kAA&amp;ust=1482498456881284" TargetMode="External"/><Relationship Id="rId12" Type="http://schemas.openxmlformats.org/officeDocument/2006/relationships/image" Target="../media/image8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4.jpeg"/><Relationship Id="rId11" Type="http://schemas.openxmlformats.org/officeDocument/2006/relationships/hyperlink" Target="http://www.google.com/url?sa=i&amp;rct=j&amp;q=&amp;esrc=s&amp;source=images&amp;cd=&amp;cad=rja&amp;uact=8&amp;ved=0ahUKEwjpstjx74fRAhXFZCYKHQDDBqYQjRwIBw&amp;url=http://bkimhistory12.weebly.com/the-washington-naval-conference-1921.html&amp;bvm=bv.142059868,d.eWE&amp;psig=AFQjCNGVHRozf3hqSGEiIufbopTkmE0kAA&amp;ust=1482498456881284" TargetMode="External"/><Relationship Id="rId5" Type="http://schemas.openxmlformats.org/officeDocument/2006/relationships/hyperlink" Target="http://www.google.com/url?sa=i&amp;source=images&amp;cd=&amp;cad=rja&amp;docid=Nz8VjNZHp5dSYM&amp;tbnid=RxDxQmZaFoHHiM:&amp;ved=0CAgQjRwwADiKAQ&amp;url=http://www.original-political-cartoon.com/gallery/artist/lee-ralph_195.html&amp;ei=JVAmUYNqqrTQAdq3gLAM&amp;psig=AFQjCNHi5KpIoRxzpKicHdMdU0roHCevpQ&amp;ust=1361551781047031" TargetMode="External"/><Relationship Id="rId10" Type="http://schemas.openxmlformats.org/officeDocument/2006/relationships/image" Target="../media/image86.jpeg"/><Relationship Id="rId4" Type="http://schemas.openxmlformats.org/officeDocument/2006/relationships/image" Target="../media/image83.jpeg"/><Relationship Id="rId9" Type="http://schemas.openxmlformats.org/officeDocument/2006/relationships/hyperlink" Target="https://www.google.com/url?sa=i&amp;rct=j&amp;q=&amp;esrc=s&amp;source=images&amp;cd=&amp;cad=rja&amp;uact=8&amp;ved=0ahUKEwj8jZLW74fRAhVDwiYKHXWsDXYQjRwIBw&amp;url=https://catalog.archives.gov/id/6011701&amp;bvm=bv.142059868,d.eWE&amp;psig=AFQjCNGVHRozf3hqSGEiIufbopTkmE0kAA&amp;ust=1482498456881284"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www.google.com/url?sa=i&amp;rct=j&amp;q=&amp;esrc=s&amp;source=images&amp;cd=&amp;cad=rja&amp;uact=8&amp;ved=0ahUKEwjo2Yz67ofRAhUCeSYKHf9DA4MQjRwIBw&amp;url=http://slideplayer.com/slide/8982246/&amp;bvm=bv.142059868,d.eWE&amp;psig=AFQjCNEKOIGpiazrzUBYmJkqOF2f5lXrFQ&amp;ust=1482498243519915" TargetMode="External"/><Relationship Id="rId3" Type="http://schemas.openxmlformats.org/officeDocument/2006/relationships/image" Target="../media/image88.jpeg"/><Relationship Id="rId7" Type="http://schemas.openxmlformats.org/officeDocument/2006/relationships/image" Target="../media/image90.jpeg"/><Relationship Id="rId2" Type="http://schemas.openxmlformats.org/officeDocument/2006/relationships/hyperlink" Target="http://www.google.com/url?sa=i&amp;rct=j&amp;q=&amp;esrc=s&amp;source=images&amp;cd=&amp;cad=rja&amp;uact=8&amp;ved=0ahUKEwj2q6O-7ofRAhWQdSYKHYhTAIcQjRwIBw&amp;url=http://slideplayer.com/slide/8497889/&amp;bvm=bv.142059868,d.eWE&amp;psig=AFQjCNEKOIGpiazrzUBYmJkqOF2f5lXrFQ&amp;ust=1482498243519915" TargetMode="External"/><Relationship Id="rId1" Type="http://schemas.openxmlformats.org/officeDocument/2006/relationships/slideLayout" Target="../slideLayouts/slideLayout7.xml"/><Relationship Id="rId6" Type="http://schemas.openxmlformats.org/officeDocument/2006/relationships/hyperlink" Target="https://www.google.com/url?sa=i&amp;rct=j&amp;q=&amp;esrc=s&amp;source=images&amp;cd=&amp;cad=rja&amp;uact=8&amp;ved=0ahUKEwiz7djg7ofRAhVDKCYKHdMDCP8QjRwIBw&amp;url=https://wattsupwiththat.com/2016/04/25/the-solar-plane-a-perfect-metaphor-for-what-is-wrong-with-renewables/comment-page-1/&amp;bvm=bv.142059868,d.eWE&amp;psig=AFQjCNEKOIGpiazrzUBYmJkqOF2f5lXrFQ&amp;ust=1482498243519915" TargetMode="External"/><Relationship Id="rId5" Type="http://schemas.openxmlformats.org/officeDocument/2006/relationships/image" Target="../media/image89.jpeg"/><Relationship Id="rId4" Type="http://schemas.openxmlformats.org/officeDocument/2006/relationships/hyperlink" Target="http://www.google.com/url?sa=i&amp;rct=j&amp;q=&amp;esrc=s&amp;source=images&amp;cd=&amp;cad=rja&amp;uact=8&amp;ved=0ahUKEwjk-67P7ofRAhUKSSYKHfUEBXwQjRwIBw&amp;url=http://slideplayer.com/slide/237703/&amp;bvm=bv.142059868,d.eWE&amp;psig=AFQjCNEKOIGpiazrzUBYmJkqOF2f5lXrFQ&amp;ust=1482498243519915" TargetMode="External"/><Relationship Id="rId9" Type="http://schemas.openxmlformats.org/officeDocument/2006/relationships/image" Target="../media/image91.jpeg"/></Relationships>
</file>

<file path=ppt/slides/_rels/slide3.xml.rels><?xml version="1.0" encoding="UTF-8" standalone="yes"?>
<Relationships xmlns="http://schemas.openxmlformats.org/package/2006/relationships"><Relationship Id="rId8" Type="http://schemas.openxmlformats.org/officeDocument/2006/relationships/hyperlink" Target="http://www.google.com/url?sa=i&amp;rct=j&amp;q=&amp;esrc=s&amp;source=images&amp;cd=&amp;cad=rja&amp;uact=8&amp;ved=0ahUKEwih_t3c64fRAhVGRiYKHcWKDBIQjRwIBw&amp;url=http://www.dfiles.me/return-to-normalcy-1920.html&amp;bvm=bv.142059868,d.eWE&amp;psig=AFQjCNGFdLcjgYHkNGi6FE75sH4OS6yh4A&amp;ust=1482497268544278" TargetMode="External"/><Relationship Id="rId3" Type="http://schemas.openxmlformats.org/officeDocument/2006/relationships/image" Target="../media/image9.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ved=0ahUKEwj4hrjx6ofRAhWKTCYKHb9VDroQjRwIBw&amp;url=http://www.dfiles.me/return-to-normalcy-1920.html&amp;bvm=bv.142059868,d.eWE&amp;psig=AFQjCNGFdLcjgYHkNGi6FE75sH4OS6yh4A&amp;ust=1482497268544278" TargetMode="External"/><Relationship Id="rId5" Type="http://schemas.openxmlformats.org/officeDocument/2006/relationships/image" Target="../media/image10.png"/><Relationship Id="rId4" Type="http://schemas.openxmlformats.org/officeDocument/2006/relationships/hyperlink" Target="http://www.google.com/url?sa=i&amp;rct=j&amp;q=&amp;esrc=s&amp;frm=1&amp;source=images&amp;cd=&amp;cad=rja&amp;docid=pHkX3cH0t0zEHM&amp;tbnid=dmYMmTie96G0wM:&amp;ved=0CAUQjRw&amp;url=http://mrcapwebpage.com/VCSUSHISTORY/normalcyandnaivete.html&amp;ei=wwEGU6vqCrLKsQSE1YAw&amp;bvm=bv.61725948,d.aWc&amp;psig=AFQjCNEofDVk1MsbQEUSAt_Hu6qIF41WSA&amp;ust=1392988974463501" TargetMode="External"/><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www.google.com/url?sa=i&amp;rct=j&amp;q=&amp;esrc=s&amp;source=images&amp;cd=&amp;cad=rja&amp;uact=8&amp;ved=0ahUKEwjywuiB7IfRAhXE4yYKHQPwCBQQjRwIBw&amp;url=http://www.dfiles.me/return-to-normalcy-harding.html&amp;bvm=bv.142059868,d.eWE&amp;psig=AFQjCNGFdLcjgYHkNGi6FE75sH4OS6yh4A&amp;ust=1482497268544278" TargetMode="Externa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lideplayer.com/slide/8805901/"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gif"/><Relationship Id="rId7" Type="http://schemas.openxmlformats.org/officeDocument/2006/relationships/hyperlink" Target="http://www.google.com/url?sa=i&amp;rct=j&amp;q=&amp;esrc=s&amp;source=images&amp;cd=&amp;cad=rja&amp;uact=8&amp;ved=0ahUKEwiL-biLwqjRAhVMSiYKHfFDAFUQjRwIBw&amp;url=http://slideplayer.com/slide/6519039/&amp;psig=AFQjCNFVFO2LDxutBUjv76rbydnJjV8EwQ&amp;ust=148362010896517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6.jpeg"/><Relationship Id="rId4" Type="http://schemas.openxmlformats.org/officeDocument/2006/relationships/image" Target="../media/image22.jpeg"/><Relationship Id="rId9" Type="http://schemas.openxmlformats.org/officeDocument/2006/relationships/hyperlink" Target="http://slideplayer.com/slide/25019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m/url?sa=i&amp;rct=j&amp;q=&amp;esrc=s&amp;source=images&amp;cd=&amp;cad=rja&amp;uact=8&amp;ved=0ahUKEwiO6PP86ofRAhWCOCYKHUcED0IQjRwIBw&amp;url=http://slideplayer.com/slide/6118623/&amp;bvm=bv.142059868,d.eWE&amp;psig=AFQjCNGFdLcjgYHkNGi6FE75sH4OS6yh4A&amp;ust=1482497268544278"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lukeanddanthe20s.weebly.com/presidents.html"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latin typeface="Castellar" pitchFamily="18" charset="0"/>
              </a:rPr>
              <a:t>POLITICS AND PROSPERITY</a:t>
            </a:r>
            <a:br>
              <a:rPr lang="en-US" dirty="0" smtClean="0">
                <a:latin typeface="Castellar" pitchFamily="18" charset="0"/>
              </a:rPr>
            </a:br>
            <a:r>
              <a:rPr lang="en-US" dirty="0" smtClean="0">
                <a:latin typeface="Castellar" pitchFamily="18" charset="0"/>
              </a:rPr>
              <a:t>22-1</a:t>
            </a:r>
            <a:endParaRPr lang="en-US" dirty="0">
              <a:latin typeface="Castellar" pitchFamily="18" charset="0"/>
            </a:endParaRPr>
          </a:p>
        </p:txBody>
      </p:sp>
      <p:pic>
        <p:nvPicPr>
          <p:cNvPr id="6" name="Picture 4"/>
          <p:cNvPicPr>
            <a:picLocks noGrp="1" noChangeAspect="1" noChangeArrowheads="1"/>
          </p:cNvPicPr>
          <p:nvPr>
            <p:ph idx="1"/>
          </p:nvPr>
        </p:nvPicPr>
        <p:blipFill>
          <a:blip r:embed="rId3" cstate="print"/>
          <a:stretch>
            <a:fillRect/>
          </a:stretch>
        </p:blipFill>
        <p:spPr bwMode="auto">
          <a:xfrm>
            <a:off x="7315200" y="381000"/>
            <a:ext cx="1505224" cy="1497917"/>
          </a:xfrm>
          <a:prstGeom prst="rect">
            <a:avLst/>
          </a:prstGeom>
          <a:noFill/>
          <a:ln w="9525">
            <a:noFill/>
            <a:miter lim="800000"/>
            <a:headEnd/>
            <a:tailEnd/>
          </a:ln>
          <a:effectLst/>
        </p:spPr>
      </p:pic>
      <p:pic>
        <p:nvPicPr>
          <p:cNvPr id="24578" name="Picture 2" descr="http://3.bp.blogspot.com/-eazxN7yWPIQ/TbYOp9OrhJI/AAAAAAAAACo/fdWjg8AKhTE/s1600/1920s.gif"/>
          <p:cNvPicPr>
            <a:picLocks noChangeAspect="1" noChangeArrowheads="1"/>
          </p:cNvPicPr>
          <p:nvPr/>
        </p:nvPicPr>
        <p:blipFill>
          <a:blip r:embed="rId4" cstate="print"/>
          <a:srcRect/>
          <a:stretch>
            <a:fillRect/>
          </a:stretch>
        </p:blipFill>
        <p:spPr bwMode="auto">
          <a:xfrm>
            <a:off x="304800" y="1600200"/>
            <a:ext cx="3810000" cy="3083517"/>
          </a:xfrm>
          <a:prstGeom prst="rect">
            <a:avLst/>
          </a:prstGeom>
          <a:noFill/>
        </p:spPr>
      </p:pic>
      <p:pic>
        <p:nvPicPr>
          <p:cNvPr id="2050" name="Picture 2" descr="Image result for returning wwi troop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2209800"/>
            <a:ext cx="4318260" cy="35741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67000" y="4991100"/>
            <a:ext cx="1676400" cy="116955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i="1" dirty="0"/>
              <a:t>Enormous social and cultural change in America took place during the 1920s.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smtClean="0">
                <a:latin typeface="Castellar" pitchFamily="18" charset="0"/>
              </a:rPr>
              <a:t>SILENT CAL</a:t>
            </a:r>
            <a:r>
              <a:rPr lang="en-US" dirty="0" smtClean="0"/>
              <a:t>”</a:t>
            </a:r>
            <a:endParaRPr lang="en-US" dirty="0"/>
          </a:p>
        </p:txBody>
      </p:sp>
      <p:sp>
        <p:nvSpPr>
          <p:cNvPr id="3" name="Content Placeholder 2"/>
          <p:cNvSpPr>
            <a:spLocks noGrp="1"/>
          </p:cNvSpPr>
          <p:nvPr>
            <p:ph idx="1"/>
          </p:nvPr>
        </p:nvSpPr>
        <p:spPr/>
        <p:txBody>
          <a:bodyPr/>
          <a:lstStyle/>
          <a:p>
            <a:r>
              <a:rPr lang="en-US" sz="2000" dirty="0" smtClean="0"/>
              <a:t>President Harding died of a </a:t>
            </a:r>
            <a:r>
              <a:rPr lang="en-US" sz="2000" b="1" i="1" u="sng" dirty="0" smtClean="0"/>
              <a:t>heart attack </a:t>
            </a:r>
            <a:r>
              <a:rPr lang="en-US" sz="2000" dirty="0" smtClean="0"/>
              <a:t>in 1923.</a:t>
            </a:r>
          </a:p>
          <a:p>
            <a:pPr lvl="1"/>
            <a:r>
              <a:rPr lang="en-US" sz="1600" dirty="0" err="1" smtClean="0"/>
              <a:t>Hmmmmmmm</a:t>
            </a:r>
            <a:r>
              <a:rPr lang="en-US" sz="1600" dirty="0" smtClean="0"/>
              <a:t>……..  Could this have anything to do with his friends?</a:t>
            </a:r>
          </a:p>
          <a:p>
            <a:r>
              <a:rPr lang="en-US" sz="2000" dirty="0" smtClean="0"/>
              <a:t>Harding’s Vice President – Calvin Coolidge took office.</a:t>
            </a:r>
          </a:p>
          <a:p>
            <a:r>
              <a:rPr lang="en-US" sz="2000" dirty="0" smtClean="0"/>
              <a:t>Coolidge was known for being </a:t>
            </a:r>
            <a:r>
              <a:rPr lang="en-US" sz="2000" dirty="0" smtClean="0">
                <a:solidFill>
                  <a:schemeClr val="tx2">
                    <a:lumMod val="50000"/>
                  </a:schemeClr>
                </a:solidFill>
              </a:rPr>
              <a:t>tight with money and words.</a:t>
            </a:r>
          </a:p>
          <a:p>
            <a:pPr lvl="1"/>
            <a:r>
              <a:rPr lang="en-US" sz="1600" dirty="0" smtClean="0"/>
              <a:t>He was a soft spoken, serious New Englander who was </a:t>
            </a:r>
            <a:r>
              <a:rPr lang="en-US" sz="1600" dirty="0" smtClean="0">
                <a:solidFill>
                  <a:srgbClr val="FF0000"/>
                </a:solidFill>
              </a:rPr>
              <a:t>known for his </a:t>
            </a:r>
            <a:r>
              <a:rPr lang="en-US" sz="1600" b="1" dirty="0" smtClean="0">
                <a:solidFill>
                  <a:srgbClr val="FF0000"/>
                </a:solidFill>
              </a:rPr>
              <a:t>honesty and integrity</a:t>
            </a:r>
            <a:r>
              <a:rPr lang="en-US" sz="1600" dirty="0" smtClean="0"/>
              <a:t>.</a:t>
            </a:r>
          </a:p>
          <a:p>
            <a:pPr lvl="1"/>
            <a:r>
              <a:rPr lang="en-US" sz="1600" dirty="0" smtClean="0"/>
              <a:t>Coolidge helped to </a:t>
            </a:r>
            <a:r>
              <a:rPr lang="en-US" sz="1600" u="sng" dirty="0" smtClean="0"/>
              <a:t>restore</a:t>
            </a:r>
            <a:r>
              <a:rPr lang="en-US" sz="1600" dirty="0" smtClean="0"/>
              <a:t> the public’s trust in government by cooperating with the investigations into the Harding White House.</a:t>
            </a:r>
            <a:endParaRPr lang="en-US" sz="2000" dirty="0" smtClean="0"/>
          </a:p>
          <a:p>
            <a:r>
              <a:rPr lang="en-US" sz="2000" dirty="0" smtClean="0"/>
              <a:t>Like Harding, he </a:t>
            </a:r>
            <a:r>
              <a:rPr lang="en-US" sz="2000" dirty="0" smtClean="0">
                <a:solidFill>
                  <a:srgbClr val="FF0000"/>
                </a:solidFill>
              </a:rPr>
              <a:t>believed American prosperity depended on </a:t>
            </a:r>
            <a:r>
              <a:rPr lang="en-US" sz="2000" b="1" dirty="0" smtClean="0">
                <a:solidFill>
                  <a:srgbClr val="FF0000"/>
                </a:solidFill>
              </a:rPr>
              <a:t>business.</a:t>
            </a:r>
          </a:p>
          <a:p>
            <a:endParaRPr lang="en-US" dirty="0"/>
          </a:p>
        </p:txBody>
      </p:sp>
      <p:pic>
        <p:nvPicPr>
          <p:cNvPr id="4" name="Picture 4"/>
          <p:cNvPicPr>
            <a:picLocks noChangeAspect="1" noChangeArrowheads="1"/>
          </p:cNvPicPr>
          <p:nvPr/>
        </p:nvPicPr>
        <p:blipFill>
          <a:blip r:embed="rId3" cstate="print"/>
          <a:srcRect/>
          <a:stretch>
            <a:fillRect/>
          </a:stretch>
        </p:blipFill>
        <p:spPr bwMode="auto">
          <a:xfrm>
            <a:off x="3962400" y="381000"/>
            <a:ext cx="723900" cy="944217"/>
          </a:xfrm>
          <a:prstGeom prst="rect">
            <a:avLst/>
          </a:prstGeom>
          <a:noFill/>
          <a:ln w="9525">
            <a:noFill/>
            <a:miter lim="800000"/>
            <a:headEnd/>
            <a:tailEnd/>
          </a:ln>
          <a:effectLst/>
        </p:spPr>
      </p:pic>
      <p:pic>
        <p:nvPicPr>
          <p:cNvPr id="18434" name="Picture 2" descr="http://ts4.mm.bing.net/images/thumbnail.aspx?q=1551196228515&amp;id=90a8a1366ac38b4de53e1bf71ea26ab0&amp;url=http%3a%2f%2fwww.r2-r9.com%2fimg%2fnewenglandmap.gif"/>
          <p:cNvPicPr>
            <a:picLocks noChangeAspect="1" noChangeArrowheads="1"/>
          </p:cNvPicPr>
          <p:nvPr/>
        </p:nvPicPr>
        <p:blipFill>
          <a:blip r:embed="rId4" cstate="print"/>
          <a:srcRect/>
          <a:stretch>
            <a:fillRect/>
          </a:stretch>
        </p:blipFill>
        <p:spPr bwMode="auto">
          <a:xfrm>
            <a:off x="76200" y="4587662"/>
            <a:ext cx="1828800" cy="2117938"/>
          </a:xfrm>
          <a:prstGeom prst="rect">
            <a:avLst/>
          </a:prstGeom>
          <a:noFill/>
        </p:spPr>
      </p:pic>
      <p:pic>
        <p:nvPicPr>
          <p:cNvPr id="5122" name="Picture 2" descr="Related image">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4200" y="150119"/>
            <a:ext cx="205740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silent cal">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799" y="4419601"/>
            <a:ext cx="3006851" cy="238639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silent cal">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53100" y="4365099"/>
            <a:ext cx="3238500" cy="24300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silent ca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2971800" cy="412613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Related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52400"/>
            <a:ext cx="2647950" cy="2771776"/>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6148" name="Picture 4" descr="Image result for silent cal">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19600" y="3160259"/>
            <a:ext cx="3962400" cy="2973182"/>
          </a:xfrm>
          <a:prstGeom prst="rect">
            <a:avLst/>
          </a:prstGeom>
        </p:spPr>
        <p:style>
          <a:lnRef idx="2">
            <a:schemeClr val="dk1">
              <a:shade val="50000"/>
            </a:schemeClr>
          </a:lnRef>
          <a:fillRef idx="1">
            <a:schemeClr val="dk1"/>
          </a:fillRef>
          <a:effectRef idx="0">
            <a:schemeClr val="dk1"/>
          </a:effectRef>
          <a:fontRef idx="minor">
            <a:schemeClr val="lt1"/>
          </a:fontRef>
        </p:style>
      </p:pic>
    </p:spTree>
    <p:extLst>
      <p:ext uri="{BB962C8B-B14F-4D97-AF65-F5344CB8AC3E}">
        <p14:creationId xmlns:p14="http://schemas.microsoft.com/office/powerpoint/2010/main" val="2561267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stellar" pitchFamily="18" charset="0"/>
              </a:rPr>
              <a:t>“THE BUSINESS OF AMERICA IS BUSINESS”</a:t>
            </a:r>
            <a:endParaRPr lang="en-US" dirty="0">
              <a:latin typeface="Castellar" pitchFamily="18" charset="0"/>
            </a:endParaRPr>
          </a:p>
        </p:txBody>
      </p:sp>
      <p:sp>
        <p:nvSpPr>
          <p:cNvPr id="3" name="Content Placeholder 2"/>
          <p:cNvSpPr>
            <a:spLocks noGrp="1"/>
          </p:cNvSpPr>
          <p:nvPr>
            <p:ph idx="1"/>
          </p:nvPr>
        </p:nvSpPr>
        <p:spPr/>
        <p:txBody>
          <a:bodyPr>
            <a:normAutofit/>
          </a:bodyPr>
          <a:lstStyle/>
          <a:p>
            <a:pPr>
              <a:lnSpc>
                <a:spcPct val="80000"/>
              </a:lnSpc>
            </a:pPr>
            <a:r>
              <a:rPr lang="en-US" sz="1600" dirty="0" smtClean="0"/>
              <a:t>There was rapid economic </a:t>
            </a:r>
            <a:r>
              <a:rPr lang="en-US" sz="1600" b="1" dirty="0" smtClean="0"/>
              <a:t>growth with President Coolidge</a:t>
            </a:r>
            <a:r>
              <a:rPr lang="en-US" sz="1600" dirty="0" smtClean="0"/>
              <a:t>!</a:t>
            </a:r>
          </a:p>
          <a:p>
            <a:pPr lvl="1">
              <a:lnSpc>
                <a:spcPct val="80000"/>
              </a:lnSpc>
            </a:pPr>
            <a:r>
              <a:rPr lang="en-US" sz="1600" dirty="0" smtClean="0"/>
              <a:t>The postwar recession was over, and the economy had rebounded.</a:t>
            </a:r>
          </a:p>
          <a:p>
            <a:pPr lvl="1">
              <a:lnSpc>
                <a:spcPct val="80000"/>
              </a:lnSpc>
            </a:pPr>
            <a:r>
              <a:rPr lang="en-US" sz="1600" dirty="0" smtClean="0"/>
              <a:t>The 1920s had begun to “</a:t>
            </a:r>
            <a:r>
              <a:rPr lang="en-US" sz="1600" dirty="0" smtClean="0">
                <a:latin typeface="Aharoni" pitchFamily="2" charset="-79"/>
                <a:cs typeface="Aharoni" pitchFamily="2" charset="-79"/>
              </a:rPr>
              <a:t>roar</a:t>
            </a:r>
            <a:r>
              <a:rPr lang="en-US" sz="1600" dirty="0" smtClean="0"/>
              <a:t>”.</a:t>
            </a:r>
          </a:p>
          <a:p>
            <a:pPr>
              <a:lnSpc>
                <a:spcPct val="80000"/>
              </a:lnSpc>
            </a:pPr>
            <a:endParaRPr lang="en-US" sz="1600" dirty="0" smtClean="0"/>
          </a:p>
          <a:p>
            <a:pPr>
              <a:lnSpc>
                <a:spcPct val="80000"/>
              </a:lnSpc>
            </a:pPr>
            <a:r>
              <a:rPr lang="en-US" sz="1600" dirty="0" smtClean="0">
                <a:solidFill>
                  <a:srgbClr val="7030A0"/>
                </a:solidFill>
              </a:rPr>
              <a:t>Factories began turning out consumer goods.</a:t>
            </a:r>
            <a:endParaRPr lang="en-US" sz="1600" i="1" dirty="0" smtClean="0">
              <a:solidFill>
                <a:srgbClr val="7030A0"/>
              </a:solidFill>
            </a:endParaRPr>
          </a:p>
          <a:p>
            <a:pPr lvl="1">
              <a:lnSpc>
                <a:spcPct val="80000"/>
              </a:lnSpc>
            </a:pPr>
            <a:r>
              <a:rPr lang="en-US" sz="1800" dirty="0" smtClean="0"/>
              <a:t>American incomes rose and people were able to buy new products for the home.</a:t>
            </a:r>
          </a:p>
          <a:p>
            <a:pPr lvl="2">
              <a:lnSpc>
                <a:spcPct val="80000"/>
              </a:lnSpc>
            </a:pPr>
            <a:r>
              <a:rPr lang="en-US" sz="1600" dirty="0" smtClean="0"/>
              <a:t>Refrigerators</a:t>
            </a:r>
          </a:p>
          <a:p>
            <a:pPr lvl="2">
              <a:lnSpc>
                <a:spcPct val="80000"/>
              </a:lnSpc>
            </a:pPr>
            <a:r>
              <a:rPr lang="en-US" sz="1600" dirty="0" smtClean="0"/>
              <a:t>Radios</a:t>
            </a:r>
          </a:p>
          <a:p>
            <a:pPr lvl="2">
              <a:lnSpc>
                <a:spcPct val="80000"/>
              </a:lnSpc>
            </a:pPr>
            <a:r>
              <a:rPr lang="en-US" sz="1600" dirty="0" smtClean="0"/>
              <a:t>Washing machines</a:t>
            </a:r>
          </a:p>
          <a:p>
            <a:pPr lvl="2">
              <a:lnSpc>
                <a:spcPct val="80000"/>
              </a:lnSpc>
            </a:pPr>
            <a:r>
              <a:rPr lang="en-US" sz="1600" dirty="0" smtClean="0"/>
              <a:t>Vacuum Cleaners</a:t>
            </a:r>
          </a:p>
          <a:p>
            <a:pPr lvl="2">
              <a:lnSpc>
                <a:spcPct val="80000"/>
              </a:lnSpc>
            </a:pPr>
            <a:endParaRPr lang="en-US" sz="1600" dirty="0" smtClean="0"/>
          </a:p>
          <a:p>
            <a:pPr>
              <a:lnSpc>
                <a:spcPct val="80000"/>
              </a:lnSpc>
            </a:pPr>
            <a:r>
              <a:rPr lang="en-US" sz="1600" dirty="0" smtClean="0">
                <a:solidFill>
                  <a:srgbClr val="002060"/>
                </a:solidFill>
              </a:rPr>
              <a:t>Businesses allowed </a:t>
            </a:r>
            <a:r>
              <a:rPr lang="en-US" sz="1600" b="1" dirty="0" smtClean="0">
                <a:solidFill>
                  <a:srgbClr val="002060"/>
                </a:solidFill>
              </a:rPr>
              <a:t>installment buying, </a:t>
            </a:r>
            <a:r>
              <a:rPr lang="en-US" sz="1600" i="1" dirty="0" smtClean="0"/>
              <a:t>or </a:t>
            </a:r>
            <a:r>
              <a:rPr lang="en-US" sz="1600" i="1" dirty="0" smtClean="0">
                <a:solidFill>
                  <a:srgbClr val="FF0000"/>
                </a:solidFill>
              </a:rPr>
              <a:t>buying on </a:t>
            </a:r>
            <a:r>
              <a:rPr lang="en-US" sz="1600" i="1" dirty="0" smtClean="0">
                <a:solidFill>
                  <a:srgbClr val="FF0000"/>
                </a:solidFill>
              </a:rPr>
              <a:t>credit (buy now, pay later)</a:t>
            </a:r>
            <a:r>
              <a:rPr lang="en-US" sz="1600" i="1" dirty="0" smtClean="0"/>
              <a:t>.</a:t>
            </a:r>
            <a:endParaRPr lang="en-US" sz="1600" i="1" dirty="0" smtClean="0"/>
          </a:p>
          <a:p>
            <a:pPr lvl="1">
              <a:lnSpc>
                <a:spcPct val="80000"/>
              </a:lnSpc>
            </a:pPr>
            <a:r>
              <a:rPr lang="en-US" sz="1600" dirty="0" smtClean="0"/>
              <a:t>Businesses used </a:t>
            </a:r>
            <a:r>
              <a:rPr lang="en-US" sz="1600" u="sng" dirty="0" smtClean="0"/>
              <a:t>catchy advertisements </a:t>
            </a:r>
            <a:r>
              <a:rPr lang="en-US" sz="1600" dirty="0" smtClean="0"/>
              <a:t>making Americans believe that their happiness depended on owning new products</a:t>
            </a:r>
          </a:p>
          <a:p>
            <a:pPr>
              <a:lnSpc>
                <a:spcPct val="80000"/>
              </a:lnSpc>
            </a:pPr>
            <a:endParaRPr lang="en-US" sz="2400" dirty="0" smtClean="0"/>
          </a:p>
          <a:p>
            <a:pPr>
              <a:buNone/>
            </a:pPr>
            <a:endParaRPr lang="en-US" dirty="0"/>
          </a:p>
        </p:txBody>
      </p:sp>
      <p:pic>
        <p:nvPicPr>
          <p:cNvPr id="17410" name="Picture 2" descr="http://ts3.mm.bing.net/images/thumbnail.aspx?q=1515655275658&amp;id=71de4eaefbd3998362c5121ae27ba233&amp;url=http%3a%2f%2fi484.photobucket.com%2falbums%2frr202%2fgoodbyefortyeighthstreet%2f1920s-radio.jpg"/>
          <p:cNvPicPr>
            <a:picLocks noChangeAspect="1" noChangeArrowheads="1"/>
          </p:cNvPicPr>
          <p:nvPr/>
        </p:nvPicPr>
        <p:blipFill>
          <a:blip r:embed="rId3" cstate="print"/>
          <a:srcRect/>
          <a:stretch>
            <a:fillRect/>
          </a:stretch>
        </p:blipFill>
        <p:spPr bwMode="auto">
          <a:xfrm>
            <a:off x="654627" y="5249524"/>
            <a:ext cx="1447800" cy="1472339"/>
          </a:xfrm>
          <a:prstGeom prst="rect">
            <a:avLst/>
          </a:prstGeom>
          <a:noFill/>
        </p:spPr>
      </p:pic>
      <p:pic>
        <p:nvPicPr>
          <p:cNvPr id="17412" name="Picture 4" descr="http://ts4.mm.bing.net/images/thumbnail.aspx?q=1518171529947&amp;id=3ce308eb5a142937ca043a9e5c69f879&amp;url=http%3a%2f%2fwww.dismuke.org%2fhow%2fhowimage%2fhoover.jpg"/>
          <p:cNvPicPr>
            <a:picLocks noChangeAspect="1" noChangeArrowheads="1"/>
          </p:cNvPicPr>
          <p:nvPr/>
        </p:nvPicPr>
        <p:blipFill>
          <a:blip r:embed="rId4" cstate="print"/>
          <a:srcRect/>
          <a:stretch>
            <a:fillRect/>
          </a:stretch>
        </p:blipFill>
        <p:spPr bwMode="auto">
          <a:xfrm>
            <a:off x="3048000" y="5215561"/>
            <a:ext cx="1295400" cy="1540263"/>
          </a:xfrm>
          <a:prstGeom prst="rect">
            <a:avLst/>
          </a:prstGeom>
          <a:noFill/>
        </p:spPr>
      </p:pic>
      <p:pic>
        <p:nvPicPr>
          <p:cNvPr id="19458" name="Picture 2" descr="http://t1.gstatic.com/images?q=tbn:ANd9GcSr_aLYyQ8notSDNfenlNebFSPXSxnFjAVi5WZxs1BcSdlA16l0zw">
            <a:hlinkClick r:id="rId5"/>
          </p:cNvPr>
          <p:cNvPicPr>
            <a:picLocks noChangeAspect="1" noChangeArrowheads="1"/>
          </p:cNvPicPr>
          <p:nvPr/>
        </p:nvPicPr>
        <p:blipFill>
          <a:blip r:embed="rId6" cstate="print"/>
          <a:srcRect/>
          <a:stretch>
            <a:fillRect/>
          </a:stretch>
        </p:blipFill>
        <p:spPr bwMode="auto">
          <a:xfrm>
            <a:off x="7239000" y="228600"/>
            <a:ext cx="1752600" cy="1940379"/>
          </a:xfrm>
          <a:prstGeom prst="rect">
            <a:avLst/>
          </a:prstGeom>
          <a:noFill/>
        </p:spPr>
      </p:pic>
      <p:pic>
        <p:nvPicPr>
          <p:cNvPr id="19460" name="Picture 4" descr="http://t1.gstatic.com/images?q=tbn:ANd9GcS--ZrqK_TTqAm1qW6BAMXkjEMNZvsRoJqPyilHRTT5Nb9B7wlBuA">
            <a:hlinkClick r:id="rId7"/>
          </p:cNvPr>
          <p:cNvPicPr>
            <a:picLocks noChangeAspect="1" noChangeArrowheads="1"/>
          </p:cNvPicPr>
          <p:nvPr/>
        </p:nvPicPr>
        <p:blipFill>
          <a:blip r:embed="rId8" cstate="print"/>
          <a:srcRect/>
          <a:stretch>
            <a:fillRect/>
          </a:stretch>
        </p:blipFill>
        <p:spPr bwMode="auto">
          <a:xfrm>
            <a:off x="5181599" y="5327455"/>
            <a:ext cx="1752601" cy="142837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new inventions of the 1920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6035" y="304800"/>
            <a:ext cx="1143000" cy="151558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new inventions of the 1920s">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152400"/>
            <a:ext cx="2032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new inventions of the 1920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4174054"/>
            <a:ext cx="4844143" cy="232904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new inventions of the 1920s">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7199" y="2065813"/>
            <a:ext cx="4818529" cy="1600638"/>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Image result for new inventions of the 1920s">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99452" y="4464752"/>
            <a:ext cx="2962275" cy="203835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Related image">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258267"/>
            <a:ext cx="3609081" cy="2708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707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Castellar" pitchFamily="18" charset="0"/>
              </a:rPr>
              <a:t>THE STOCK MARKET IMPROVES</a:t>
            </a:r>
            <a:endParaRPr lang="en-US" sz="3600" dirty="0">
              <a:latin typeface="Castellar" pitchFamily="18" charset="0"/>
            </a:endParaRPr>
          </a:p>
        </p:txBody>
      </p:sp>
      <p:sp>
        <p:nvSpPr>
          <p:cNvPr id="3" name="Content Placeholder 2"/>
          <p:cNvSpPr>
            <a:spLocks noGrp="1"/>
          </p:cNvSpPr>
          <p:nvPr>
            <p:ph idx="1"/>
          </p:nvPr>
        </p:nvSpPr>
        <p:spPr/>
        <p:txBody>
          <a:bodyPr>
            <a:normAutofit/>
          </a:bodyPr>
          <a:lstStyle/>
          <a:p>
            <a:pPr>
              <a:lnSpc>
                <a:spcPct val="80000"/>
              </a:lnSpc>
            </a:pPr>
            <a:endParaRPr lang="en-US" sz="1600" dirty="0" smtClean="0"/>
          </a:p>
          <a:p>
            <a:pPr>
              <a:lnSpc>
                <a:spcPct val="80000"/>
              </a:lnSpc>
            </a:pPr>
            <a:r>
              <a:rPr lang="en-US" sz="1800" dirty="0" smtClean="0"/>
              <a:t>Economy saw a </a:t>
            </a:r>
            <a:r>
              <a:rPr lang="en-US" sz="1800" b="1" dirty="0" smtClean="0">
                <a:solidFill>
                  <a:srgbClr val="0070C0"/>
                </a:solidFill>
              </a:rPr>
              <a:t>BULL MARKET</a:t>
            </a:r>
          </a:p>
          <a:p>
            <a:pPr lvl="1">
              <a:lnSpc>
                <a:spcPct val="80000"/>
              </a:lnSpc>
            </a:pPr>
            <a:r>
              <a:rPr lang="en-US" sz="1600" i="1" dirty="0" smtClean="0">
                <a:solidFill>
                  <a:srgbClr val="0070C0"/>
                </a:solidFill>
              </a:rPr>
              <a:t>a</a:t>
            </a:r>
            <a:r>
              <a:rPr lang="en-US" sz="1600" i="1" dirty="0" smtClean="0">
                <a:solidFill>
                  <a:srgbClr val="FF0000"/>
                </a:solidFill>
              </a:rPr>
              <a:t> period of increased stock trading and rising stock prices.</a:t>
            </a:r>
          </a:p>
          <a:p>
            <a:pPr>
              <a:lnSpc>
                <a:spcPct val="80000"/>
              </a:lnSpc>
            </a:pPr>
            <a:endParaRPr lang="en-US" sz="1600" dirty="0" smtClean="0"/>
          </a:p>
          <a:p>
            <a:pPr lvl="1">
              <a:lnSpc>
                <a:spcPct val="80000"/>
              </a:lnSpc>
            </a:pPr>
            <a:r>
              <a:rPr lang="en-US" sz="1600" dirty="0" smtClean="0"/>
              <a:t>What are </a:t>
            </a:r>
            <a:r>
              <a:rPr lang="en-US" sz="1600" b="1" i="1" dirty="0" smtClean="0"/>
              <a:t>stocks</a:t>
            </a:r>
            <a:r>
              <a:rPr lang="en-US" sz="1600" dirty="0" smtClean="0"/>
              <a:t>?  </a:t>
            </a:r>
            <a:r>
              <a:rPr lang="en-US" sz="1600" i="1" dirty="0" smtClean="0"/>
              <a:t>A share in a corporation</a:t>
            </a:r>
          </a:p>
          <a:p>
            <a:pPr lvl="1">
              <a:lnSpc>
                <a:spcPct val="80000"/>
              </a:lnSpc>
              <a:buNone/>
            </a:pPr>
            <a:endParaRPr lang="en-US" sz="1600" dirty="0" smtClean="0"/>
          </a:p>
          <a:p>
            <a:pPr>
              <a:lnSpc>
                <a:spcPct val="80000"/>
              </a:lnSpc>
            </a:pPr>
            <a:r>
              <a:rPr lang="en-US" sz="1800" dirty="0" smtClean="0"/>
              <a:t>Some investors made fortunes overnight!</a:t>
            </a:r>
          </a:p>
          <a:p>
            <a:pPr>
              <a:lnSpc>
                <a:spcPct val="80000"/>
              </a:lnSpc>
              <a:buNone/>
            </a:pPr>
            <a:endParaRPr lang="en-US" sz="1800" i="1" dirty="0" smtClean="0"/>
          </a:p>
          <a:p>
            <a:pPr>
              <a:lnSpc>
                <a:spcPct val="80000"/>
              </a:lnSpc>
              <a:buNone/>
            </a:pPr>
            <a:endParaRPr lang="en-US" sz="1800" i="1" dirty="0" smtClean="0"/>
          </a:p>
          <a:p>
            <a:pPr>
              <a:lnSpc>
                <a:spcPct val="80000"/>
              </a:lnSpc>
              <a:buNone/>
            </a:pPr>
            <a:endParaRPr lang="en-US" sz="1800" i="1" dirty="0" smtClean="0"/>
          </a:p>
          <a:p>
            <a:pPr>
              <a:lnSpc>
                <a:spcPct val="80000"/>
              </a:lnSpc>
              <a:buNone/>
            </a:pPr>
            <a:endParaRPr lang="en-US" sz="1800" i="1" dirty="0" smtClean="0"/>
          </a:p>
          <a:p>
            <a:pPr>
              <a:lnSpc>
                <a:spcPct val="80000"/>
              </a:lnSpc>
            </a:pPr>
            <a:r>
              <a:rPr lang="en-US" sz="1800" dirty="0" smtClean="0"/>
              <a:t>People began buying stocks </a:t>
            </a:r>
            <a:r>
              <a:rPr lang="en-US" sz="1800" b="1" dirty="0" smtClean="0"/>
              <a:t>ON MARGIN: </a:t>
            </a:r>
          </a:p>
          <a:p>
            <a:pPr lvl="1">
              <a:lnSpc>
                <a:spcPct val="80000"/>
              </a:lnSpc>
            </a:pPr>
            <a:r>
              <a:rPr lang="en-US" sz="1600" dirty="0" smtClean="0">
                <a:solidFill>
                  <a:srgbClr val="FF0000"/>
                </a:solidFill>
              </a:rPr>
              <a:t>Borrowing money in order to buy stocks</a:t>
            </a:r>
            <a:r>
              <a:rPr lang="en-US" sz="1600" dirty="0" smtClean="0"/>
              <a:t>.</a:t>
            </a:r>
            <a:r>
              <a:rPr lang="en-US" sz="1200" dirty="0" smtClean="0"/>
              <a:t> </a:t>
            </a:r>
          </a:p>
          <a:p>
            <a:pPr lvl="1">
              <a:lnSpc>
                <a:spcPct val="80000"/>
              </a:lnSpc>
            </a:pPr>
            <a:r>
              <a:rPr lang="en-US" sz="1600" dirty="0" smtClean="0"/>
              <a:t>The investor put down a portion of a stock’s cost and paid the rest later with the profits earned from selling the stock</a:t>
            </a:r>
            <a:r>
              <a:rPr lang="en-US" sz="1200" dirty="0" smtClean="0"/>
              <a:t>.</a:t>
            </a:r>
          </a:p>
          <a:p>
            <a:pPr lvl="1">
              <a:lnSpc>
                <a:spcPct val="80000"/>
              </a:lnSpc>
            </a:pPr>
            <a:r>
              <a:rPr lang="en-US" sz="1600" dirty="0" smtClean="0"/>
              <a:t>So long as the market continued to rise, the </a:t>
            </a:r>
            <a:r>
              <a:rPr lang="en-US" sz="1600" i="1" u="sng" dirty="0" smtClean="0"/>
              <a:t>investor had no problem paying the loan back</a:t>
            </a:r>
            <a:r>
              <a:rPr lang="en-US" sz="1600" dirty="0" smtClean="0"/>
              <a:t>.</a:t>
            </a:r>
          </a:p>
          <a:p>
            <a:pPr lvl="2">
              <a:lnSpc>
                <a:spcPct val="80000"/>
              </a:lnSpc>
            </a:pPr>
            <a:endParaRPr lang="en-US" sz="1600" i="1" dirty="0" smtClean="0"/>
          </a:p>
          <a:p>
            <a:pPr>
              <a:buNone/>
            </a:pPr>
            <a:endParaRPr lang="en-US" dirty="0"/>
          </a:p>
        </p:txBody>
      </p:sp>
      <p:pic>
        <p:nvPicPr>
          <p:cNvPr id="4" name="Picture 5" descr="MCj04244640000[1]"/>
          <p:cNvPicPr>
            <a:picLocks noChangeAspect="1" noChangeArrowheads="1"/>
          </p:cNvPicPr>
          <p:nvPr/>
        </p:nvPicPr>
        <p:blipFill>
          <a:blip r:embed="rId3" cstate="print"/>
          <a:srcRect/>
          <a:stretch>
            <a:fillRect/>
          </a:stretch>
        </p:blipFill>
        <p:spPr bwMode="auto">
          <a:xfrm>
            <a:off x="8382000" y="228600"/>
            <a:ext cx="573616" cy="609600"/>
          </a:xfrm>
          <a:prstGeom prst="rect">
            <a:avLst/>
          </a:prstGeom>
          <a:noFill/>
        </p:spPr>
      </p:pic>
      <p:pic>
        <p:nvPicPr>
          <p:cNvPr id="15362" name="Picture 2" descr="http://ts1.mm.bing.net/images/thumbnail.aspx?q=1595573419084&amp;id=39c555e8ca7622e986ed483daf349575&amp;url=http%3a%2f%2fupload.wikimedia.org%2fwikipedia%2fcommons%2f0%2f0f%2fDjia_1921_1929.png"/>
          <p:cNvPicPr>
            <a:picLocks noChangeAspect="1" noChangeArrowheads="1"/>
          </p:cNvPicPr>
          <p:nvPr/>
        </p:nvPicPr>
        <p:blipFill>
          <a:blip r:embed="rId4" cstate="print"/>
          <a:srcRect/>
          <a:stretch>
            <a:fillRect/>
          </a:stretch>
        </p:blipFill>
        <p:spPr bwMode="auto">
          <a:xfrm>
            <a:off x="5638800" y="2667000"/>
            <a:ext cx="1600200" cy="1600200"/>
          </a:xfrm>
          <a:prstGeom prst="rect">
            <a:avLst/>
          </a:prstGeom>
          <a:noFill/>
        </p:spPr>
      </p:pic>
      <p:pic>
        <p:nvPicPr>
          <p:cNvPr id="15364" name="Picture 4" descr="http://t1.gstatic.com/images?q=tbn:ANd9GcQrECYwhkzaHbGyD_ZUTyL5WI3qmkT7bmlJQbTIpsPV6WBa9B93EXo7laA"/>
          <p:cNvPicPr>
            <a:picLocks noChangeAspect="1" noChangeArrowheads="1"/>
          </p:cNvPicPr>
          <p:nvPr/>
        </p:nvPicPr>
        <p:blipFill>
          <a:blip r:embed="rId5" cstate="print"/>
          <a:srcRect/>
          <a:stretch>
            <a:fillRect/>
          </a:stretch>
        </p:blipFill>
        <p:spPr bwMode="auto">
          <a:xfrm>
            <a:off x="7620000" y="1524000"/>
            <a:ext cx="1104900" cy="1600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stellar" pitchFamily="18" charset="0"/>
              </a:rPr>
              <a:t>On MARGIN</a:t>
            </a:r>
            <a:endParaRPr lang="en-US" dirty="0">
              <a:latin typeface="Castellar" pitchFamily="18" charset="0"/>
            </a:endParaRPr>
          </a:p>
        </p:txBody>
      </p:sp>
      <p:sp>
        <p:nvSpPr>
          <p:cNvPr id="3" name="Content Placeholder 2"/>
          <p:cNvSpPr>
            <a:spLocks noGrp="1"/>
          </p:cNvSpPr>
          <p:nvPr>
            <p:ph idx="1"/>
          </p:nvPr>
        </p:nvSpPr>
        <p:spPr/>
        <p:txBody>
          <a:bodyPr/>
          <a:lstStyle/>
          <a:p>
            <a:pPr>
              <a:lnSpc>
                <a:spcPct val="80000"/>
              </a:lnSpc>
            </a:pPr>
            <a:r>
              <a:rPr lang="en-US" sz="2400" b="1" i="1" dirty="0" smtClean="0"/>
              <a:t>What is the problem with buying stocks on margin???</a:t>
            </a:r>
          </a:p>
          <a:p>
            <a:pPr lvl="1">
              <a:lnSpc>
                <a:spcPct val="80000"/>
              </a:lnSpc>
            </a:pPr>
            <a:r>
              <a:rPr lang="en-US" sz="1800" dirty="0" smtClean="0"/>
              <a:t>If stock prices goes down, the </a:t>
            </a:r>
            <a:r>
              <a:rPr lang="en-US" sz="1800" dirty="0" smtClean="0">
                <a:solidFill>
                  <a:srgbClr val="7030A0"/>
                </a:solidFill>
              </a:rPr>
              <a:t>buyer is responsible to pay back what he/she bought the stock for plus the loss in value of the share </a:t>
            </a:r>
            <a:r>
              <a:rPr lang="en-US" sz="1800" dirty="0" smtClean="0"/>
              <a:t>(stock).  </a:t>
            </a:r>
          </a:p>
          <a:p>
            <a:pPr lvl="2">
              <a:lnSpc>
                <a:spcPct val="80000"/>
              </a:lnSpc>
            </a:pPr>
            <a:r>
              <a:rPr lang="en-US" sz="1400" dirty="0" smtClean="0"/>
              <a:t>$100 - value of stock</a:t>
            </a:r>
          </a:p>
          <a:p>
            <a:pPr lvl="2">
              <a:lnSpc>
                <a:spcPct val="80000"/>
              </a:lnSpc>
            </a:pPr>
            <a:r>
              <a:rPr lang="en-US" sz="1400" dirty="0" smtClean="0"/>
              <a:t>The buyer pays $10.  How much does the buyer owe?_____</a:t>
            </a:r>
          </a:p>
          <a:p>
            <a:pPr lvl="2">
              <a:lnSpc>
                <a:spcPct val="80000"/>
              </a:lnSpc>
            </a:pPr>
            <a:r>
              <a:rPr lang="en-US" sz="1400" dirty="0" smtClean="0"/>
              <a:t>The buyer expects the stock value to increase.</a:t>
            </a:r>
          </a:p>
          <a:p>
            <a:pPr lvl="2">
              <a:lnSpc>
                <a:spcPct val="80000"/>
              </a:lnSpc>
            </a:pPr>
            <a:r>
              <a:rPr lang="en-US" sz="1400" dirty="0" smtClean="0"/>
              <a:t>$100 to $200 (In terms of dollars, how much did the value increase? _____)</a:t>
            </a:r>
          </a:p>
          <a:p>
            <a:pPr lvl="2">
              <a:lnSpc>
                <a:spcPct val="80000"/>
              </a:lnSpc>
            </a:pPr>
            <a:r>
              <a:rPr lang="en-US" sz="1400" dirty="0" smtClean="0"/>
              <a:t>Will the increase in value cover what the buyer stills owes on the stock?  Y/N</a:t>
            </a:r>
          </a:p>
          <a:p>
            <a:pPr lvl="2">
              <a:lnSpc>
                <a:spcPct val="80000"/>
              </a:lnSpc>
            </a:pPr>
            <a:r>
              <a:rPr lang="en-US" sz="1400" dirty="0" smtClean="0"/>
              <a:t>What if…. The value of stock drops to $50.  How much does the buyer owe on the stock? _____</a:t>
            </a:r>
          </a:p>
          <a:p>
            <a:pPr marL="0" indent="0">
              <a:buNone/>
            </a:pPr>
            <a:endParaRPr lang="en-US" dirty="0"/>
          </a:p>
        </p:txBody>
      </p:sp>
      <p:sp>
        <p:nvSpPr>
          <p:cNvPr id="6" name="Rectangle 5"/>
          <p:cNvSpPr/>
          <p:nvPr/>
        </p:nvSpPr>
        <p:spPr>
          <a:xfrm>
            <a:off x="6248400" y="685800"/>
            <a:ext cx="1371600" cy="685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 name="TextBox 6"/>
          <p:cNvSpPr txBox="1"/>
          <p:nvPr/>
        </p:nvSpPr>
        <p:spPr>
          <a:xfrm>
            <a:off x="6248400" y="685800"/>
            <a:ext cx="1447800" cy="523220"/>
          </a:xfrm>
          <a:prstGeom prst="rect">
            <a:avLst/>
          </a:prstGeom>
          <a:noFill/>
        </p:spPr>
        <p:txBody>
          <a:bodyPr wrap="square" rtlCol="0">
            <a:spAutoFit/>
          </a:bodyPr>
          <a:lstStyle/>
          <a:p>
            <a:pPr algn="ctr"/>
            <a:r>
              <a:rPr lang="en-US" sz="2800" b="1" dirty="0" smtClean="0"/>
              <a:t>10%</a:t>
            </a:r>
            <a:endParaRPr lang="en-US" sz="2800" b="1" dirty="0"/>
          </a:p>
        </p:txBody>
      </p:sp>
      <p:pic>
        <p:nvPicPr>
          <p:cNvPr id="17410" name="Picture 2" descr="https://int.optionsxpress.com/images/educate/advanced/margin.gif"/>
          <p:cNvPicPr>
            <a:picLocks noChangeAspect="1" noChangeArrowheads="1"/>
          </p:cNvPicPr>
          <p:nvPr/>
        </p:nvPicPr>
        <p:blipFill>
          <a:blip r:embed="rId2" cstate="print"/>
          <a:srcRect/>
          <a:stretch>
            <a:fillRect/>
          </a:stretch>
        </p:blipFill>
        <p:spPr bwMode="auto">
          <a:xfrm>
            <a:off x="2133600" y="3776378"/>
            <a:ext cx="3810000" cy="291895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buying stocks on margin 1920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314" y="228600"/>
            <a:ext cx="4267200" cy="320188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buying stocks on margin 1920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971" y="3581400"/>
            <a:ext cx="4191000" cy="314471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buying stocks on margin 1920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3264" y="228600"/>
            <a:ext cx="4267200" cy="3201888"/>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mage result for buying stocks on margin 1920s">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57750" y="3581400"/>
            <a:ext cx="42862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209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stellar" pitchFamily="18" charset="0"/>
              </a:rPr>
              <a:t>Farmers struggle to survive</a:t>
            </a:r>
            <a:endParaRPr lang="en-US" dirty="0">
              <a:latin typeface="Castellar" pitchFamily="18" charset="0"/>
            </a:endParaRPr>
          </a:p>
        </p:txBody>
      </p:sp>
      <p:sp>
        <p:nvSpPr>
          <p:cNvPr id="3" name="Content Placeholder 2"/>
          <p:cNvSpPr>
            <a:spLocks noGrp="1"/>
          </p:cNvSpPr>
          <p:nvPr>
            <p:ph idx="1"/>
          </p:nvPr>
        </p:nvSpPr>
        <p:spPr/>
        <p:txBody>
          <a:bodyPr/>
          <a:lstStyle/>
          <a:p>
            <a:pPr>
              <a:lnSpc>
                <a:spcPct val="80000"/>
              </a:lnSpc>
            </a:pPr>
            <a:r>
              <a:rPr lang="en-US" sz="2000" dirty="0" smtClean="0"/>
              <a:t>Why did farmers</a:t>
            </a:r>
            <a:r>
              <a:rPr lang="en-US" sz="2000" dirty="0" smtClean="0">
                <a:solidFill>
                  <a:srgbClr val="FF0000"/>
                </a:solidFill>
              </a:rPr>
              <a:t> </a:t>
            </a:r>
            <a:r>
              <a:rPr lang="en-US" sz="2000" u="sng" dirty="0" smtClean="0">
                <a:solidFill>
                  <a:srgbClr val="7030A0"/>
                </a:solidFill>
              </a:rPr>
              <a:t>NOT</a:t>
            </a:r>
            <a:r>
              <a:rPr lang="en-US" sz="2000" dirty="0" smtClean="0">
                <a:solidFill>
                  <a:srgbClr val="FF0000"/>
                </a:solidFill>
              </a:rPr>
              <a:t> </a:t>
            </a:r>
            <a:r>
              <a:rPr lang="en-US" sz="2000" dirty="0" smtClean="0"/>
              <a:t>share in the prosperity of the 1920s? </a:t>
            </a:r>
          </a:p>
          <a:p>
            <a:pPr lvl="1">
              <a:lnSpc>
                <a:spcPct val="80000"/>
              </a:lnSpc>
            </a:pPr>
            <a:r>
              <a:rPr lang="en-US" sz="1600" u="sng" dirty="0" smtClean="0">
                <a:solidFill>
                  <a:srgbClr val="0070C0"/>
                </a:solidFill>
              </a:rPr>
              <a:t>Overproduction</a:t>
            </a:r>
            <a:r>
              <a:rPr lang="en-US" sz="1600" dirty="0" smtClean="0">
                <a:solidFill>
                  <a:srgbClr val="0070C0"/>
                </a:solidFill>
              </a:rPr>
              <a:t> </a:t>
            </a:r>
            <a:r>
              <a:rPr lang="en-US" sz="1600" dirty="0" smtClean="0"/>
              <a:t> (supply and demand)</a:t>
            </a:r>
            <a:endParaRPr lang="en-US" sz="2000" dirty="0" smtClean="0"/>
          </a:p>
          <a:p>
            <a:pPr lvl="1">
              <a:lnSpc>
                <a:spcPct val="80000"/>
              </a:lnSpc>
            </a:pPr>
            <a:r>
              <a:rPr lang="en-US" sz="1600" dirty="0" smtClean="0"/>
              <a:t> </a:t>
            </a:r>
            <a:r>
              <a:rPr lang="en-US" sz="1600" b="1" dirty="0" smtClean="0"/>
              <a:t>RESULT:</a:t>
            </a:r>
            <a:r>
              <a:rPr lang="en-US" sz="1600" dirty="0" smtClean="0"/>
              <a:t> Food prices drop!</a:t>
            </a:r>
          </a:p>
          <a:p>
            <a:pPr>
              <a:buNone/>
            </a:pPr>
            <a:endParaRPr lang="en-US" dirty="0"/>
          </a:p>
        </p:txBody>
      </p:sp>
      <p:pic>
        <p:nvPicPr>
          <p:cNvPr id="1026" name="Picture 2" descr="http://www.greeleyhistory.org/historypics/historic_greeley_pics/sugarbeet_workers_1920s.jpg"/>
          <p:cNvPicPr>
            <a:picLocks noChangeAspect="1" noChangeArrowheads="1"/>
          </p:cNvPicPr>
          <p:nvPr/>
        </p:nvPicPr>
        <p:blipFill>
          <a:blip r:embed="rId2" cstate="print"/>
          <a:srcRect/>
          <a:stretch>
            <a:fillRect/>
          </a:stretch>
        </p:blipFill>
        <p:spPr bwMode="auto">
          <a:xfrm>
            <a:off x="304800" y="4724400"/>
            <a:ext cx="3390288" cy="1981200"/>
          </a:xfrm>
          <a:prstGeom prst="rect">
            <a:avLst/>
          </a:prstGeom>
          <a:noFill/>
        </p:spPr>
      </p:pic>
      <p:pic>
        <p:nvPicPr>
          <p:cNvPr id="1028" name="Picture 4" descr="http://ts3.mm.bing.net/th?id=H.4673131836081968&amp;pid=1.7"/>
          <p:cNvPicPr>
            <a:picLocks noChangeAspect="1" noChangeArrowheads="1"/>
          </p:cNvPicPr>
          <p:nvPr/>
        </p:nvPicPr>
        <p:blipFill>
          <a:blip r:embed="rId3" cstate="print"/>
          <a:srcRect/>
          <a:stretch>
            <a:fillRect/>
          </a:stretch>
        </p:blipFill>
        <p:spPr bwMode="auto">
          <a:xfrm>
            <a:off x="304801" y="2514600"/>
            <a:ext cx="3352800" cy="2067562"/>
          </a:xfrm>
          <a:prstGeom prst="rect">
            <a:avLst/>
          </a:prstGeom>
        </p:spPr>
        <p:style>
          <a:lnRef idx="1">
            <a:schemeClr val="accent2"/>
          </a:lnRef>
          <a:fillRef idx="2">
            <a:schemeClr val="accent2"/>
          </a:fillRef>
          <a:effectRef idx="1">
            <a:schemeClr val="accent2"/>
          </a:effectRef>
          <a:fontRef idx="minor">
            <a:schemeClr val="dk1"/>
          </a:fontRef>
        </p:style>
      </p:pic>
      <p:pic>
        <p:nvPicPr>
          <p:cNvPr id="1030" name="Picture 6" descr="http://ts1.mm.bing.net/th?id=H.4739497626110355&amp;pid=1.9&amp;m=&amp;w=300&amp;h=300&amp;p=0"/>
          <p:cNvPicPr>
            <a:picLocks noChangeAspect="1" noChangeArrowheads="1"/>
          </p:cNvPicPr>
          <p:nvPr/>
        </p:nvPicPr>
        <p:blipFill>
          <a:blip r:embed="rId4" cstate="print"/>
          <a:srcRect/>
          <a:stretch>
            <a:fillRect/>
          </a:stretch>
        </p:blipFill>
        <p:spPr bwMode="auto">
          <a:xfrm>
            <a:off x="4419600" y="2895600"/>
            <a:ext cx="3619500" cy="3619500"/>
          </a:xfrm>
          <a:prstGeom prst="rect">
            <a:avLst/>
          </a:prstGeom>
          <a:noFill/>
        </p:spPr>
      </p:pic>
      <p:sp>
        <p:nvSpPr>
          <p:cNvPr id="7" name="5-Point Star 6"/>
          <p:cNvSpPr/>
          <p:nvPr/>
        </p:nvSpPr>
        <p:spPr>
          <a:xfrm flipV="1">
            <a:off x="7696200" y="5714999"/>
            <a:ext cx="228600" cy="15240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Left Arrow 8"/>
          <p:cNvSpPr/>
          <p:nvPr/>
        </p:nvSpPr>
        <p:spPr>
          <a:xfrm>
            <a:off x="8153400" y="5715000"/>
            <a:ext cx="304800" cy="15240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stellar" pitchFamily="18" charset="0"/>
              </a:rPr>
              <a:t>THE SOVIET UNION (U.S.S.R.)</a:t>
            </a:r>
            <a:endParaRPr lang="en-US" dirty="0">
              <a:latin typeface="Castellar" pitchFamily="18" charset="0"/>
            </a:endParaRPr>
          </a:p>
        </p:txBody>
      </p:sp>
      <p:sp>
        <p:nvSpPr>
          <p:cNvPr id="3" name="Content Placeholder 2"/>
          <p:cNvSpPr>
            <a:spLocks noGrp="1"/>
          </p:cNvSpPr>
          <p:nvPr>
            <p:ph idx="1"/>
          </p:nvPr>
        </p:nvSpPr>
        <p:spPr/>
        <p:txBody>
          <a:bodyPr/>
          <a:lstStyle/>
          <a:p>
            <a:pPr>
              <a:lnSpc>
                <a:spcPct val="90000"/>
              </a:lnSpc>
              <a:buNone/>
            </a:pPr>
            <a:endParaRPr lang="en-US" sz="2000" dirty="0" smtClean="0"/>
          </a:p>
          <a:p>
            <a:pPr>
              <a:lnSpc>
                <a:spcPct val="90000"/>
              </a:lnSpc>
            </a:pPr>
            <a:r>
              <a:rPr lang="en-US" sz="2000" dirty="0" smtClean="0"/>
              <a:t>Lenin created the </a:t>
            </a:r>
            <a:r>
              <a:rPr lang="en-US" sz="2000" i="1" u="sng" dirty="0" smtClean="0"/>
              <a:t>first </a:t>
            </a:r>
            <a:r>
              <a:rPr lang="en-US" sz="2000" b="1" i="1" u="sng" dirty="0" smtClean="0"/>
              <a:t>Communist </a:t>
            </a:r>
            <a:r>
              <a:rPr lang="en-US" sz="2000" i="1" u="sng" dirty="0" smtClean="0"/>
              <a:t>state</a:t>
            </a:r>
            <a:r>
              <a:rPr lang="en-US" sz="2000" dirty="0" smtClean="0"/>
              <a:t>.</a:t>
            </a:r>
          </a:p>
          <a:p>
            <a:pPr>
              <a:lnSpc>
                <a:spcPct val="90000"/>
              </a:lnSpc>
            </a:pPr>
            <a:r>
              <a:rPr lang="en-US" sz="2000" dirty="0" smtClean="0"/>
              <a:t>Russia is now known as the </a:t>
            </a:r>
            <a:r>
              <a:rPr lang="en-US" sz="2000" b="1" dirty="0" smtClean="0">
                <a:solidFill>
                  <a:srgbClr val="7030A0"/>
                </a:solidFill>
              </a:rPr>
              <a:t>Soviet Union</a:t>
            </a:r>
            <a:r>
              <a:rPr lang="en-US" sz="2000" dirty="0" smtClean="0"/>
              <a:t>.  </a:t>
            </a:r>
          </a:p>
          <a:p>
            <a:endParaRPr lang="en-US" dirty="0"/>
          </a:p>
        </p:txBody>
      </p:sp>
      <p:pic>
        <p:nvPicPr>
          <p:cNvPr id="4" name="Picture 4"/>
          <p:cNvPicPr>
            <a:picLocks noChangeAspect="1" noChangeArrowheads="1"/>
          </p:cNvPicPr>
          <p:nvPr/>
        </p:nvPicPr>
        <p:blipFill>
          <a:blip r:embed="rId3" cstate="print"/>
          <a:srcRect/>
          <a:stretch>
            <a:fillRect/>
          </a:stretch>
        </p:blipFill>
        <p:spPr bwMode="auto">
          <a:xfrm>
            <a:off x="304800" y="2819400"/>
            <a:ext cx="4790692" cy="2951163"/>
          </a:xfrm>
          <a:prstGeom prst="rect">
            <a:avLst/>
          </a:prstGeom>
          <a:noFill/>
          <a:ln w="9525">
            <a:noFill/>
            <a:miter lim="800000"/>
            <a:headEnd/>
            <a:tailEnd/>
          </a:ln>
          <a:effectLst/>
        </p:spPr>
      </p:pic>
      <p:pic>
        <p:nvPicPr>
          <p:cNvPr id="14338" name="Picture 2" descr="http://ts4.mm.bing.net/images/thumbnail.aspx?q=1582101503299&amp;id=9b53482eb6003d30b1d28285bc8d84d3&amp;url=http%3a%2f%2fhoustoncommunistparty.com%2fwp-content%2fuploads%2f2010%2f12%2fLenin.jpg"/>
          <p:cNvPicPr>
            <a:picLocks noChangeAspect="1" noChangeArrowheads="1"/>
          </p:cNvPicPr>
          <p:nvPr/>
        </p:nvPicPr>
        <p:blipFill>
          <a:blip r:embed="rId4" cstate="print"/>
          <a:srcRect/>
          <a:stretch>
            <a:fillRect/>
          </a:stretch>
        </p:blipFill>
        <p:spPr bwMode="auto">
          <a:xfrm>
            <a:off x="6096000" y="1676400"/>
            <a:ext cx="1851692" cy="1438149"/>
          </a:xfrm>
          <a:prstGeom prst="rect">
            <a:avLst/>
          </a:prstGeom>
          <a:noFill/>
        </p:spPr>
      </p:pic>
      <p:sp>
        <p:nvSpPr>
          <p:cNvPr id="6" name="Rounded Rectangle 5"/>
          <p:cNvSpPr/>
          <p:nvPr/>
        </p:nvSpPr>
        <p:spPr>
          <a:xfrm>
            <a:off x="5257800" y="3581400"/>
            <a:ext cx="3657600" cy="3048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5334000" y="3733800"/>
            <a:ext cx="3429000" cy="3046988"/>
          </a:xfrm>
          <a:prstGeom prst="rect">
            <a:avLst/>
          </a:prstGeom>
          <a:noFill/>
        </p:spPr>
        <p:txBody>
          <a:bodyPr wrap="square" rtlCol="0">
            <a:spAutoFit/>
          </a:bodyPr>
          <a:lstStyle/>
          <a:p>
            <a:r>
              <a:rPr lang="en-US" sz="1600" b="1" u="sng" dirty="0" smtClean="0"/>
              <a:t>CHARACTERISTICS OF COMMUNISM</a:t>
            </a:r>
          </a:p>
          <a:p>
            <a:endParaRPr lang="en-US" sz="1600" b="1" u="sng" dirty="0" smtClean="0"/>
          </a:p>
          <a:p>
            <a:pPr>
              <a:buFont typeface="Arial" pitchFamily="34" charset="0"/>
              <a:buChar char="•"/>
            </a:pPr>
            <a:r>
              <a:rPr lang="en-US" sz="1600" dirty="0" smtClean="0">
                <a:solidFill>
                  <a:srgbClr val="FF0000"/>
                </a:solidFill>
              </a:rPr>
              <a:t>Classless society</a:t>
            </a:r>
          </a:p>
          <a:p>
            <a:endParaRPr lang="en-US" sz="1600" dirty="0" smtClean="0">
              <a:solidFill>
                <a:srgbClr val="FF0000"/>
              </a:solidFill>
            </a:endParaRPr>
          </a:p>
          <a:p>
            <a:pPr>
              <a:buFont typeface="Arial" pitchFamily="34" charset="0"/>
              <a:buChar char="•"/>
            </a:pPr>
            <a:r>
              <a:rPr lang="en-US" sz="1600" dirty="0" smtClean="0">
                <a:solidFill>
                  <a:srgbClr val="FF0000"/>
                </a:solidFill>
              </a:rPr>
              <a:t>State, </a:t>
            </a:r>
            <a:r>
              <a:rPr lang="en-US" sz="1600" dirty="0" smtClean="0">
                <a:solidFill>
                  <a:schemeClr val="tx1">
                    <a:lumMod val="95000"/>
                    <a:lumOff val="5000"/>
                  </a:schemeClr>
                </a:solidFill>
              </a:rPr>
              <a:t>or the community</a:t>
            </a:r>
            <a:r>
              <a:rPr lang="en-US" sz="1600" dirty="0" smtClean="0">
                <a:solidFill>
                  <a:srgbClr val="FF0000"/>
                </a:solidFill>
              </a:rPr>
              <a:t>, owns all businesses (Government).</a:t>
            </a:r>
          </a:p>
          <a:p>
            <a:endParaRPr lang="en-US" sz="1600" dirty="0" smtClean="0">
              <a:solidFill>
                <a:srgbClr val="FF0000"/>
              </a:solidFill>
            </a:endParaRPr>
          </a:p>
          <a:p>
            <a:pPr>
              <a:buFont typeface="Arial" pitchFamily="34" charset="0"/>
              <a:buChar char="•"/>
            </a:pPr>
            <a:r>
              <a:rPr lang="en-US" sz="1600" dirty="0" smtClean="0">
                <a:solidFill>
                  <a:srgbClr val="FF0000"/>
                </a:solidFill>
              </a:rPr>
              <a:t>State controls distribution of goods and services.</a:t>
            </a:r>
          </a:p>
          <a:p>
            <a:endParaRPr lang="en-US" sz="1600" dirty="0" smtClean="0">
              <a:solidFill>
                <a:srgbClr val="FF0000"/>
              </a:solidFill>
            </a:endParaRPr>
          </a:p>
          <a:p>
            <a:pPr>
              <a:buFont typeface="Arial" pitchFamily="34" charset="0"/>
              <a:buChar char="•"/>
            </a:pPr>
            <a:r>
              <a:rPr lang="en-US" sz="1600" dirty="0" smtClean="0">
                <a:solidFill>
                  <a:srgbClr val="FF0000"/>
                </a:solidFill>
              </a:rPr>
              <a:t>State provides social services.</a:t>
            </a:r>
          </a:p>
          <a:p>
            <a:pPr>
              <a:buFont typeface="Arial" pitchFamily="34" charset="0"/>
              <a:buChar char="•"/>
            </a:pPr>
            <a:endParaRPr lang="en-US"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cccsd.org/webpages/smccannon/files/communism%20versus%20capitalism.bmp"/>
          <p:cNvPicPr>
            <a:picLocks noChangeAspect="1" noChangeArrowheads="1"/>
          </p:cNvPicPr>
          <p:nvPr/>
        </p:nvPicPr>
        <p:blipFill>
          <a:blip r:embed="rId3" cstate="print"/>
          <a:srcRect/>
          <a:stretch>
            <a:fillRect/>
          </a:stretch>
        </p:blipFill>
        <p:spPr bwMode="auto">
          <a:xfrm>
            <a:off x="457200" y="838200"/>
            <a:ext cx="8058150" cy="5695950"/>
          </a:xfrm>
          <a:prstGeom prst="rect">
            <a:avLst/>
          </a:prstGeom>
          <a:noFill/>
        </p:spPr>
      </p:pic>
      <p:sp>
        <p:nvSpPr>
          <p:cNvPr id="3" name="Right Arrow 2"/>
          <p:cNvSpPr/>
          <p:nvPr/>
        </p:nvSpPr>
        <p:spPr>
          <a:xfrm>
            <a:off x="685800" y="2362200"/>
            <a:ext cx="838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914400" y="2819400"/>
            <a:ext cx="838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762000" y="3276600"/>
            <a:ext cx="838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stellar" pitchFamily="18" charset="0"/>
              </a:rPr>
              <a:t>AFTER WORLD WAR I</a:t>
            </a:r>
            <a:endParaRPr lang="en-US" dirty="0">
              <a:latin typeface="Castellar" pitchFamily="18" charset="0"/>
            </a:endParaRPr>
          </a:p>
        </p:txBody>
      </p:sp>
      <p:sp>
        <p:nvSpPr>
          <p:cNvPr id="3" name="Content Placeholder 2"/>
          <p:cNvSpPr>
            <a:spLocks noGrp="1"/>
          </p:cNvSpPr>
          <p:nvPr>
            <p:ph idx="1"/>
          </p:nvPr>
        </p:nvSpPr>
        <p:spPr>
          <a:xfrm>
            <a:off x="457200" y="1600200"/>
            <a:ext cx="8686800" cy="4525963"/>
          </a:xfrm>
        </p:spPr>
        <p:txBody>
          <a:bodyPr>
            <a:normAutofit/>
          </a:bodyPr>
          <a:lstStyle/>
          <a:p>
            <a:pPr>
              <a:lnSpc>
                <a:spcPct val="80000"/>
              </a:lnSpc>
            </a:pPr>
            <a:endParaRPr lang="en-US" sz="2000" dirty="0" smtClean="0"/>
          </a:p>
          <a:p>
            <a:pPr>
              <a:lnSpc>
                <a:spcPct val="80000"/>
              </a:lnSpc>
            </a:pPr>
            <a:r>
              <a:rPr lang="en-US" sz="2000" dirty="0" smtClean="0"/>
              <a:t>The economy went into a </a:t>
            </a:r>
            <a:r>
              <a:rPr lang="en-US" sz="2000" b="1" dirty="0" smtClean="0"/>
              <a:t>recession, </a:t>
            </a:r>
            <a:r>
              <a:rPr lang="en-US" sz="2000" dirty="0" smtClean="0"/>
              <a:t>or an </a:t>
            </a:r>
            <a:r>
              <a:rPr lang="en-US" sz="2000" i="1" dirty="0" smtClean="0">
                <a:solidFill>
                  <a:srgbClr val="FF0000"/>
                </a:solidFill>
              </a:rPr>
              <a:t>economic slump</a:t>
            </a:r>
            <a:r>
              <a:rPr lang="en-US" sz="2000" i="1" dirty="0" smtClean="0"/>
              <a:t>.</a:t>
            </a:r>
          </a:p>
          <a:p>
            <a:pPr lvl="1">
              <a:lnSpc>
                <a:spcPct val="80000"/>
              </a:lnSpc>
            </a:pPr>
            <a:r>
              <a:rPr lang="en-US" sz="1600" dirty="0" smtClean="0">
                <a:solidFill>
                  <a:srgbClr val="0070C0"/>
                </a:solidFill>
              </a:rPr>
              <a:t>Do people spend more or less during a recession?  </a:t>
            </a:r>
            <a:r>
              <a:rPr lang="en-US" sz="1600" i="1" dirty="0" smtClean="0">
                <a:solidFill>
                  <a:srgbClr val="7030A0"/>
                </a:solidFill>
              </a:rPr>
              <a:t>People were spending less money</a:t>
            </a:r>
          </a:p>
          <a:p>
            <a:pPr lvl="1">
              <a:lnSpc>
                <a:spcPct val="80000"/>
              </a:lnSpc>
            </a:pPr>
            <a:r>
              <a:rPr lang="en-US" sz="1600" dirty="0" smtClean="0">
                <a:solidFill>
                  <a:srgbClr val="0070C0"/>
                </a:solidFill>
              </a:rPr>
              <a:t>Is unemployment up or down during a recession?  </a:t>
            </a:r>
            <a:r>
              <a:rPr lang="en-US" sz="1600" i="1" dirty="0" smtClean="0">
                <a:solidFill>
                  <a:srgbClr val="7030A0"/>
                </a:solidFill>
              </a:rPr>
              <a:t>An increase in the number of unemployed workers.</a:t>
            </a:r>
          </a:p>
          <a:p>
            <a:pPr lvl="1">
              <a:lnSpc>
                <a:spcPct val="80000"/>
              </a:lnSpc>
            </a:pPr>
            <a:r>
              <a:rPr lang="en-US" sz="1600" dirty="0" smtClean="0">
                <a:solidFill>
                  <a:srgbClr val="0070C0"/>
                </a:solidFill>
              </a:rPr>
              <a:t>Who do people typically blame for a recession?  </a:t>
            </a:r>
            <a:r>
              <a:rPr lang="en-US" sz="1600" i="1" dirty="0" smtClean="0"/>
              <a:t>The Government</a:t>
            </a:r>
          </a:p>
          <a:p>
            <a:pPr>
              <a:lnSpc>
                <a:spcPct val="80000"/>
              </a:lnSpc>
              <a:buNone/>
            </a:pPr>
            <a:endParaRPr lang="en-US" sz="2000" dirty="0" smtClean="0"/>
          </a:p>
          <a:p>
            <a:pPr>
              <a:lnSpc>
                <a:spcPct val="80000"/>
              </a:lnSpc>
            </a:pPr>
            <a:r>
              <a:rPr lang="en-US" sz="2000" dirty="0" smtClean="0"/>
              <a:t>Troops that returned from Europe </a:t>
            </a:r>
            <a:r>
              <a:rPr lang="en-US" sz="2000" dirty="0" smtClean="0">
                <a:solidFill>
                  <a:schemeClr val="tx2">
                    <a:lumMod val="50000"/>
                  </a:schemeClr>
                </a:solidFill>
              </a:rPr>
              <a:t>needed jobs</a:t>
            </a:r>
            <a:r>
              <a:rPr lang="en-US" sz="2000" dirty="0" smtClean="0"/>
              <a:t>. </a:t>
            </a:r>
          </a:p>
          <a:p>
            <a:pPr lvl="1">
              <a:lnSpc>
                <a:spcPct val="80000"/>
              </a:lnSpc>
            </a:pPr>
            <a:r>
              <a:rPr lang="en-US" sz="1600" dirty="0" smtClean="0"/>
              <a:t>So…..what’s the problem?</a:t>
            </a:r>
          </a:p>
          <a:p>
            <a:pPr>
              <a:lnSpc>
                <a:spcPct val="80000"/>
              </a:lnSpc>
            </a:pPr>
            <a:endParaRPr lang="en-US" sz="2000" dirty="0" smtClean="0"/>
          </a:p>
          <a:p>
            <a:pPr>
              <a:lnSpc>
                <a:spcPct val="80000"/>
              </a:lnSpc>
            </a:pPr>
            <a:r>
              <a:rPr lang="en-US" sz="2000" dirty="0" smtClean="0"/>
              <a:t>The war had </a:t>
            </a:r>
            <a:r>
              <a:rPr lang="en-US" sz="2000" b="1" u="sng" dirty="0" smtClean="0">
                <a:solidFill>
                  <a:srgbClr val="7030A0"/>
                </a:solidFill>
              </a:rPr>
              <a:t>BOOSTED</a:t>
            </a:r>
            <a:r>
              <a:rPr lang="en-US" sz="2000" dirty="0" smtClean="0"/>
              <a:t> the economy, but after the war </a:t>
            </a:r>
            <a:r>
              <a:rPr lang="en-US" sz="2000" dirty="0" smtClean="0">
                <a:solidFill>
                  <a:schemeClr val="tx2">
                    <a:lumMod val="50000"/>
                  </a:schemeClr>
                </a:solidFill>
              </a:rPr>
              <a:t>the factories stopped making war materials.</a:t>
            </a:r>
          </a:p>
          <a:p>
            <a:pPr lvl="1">
              <a:lnSpc>
                <a:spcPct val="80000"/>
              </a:lnSpc>
            </a:pPr>
            <a:r>
              <a:rPr lang="en-US" sz="1600" dirty="0" smtClean="0"/>
              <a:t>Government contracts had expired.</a:t>
            </a:r>
          </a:p>
          <a:p>
            <a:pPr lvl="1">
              <a:lnSpc>
                <a:spcPct val="80000"/>
              </a:lnSpc>
            </a:pPr>
            <a:r>
              <a:rPr lang="en-US" sz="1600" b="1" i="1" dirty="0" smtClean="0">
                <a:solidFill>
                  <a:srgbClr val="00B050"/>
                </a:solidFill>
              </a:rPr>
              <a:t>What major changes do factories NOW have to make to bounce back?</a:t>
            </a:r>
          </a:p>
          <a:p>
            <a:pPr>
              <a:lnSpc>
                <a:spcPct val="80000"/>
              </a:lnSpc>
            </a:pPr>
            <a:endParaRPr lang="en-US" sz="2000" dirty="0" smtClean="0"/>
          </a:p>
          <a:p>
            <a:pPr>
              <a:lnSpc>
                <a:spcPct val="80000"/>
              </a:lnSpc>
            </a:pPr>
            <a:endParaRPr lang="en-US" sz="2000" dirty="0" smtClean="0"/>
          </a:p>
          <a:p>
            <a:pPr>
              <a:lnSpc>
                <a:spcPct val="80000"/>
              </a:lnSpc>
            </a:pPr>
            <a:endParaRPr lang="en-US" sz="2000" dirty="0" smtClean="0"/>
          </a:p>
          <a:p>
            <a:pPr>
              <a:lnSpc>
                <a:spcPct val="80000"/>
              </a:lnSpc>
            </a:pPr>
            <a:endParaRPr lang="en-US" sz="2000" dirty="0" smtClean="0"/>
          </a:p>
          <a:p>
            <a:pPr>
              <a:lnSpc>
                <a:spcPct val="80000"/>
              </a:lnSpc>
            </a:pPr>
            <a:endParaRPr lang="en-US" sz="2000" dirty="0" smtClean="0"/>
          </a:p>
          <a:p>
            <a:pPr>
              <a:lnSpc>
                <a:spcPct val="80000"/>
              </a:lnSpc>
              <a:buNone/>
            </a:pPr>
            <a:endParaRPr lang="en-US" sz="2000" dirty="0" smtClean="0"/>
          </a:p>
          <a:p>
            <a:endParaRPr lang="en-US" dirty="0"/>
          </a:p>
        </p:txBody>
      </p:sp>
      <p:pic>
        <p:nvPicPr>
          <p:cNvPr id="23554" name="Picture 2" descr="http://ts1.mm.bing.net/images/thumbnail.aspx?q=1595509843508&amp;id=acf928c49a401d4f07d296208982c2c2&amp;url=http%3a%2f%2fthesinosaudiblog.files.wordpress.com%2f2010%2f10%2fwar-ended.jpg"/>
          <p:cNvPicPr>
            <a:picLocks noChangeAspect="1" noChangeArrowheads="1"/>
          </p:cNvPicPr>
          <p:nvPr/>
        </p:nvPicPr>
        <p:blipFill>
          <a:blip r:embed="rId3" cstate="print"/>
          <a:srcRect/>
          <a:stretch>
            <a:fillRect/>
          </a:stretch>
        </p:blipFill>
        <p:spPr bwMode="auto">
          <a:xfrm>
            <a:off x="7696200" y="4876800"/>
            <a:ext cx="1092200" cy="1524000"/>
          </a:xfrm>
          <a:prstGeom prst="rect">
            <a:avLst/>
          </a:prstGeom>
          <a:noFill/>
        </p:spPr>
      </p:pic>
      <p:pic>
        <p:nvPicPr>
          <p:cNvPr id="23556" name="Picture 4" descr="http://ts3.mm.bing.net/images/thumbnail.aspx?q=1577964086846&amp;id=f88436eb1d75d7d57caf79285b92d0fa&amp;url=http%3a%2f%2fwww.doctorhousingbubble.com%2fwp-content%2fuploads%2f2008%2f05%2fbasic_supply_demand.png"/>
          <p:cNvPicPr>
            <a:picLocks noChangeAspect="1" noChangeArrowheads="1"/>
          </p:cNvPicPr>
          <p:nvPr/>
        </p:nvPicPr>
        <p:blipFill>
          <a:blip r:embed="rId4" cstate="print"/>
          <a:srcRect/>
          <a:stretch>
            <a:fillRect/>
          </a:stretch>
        </p:blipFill>
        <p:spPr bwMode="auto">
          <a:xfrm>
            <a:off x="7315200" y="228600"/>
            <a:ext cx="1676400" cy="1676400"/>
          </a:xfrm>
          <a:prstGeom prst="rect">
            <a:avLst/>
          </a:prstGeom>
          <a:noFill/>
        </p:spPr>
      </p:pic>
      <p:pic>
        <p:nvPicPr>
          <p:cNvPr id="1026" name="Picture 2" descr="http://www.rwilt.com/troops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486400"/>
            <a:ext cx="1905000" cy="1282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stellar" pitchFamily="18" charset="0"/>
              </a:rPr>
              <a:t>The red scare</a:t>
            </a:r>
            <a:endParaRPr lang="en-US" dirty="0">
              <a:latin typeface="Castellar" pitchFamily="18" charset="0"/>
            </a:endParaRPr>
          </a:p>
        </p:txBody>
      </p:sp>
      <p:sp>
        <p:nvSpPr>
          <p:cNvPr id="3" name="Content Placeholder 2"/>
          <p:cNvSpPr>
            <a:spLocks noGrp="1"/>
          </p:cNvSpPr>
          <p:nvPr>
            <p:ph idx="1"/>
          </p:nvPr>
        </p:nvSpPr>
        <p:spPr/>
        <p:txBody>
          <a:bodyPr>
            <a:normAutofit/>
          </a:bodyPr>
          <a:lstStyle/>
          <a:p>
            <a:r>
              <a:rPr lang="en-US" sz="2000" dirty="0" smtClean="0"/>
              <a:t>Many American’s </a:t>
            </a:r>
            <a:r>
              <a:rPr lang="en-US" sz="2000" u="sng" dirty="0" smtClean="0"/>
              <a:t>feared communism would spread </a:t>
            </a:r>
            <a:r>
              <a:rPr lang="en-US" sz="2000" dirty="0" smtClean="0"/>
              <a:t>to the U.S.</a:t>
            </a:r>
          </a:p>
          <a:p>
            <a:pPr lvl="1"/>
            <a:r>
              <a:rPr lang="en-US" sz="1600" dirty="0" smtClean="0"/>
              <a:t>Labor strikes</a:t>
            </a:r>
          </a:p>
          <a:p>
            <a:pPr lvl="1">
              <a:buNone/>
            </a:pPr>
            <a:endParaRPr lang="en-US" sz="1600" dirty="0" smtClean="0"/>
          </a:p>
          <a:p>
            <a:r>
              <a:rPr lang="en-US" sz="2000" dirty="0" smtClean="0"/>
              <a:t>During the Red Scare, thousands of</a:t>
            </a:r>
            <a:r>
              <a:rPr lang="en-US" sz="2000" i="1" dirty="0" smtClean="0"/>
              <a:t> anarchists </a:t>
            </a:r>
            <a:r>
              <a:rPr lang="en-US" sz="2000" dirty="0" smtClean="0"/>
              <a:t>and Communists, or “</a:t>
            </a:r>
            <a:r>
              <a:rPr lang="en-US" sz="2000" b="1" dirty="0" smtClean="0"/>
              <a:t>REDS</a:t>
            </a:r>
            <a:r>
              <a:rPr lang="en-US" sz="2000" dirty="0" smtClean="0"/>
              <a:t>,” were hunted down and arrested.</a:t>
            </a:r>
          </a:p>
          <a:p>
            <a:pPr lvl="1"/>
            <a:r>
              <a:rPr lang="en-US" sz="1800" u="sng" dirty="0" smtClean="0"/>
              <a:t>Red Scare</a:t>
            </a:r>
            <a:r>
              <a:rPr lang="en-US" sz="1800" dirty="0" smtClean="0"/>
              <a:t> </a:t>
            </a:r>
            <a:r>
              <a:rPr lang="en-US" sz="1600" dirty="0" smtClean="0"/>
              <a:t>= </a:t>
            </a:r>
            <a:r>
              <a:rPr lang="en-US" sz="1600" dirty="0" smtClean="0">
                <a:solidFill>
                  <a:srgbClr val="FF0000"/>
                </a:solidFill>
              </a:rPr>
              <a:t>Fear of communism</a:t>
            </a:r>
          </a:p>
          <a:p>
            <a:pPr lvl="1"/>
            <a:r>
              <a:rPr lang="en-US" sz="1800" u="sng" dirty="0" smtClean="0"/>
              <a:t>Palmer Raids</a:t>
            </a:r>
          </a:p>
          <a:p>
            <a:pPr lvl="2"/>
            <a:r>
              <a:rPr lang="en-US" sz="1600" dirty="0" smtClean="0"/>
              <a:t>Many were deported.</a:t>
            </a:r>
          </a:p>
          <a:p>
            <a:pPr lvl="3"/>
            <a:r>
              <a:rPr lang="en-US" sz="1400" b="1" u="sng" dirty="0" smtClean="0">
                <a:solidFill>
                  <a:srgbClr val="FF0000"/>
                </a:solidFill>
              </a:rPr>
              <a:t>To expel from a country</a:t>
            </a:r>
          </a:p>
          <a:p>
            <a:pPr lvl="1"/>
            <a:endParaRPr lang="en-US" sz="1400" dirty="0" smtClean="0"/>
          </a:p>
        </p:txBody>
      </p:sp>
      <p:pic>
        <p:nvPicPr>
          <p:cNvPr id="26626" name="Picture 2" descr="http://t3.gstatic.com/images?q=tbn:ANd9GcT18M3NhsRsHxRttYdmG0fGj1pM_Zz58Hw1Oq3ExiqSjJYsGE1Pfg"/>
          <p:cNvPicPr>
            <a:picLocks noChangeAspect="1" noChangeArrowheads="1"/>
          </p:cNvPicPr>
          <p:nvPr/>
        </p:nvPicPr>
        <p:blipFill>
          <a:blip r:embed="rId3" cstate="print"/>
          <a:srcRect/>
          <a:stretch>
            <a:fillRect/>
          </a:stretch>
        </p:blipFill>
        <p:spPr bwMode="auto">
          <a:xfrm>
            <a:off x="5410200" y="609600"/>
            <a:ext cx="3400425" cy="695326"/>
          </a:xfrm>
          <a:prstGeom prst="rect">
            <a:avLst/>
          </a:prstGeom>
          <a:noFill/>
        </p:spPr>
      </p:pic>
      <p:pic>
        <p:nvPicPr>
          <p:cNvPr id="26628" name="Picture 4" descr="http://t3.gstatic.com/images?q=tbn:ANd9GcSGFfoywDEdtMHRq3TgS-jhCaeHrJoSbpSTI0T4wd_AoKJ8wZLeIQ"/>
          <p:cNvPicPr>
            <a:picLocks noChangeAspect="1" noChangeArrowheads="1"/>
          </p:cNvPicPr>
          <p:nvPr/>
        </p:nvPicPr>
        <p:blipFill>
          <a:blip r:embed="rId4" cstate="print"/>
          <a:srcRect/>
          <a:stretch>
            <a:fillRect/>
          </a:stretch>
        </p:blipFill>
        <p:spPr bwMode="auto">
          <a:xfrm>
            <a:off x="304800" y="4572000"/>
            <a:ext cx="1371600" cy="1993392"/>
          </a:xfrm>
          <a:prstGeom prst="rect">
            <a:avLst/>
          </a:prstGeom>
          <a:noFill/>
        </p:spPr>
      </p:pic>
      <p:pic>
        <p:nvPicPr>
          <p:cNvPr id="26630" name="Picture 6" descr="http://t0.gstatic.com/images?q=tbn:ANd9GcQPiTQ9EBagU05BHi8UP8jsNglsIRENo8zNjt3frvBCZf_3yoA7"/>
          <p:cNvPicPr>
            <a:picLocks noChangeAspect="1" noChangeArrowheads="1"/>
          </p:cNvPicPr>
          <p:nvPr/>
        </p:nvPicPr>
        <p:blipFill>
          <a:blip r:embed="rId5" cstate="print"/>
          <a:srcRect/>
          <a:stretch>
            <a:fillRect/>
          </a:stretch>
        </p:blipFill>
        <p:spPr bwMode="auto">
          <a:xfrm>
            <a:off x="1981200" y="4495800"/>
            <a:ext cx="2009775" cy="2276476"/>
          </a:xfrm>
          <a:prstGeom prst="rect">
            <a:avLst/>
          </a:prstGeom>
          <a:noFill/>
        </p:spPr>
      </p:pic>
      <p:pic>
        <p:nvPicPr>
          <p:cNvPr id="12290" name="Picture 2" descr="http://upload.wikimedia.org/wikipedia/commons/3/34/Step_by_step_greene.jpg"/>
          <p:cNvPicPr>
            <a:picLocks noChangeAspect="1" noChangeArrowheads="1"/>
          </p:cNvPicPr>
          <p:nvPr/>
        </p:nvPicPr>
        <p:blipFill>
          <a:blip r:embed="rId6" cstate="print"/>
          <a:srcRect/>
          <a:stretch>
            <a:fillRect/>
          </a:stretch>
        </p:blipFill>
        <p:spPr bwMode="auto">
          <a:xfrm>
            <a:off x="6324600" y="3048001"/>
            <a:ext cx="2381250" cy="3138082"/>
          </a:xfrm>
          <a:prstGeom prst="rect">
            <a:avLst/>
          </a:prstGeom>
          <a:noFill/>
        </p:spPr>
      </p:pic>
      <p:pic>
        <p:nvPicPr>
          <p:cNvPr id="12292" name="Picture 4" descr="http://ts3.mm.bing.net/th?id=H.4835941152457926&amp;pid=1.7"/>
          <p:cNvPicPr>
            <a:picLocks noChangeAspect="1" noChangeArrowheads="1"/>
          </p:cNvPicPr>
          <p:nvPr/>
        </p:nvPicPr>
        <p:blipFill>
          <a:blip r:embed="rId7" cstate="print"/>
          <a:srcRect/>
          <a:stretch>
            <a:fillRect/>
          </a:stretch>
        </p:blipFill>
        <p:spPr bwMode="auto">
          <a:xfrm>
            <a:off x="4267200" y="3200400"/>
            <a:ext cx="1905000" cy="28575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228600"/>
            <a:ext cx="4800599" cy="3602123"/>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8196" name="Picture 4" descr="Image result for palmer raid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6143" y="228600"/>
            <a:ext cx="3165590" cy="3540723"/>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8198" name="Picture 6" descr="Image result for palmer raid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598" y="3955789"/>
            <a:ext cx="3728359" cy="2799192"/>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mage result for palmer raids">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3986642"/>
            <a:ext cx="3657600" cy="2737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540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stellar" pitchFamily="18" charset="0"/>
              </a:rPr>
              <a:t>Sacco and </a:t>
            </a:r>
            <a:r>
              <a:rPr lang="en-US" dirty="0" err="1" smtClean="0">
                <a:latin typeface="Castellar" pitchFamily="18" charset="0"/>
              </a:rPr>
              <a:t>vanzetti</a:t>
            </a:r>
            <a:endParaRPr lang="en-US" dirty="0">
              <a:latin typeface="Castellar" pitchFamily="18" charset="0"/>
            </a:endParaRPr>
          </a:p>
        </p:txBody>
      </p:sp>
      <p:sp>
        <p:nvSpPr>
          <p:cNvPr id="3" name="Content Placeholder 2"/>
          <p:cNvSpPr>
            <a:spLocks noGrp="1"/>
          </p:cNvSpPr>
          <p:nvPr>
            <p:ph idx="1"/>
          </p:nvPr>
        </p:nvSpPr>
        <p:spPr/>
        <p:txBody>
          <a:bodyPr>
            <a:normAutofit/>
          </a:bodyPr>
          <a:lstStyle/>
          <a:p>
            <a:r>
              <a:rPr lang="en-US" sz="1800" dirty="0" smtClean="0"/>
              <a:t>In May 1920, at the height of the Red Scare, </a:t>
            </a:r>
            <a:r>
              <a:rPr lang="en-US" sz="1800" b="1" dirty="0" smtClean="0"/>
              <a:t>two </a:t>
            </a:r>
            <a:r>
              <a:rPr lang="en-US" sz="1800" b="1" i="1" dirty="0" smtClean="0"/>
              <a:t>Italian immigrants</a:t>
            </a:r>
            <a:r>
              <a:rPr lang="en-US" sz="1800" dirty="0" smtClean="0"/>
              <a:t>, Nicola Sacco and </a:t>
            </a:r>
            <a:r>
              <a:rPr lang="en-US" sz="1800" dirty="0" err="1" smtClean="0"/>
              <a:t>Bartolomeo</a:t>
            </a:r>
            <a:r>
              <a:rPr lang="en-US" sz="1800" dirty="0" smtClean="0"/>
              <a:t> Vanzetti, were arrested.</a:t>
            </a:r>
          </a:p>
          <a:p>
            <a:pPr lvl="1"/>
            <a:r>
              <a:rPr lang="en-US" sz="1600" dirty="0" smtClean="0"/>
              <a:t>They were </a:t>
            </a:r>
            <a:r>
              <a:rPr lang="en-US" sz="1600" dirty="0" smtClean="0">
                <a:solidFill>
                  <a:srgbClr val="FF0000"/>
                </a:solidFill>
              </a:rPr>
              <a:t>charged with </a:t>
            </a:r>
            <a:r>
              <a:rPr lang="en-US" sz="1600" b="1" i="1" u="sng" dirty="0" smtClean="0">
                <a:solidFill>
                  <a:srgbClr val="FF0000"/>
                </a:solidFill>
              </a:rPr>
              <a:t>robbing and murdering</a:t>
            </a:r>
            <a:r>
              <a:rPr lang="en-US" sz="1600" b="1" i="1" dirty="0" smtClean="0">
                <a:solidFill>
                  <a:srgbClr val="FF0000"/>
                </a:solidFill>
              </a:rPr>
              <a:t> </a:t>
            </a:r>
            <a:r>
              <a:rPr lang="en-US" sz="1600" dirty="0" smtClean="0"/>
              <a:t>two payroll employees in Massachusetts.</a:t>
            </a:r>
          </a:p>
          <a:p>
            <a:pPr lvl="1"/>
            <a:r>
              <a:rPr lang="en-US" sz="1600" dirty="0" smtClean="0"/>
              <a:t>At the trial, </a:t>
            </a:r>
            <a:r>
              <a:rPr lang="en-US" sz="1600" u="sng" dirty="0" smtClean="0">
                <a:solidFill>
                  <a:srgbClr val="FF0000"/>
                </a:solidFill>
              </a:rPr>
              <a:t>little evidenc</a:t>
            </a:r>
            <a:r>
              <a:rPr lang="en-US" sz="1600" dirty="0" smtClean="0">
                <a:solidFill>
                  <a:srgbClr val="FF0000"/>
                </a:solidFill>
              </a:rPr>
              <a:t>e </a:t>
            </a:r>
            <a:r>
              <a:rPr lang="en-US" sz="1600" dirty="0" smtClean="0"/>
              <a:t>was presented that Sacco and Vanzetti, were </a:t>
            </a:r>
            <a:r>
              <a:rPr lang="en-US" sz="1600" b="1" dirty="0" smtClean="0">
                <a:solidFill>
                  <a:srgbClr val="FF0000"/>
                </a:solidFill>
              </a:rPr>
              <a:t>guilty of the charges</a:t>
            </a:r>
            <a:r>
              <a:rPr lang="en-US" sz="1600" dirty="0" smtClean="0">
                <a:solidFill>
                  <a:srgbClr val="FF0000"/>
                </a:solidFill>
              </a:rPr>
              <a:t>.</a:t>
            </a:r>
          </a:p>
          <a:p>
            <a:pPr lvl="1"/>
            <a:r>
              <a:rPr lang="en-US" sz="1600" dirty="0" smtClean="0"/>
              <a:t>Rather, the prosecution focused on the fact that both defendants </a:t>
            </a:r>
            <a:r>
              <a:rPr lang="en-US" sz="1600" dirty="0" smtClean="0">
                <a:solidFill>
                  <a:srgbClr val="7030A0"/>
                </a:solidFill>
              </a:rPr>
              <a:t>were </a:t>
            </a:r>
            <a:r>
              <a:rPr lang="en-US" sz="1600" u="sng" dirty="0" smtClean="0">
                <a:solidFill>
                  <a:srgbClr val="7030A0"/>
                </a:solidFill>
              </a:rPr>
              <a:t>foreigners and anarchists</a:t>
            </a:r>
            <a:r>
              <a:rPr lang="en-US" sz="1600" dirty="0" smtClean="0">
                <a:solidFill>
                  <a:srgbClr val="7030A0"/>
                </a:solidFill>
              </a:rPr>
              <a:t>.</a:t>
            </a:r>
          </a:p>
          <a:p>
            <a:pPr lvl="1"/>
            <a:r>
              <a:rPr lang="en-US" sz="1600" dirty="0" smtClean="0"/>
              <a:t>Sacco and Vanzetti were convicted in 1921 and </a:t>
            </a:r>
            <a:r>
              <a:rPr lang="en-US" sz="1600" b="1" dirty="0" smtClean="0"/>
              <a:t>executed </a:t>
            </a:r>
            <a:r>
              <a:rPr lang="en-US" sz="1600" dirty="0" smtClean="0"/>
              <a:t>in 1927.</a:t>
            </a:r>
            <a:endParaRPr lang="en-US" sz="1600" dirty="0"/>
          </a:p>
        </p:txBody>
      </p:sp>
      <p:pic>
        <p:nvPicPr>
          <p:cNvPr id="27650" name="Picture 2" descr="http://t2.gstatic.com/images?q=tbn:ANd9GcRpJS61gCHm7myD9uY6SlMG4dLLJExGXJA4rjMPCd8d9VfR3Jo5"/>
          <p:cNvPicPr>
            <a:picLocks noChangeAspect="1" noChangeArrowheads="1"/>
          </p:cNvPicPr>
          <p:nvPr/>
        </p:nvPicPr>
        <p:blipFill>
          <a:blip r:embed="rId3" cstate="print"/>
          <a:srcRect/>
          <a:stretch>
            <a:fillRect/>
          </a:stretch>
        </p:blipFill>
        <p:spPr bwMode="auto">
          <a:xfrm>
            <a:off x="2813955" y="3920401"/>
            <a:ext cx="1453243" cy="1359284"/>
          </a:xfrm>
          <a:prstGeom prst="rect">
            <a:avLst/>
          </a:prstGeom>
          <a:noFill/>
        </p:spPr>
      </p:pic>
      <p:sp>
        <p:nvSpPr>
          <p:cNvPr id="27652" name="AutoShape 4" descr="data:image/jpeg;base64,/9j/4AAQSkZJRgABAQAAAQABAAD/2wCEAAkGBhISERUUEhQWFRUUFxUZGRgYGBwaGRgYFxwaGBgYGxgYGyYeHh0jGxsYHy8gJCcpLCwsHR8xNTAqNSYrLCkBCQoKDgwOGg8PGiokHyQpLSosLSwsNCwtLCwsLC8sLCwqLCw0LCwpLCwqNCwsLyksLCwsLCwsLCwsLCwpNCwsLP/AABEIAOwA1QMBIgACEQEDEQH/xAAbAAACAwEBAQAAAAAAAAAAAAAABQMEBgIBB//EAEUQAAIBAgQCBQYLBwMEAwAAAAECEQADBBIhMQVBBhMiUWEyU3GBkaEVFiMzQnOSsbLR0hQ0UnKCs8Fig/AkQ5PhouLx/8QAGQEAAgMBAAAAAAAAAAAAAAAAAgMAAQQF/8QANhEAAQMCAwUGBQMEAwAAAAAAAQACEQMhEjFBBBNRYfAUIjNSkdEycYGhscHh8SNCYnIFJFP/2gAMAwEAAhEDEQA/ANd0f6N4a7h0e5aDM2eSS0ntuOR7gKs2+i+E6x/kVyoqgyWjMZYnVuSx7as9Ff3S3/uf3Hq3cwzM0EdjNmOvlaCFI5AEeuB40pcxlFmBpwjIaclRTovgXErZtkd6k/eGr1eh+DH/AGF9bOfvamBQLcBAguCDHPKJBjv3E+NWKiaKNPVo9Ep+KeD8wnv/ADo+KeD8wnv/ADptRUV7mn5R6JT8U8H5hPf+dHxTwfmE9/502oqKbmn5R6JJiOjGDUfMJJ0G+/tru30RwgAHUofHXX30xjMwPJSfWdvZU9McAAAhFGmTOEeiU/FPB+YT3/nR8U8H5hPf+dNqKWi3NPyj0Sn4p4PzCe/86Ping/MJ7/zptRUU3NPyj0Sn4p4PzCe/86Ping/MJ7/zptRUU3NPyj0Sn4p4PzCe/wDOobvRXCZ0+QSDnnfu0508qC84zoP5z6gNfvFRUaNPyj0VD4p4PzCe/wDOj4p4PzCe/wDOr54haFvresTq4nPmGWNvKmKl6wRMiImZ0jeZ7oqK91T8o9AlfxTwfmE9/wCdHxTwfmE9/wCdNVYEAggg6gjUEd4Ne1FNzT8o9Ep+KeD8wnv/ADpTd4XhWkJhkE+S+pEbExPs9tP+I4vKMgAJYNOuwOk+0+40tArXs9APu7JZK+AHC0D0S4dHcN5oe0/nR8XsN5pfafzpjRXS3beAWPdt4BImwaWrzC2uUG3bJAnfNcE6nwFFTY758/V2/wAV2iuRXEVDCawQLLQdFf3S3/uf3HptSnor+6W/9z+49NqSulR8NvyH4VTHXghViCQouMQokkBSdBzPhXTcSSLRBzdcQEjWZUtPoCgkmur47dv+v8JrPcN6O3rVy5DdmylxMJJ8nrZYlvQYXXkKipznA2C1MURWJwHBrotFflxmbDZgUKQy3UNx1Y3GJbLMsOyQB3RUvGOjzKt3qFuzbt2Oph3JDdYxfL2tSFPPYVEO9dE4VsYrw6eqsdc4PdS5cthLpwgvKxQMxZkNvXLrmYdZBKjU11c4M7Wsrrc6pf2o21LHMqFU6lX1mZzEAkxAnarFzChrOAPd69lqcIeyPGT7SamrJ8A4W6YhLt63cLth7IzkkhXAZbgftadnLuO+NZrWVZMklHSJLbhFFFQ4zFrattcfRUBYwJ0G+gqk0mEdaQ0Nsdj/AIPjU1VbuOtG0HJm2+QAjWesIVdvEj0VJYkEqeUR4ijsRIQAwYU1FFFAjRVO5rdb/Ta0/qYz+EVcqDEWWkOkZgIg7Mp1IPdtoeVUhdksTi+joHDs4Zgn7OlzqtY68qoL+zXL/FJqZukDhigdivV4hCjokBrdoG3lULME6donNB0FbOxiA0xIIMEHQg/8586lzHvNRI3HlMLIcO4jfInOQqHh4CBFCkXkt9YCMs/SMRGWrPCuLXWv5bl1QZvB7RBlQpOQrFoZRlAJJc5p9VaaaW8Sx4INtDM6NzCrzHpO0eNE1pcYCot3Yku/dLbBkZjqzQSTuf8AndUlFFdxrcIACwIoooolEox3z5+rt/iu0UY758/V2/xXaK4u0eIUTMk14NiLqYK0bNoXWm5ILhIGe5rJBnWNK64b0gv3MQbLYcLk+cYXQwSRKg9kAk9wMjnVFb7Lw23lvLYzF1zsGJ7Vy5ogTXMe8ba+mr3RktkXqmw5sgmci3Q5JEyTcPlGQSSNQfRSVrpuPcAOg4cPVOL3l2/S34anqC95dv0t+Gqdviz3LhFq2GtIxV7rPlEqYcKuUlsu06CeelRaxqmdFLm6RYYIHN62FJKgltJAzEenKQfQZqQcaw5fq+tt5wJy5hMAZp+yZ9GtWihXahxbdmObaD11WPHsNkV+ut5WJVTm3I3AG5NRHjVhiri4pResLNIAGSFO+u5/5Io2fFKB4MJpFBNUk43YK5hdTLMTPPKWj05QTHcKrcSxqXsDeuWzmR7N0g94ytyNArcYEpqWFLuktlnwl9VBZmtOABqSY2ApJiv2qMH1wsZP2jDxkz5pytlnNptNSWuktwhwrI2mHZGKZQRdu9W3YFwkqBqJynw2mlnNUEEHqy4xHB7tlba2Emzdew1xZ1tOrWyWUfwmDI5HXQVXTheIuYm6GuXULm8phXy5GzdUQ5fIAIQjKAZkRzphhuM3+tKsyEJiTYMIQWGRrgecxgiAI2qja6S4jIGU2rj3MObpgBRaZSoAbtxrmjWNRRNukuwWN49uugusLhMc9xGukgX2XrlB0tLYI8mDp1kEafxc62FZW5xVyDftsuZMLeY5k3Nu55BAYgaiCQSDuN65tcbum5FsW0N2/YUkgto+GFwmMwkgiBttr30Kax7WcTPX5WsorLYjpHfS+bRyN1bWFbRFDC4qlmBa9mBluyoVhpBOumpYxvyqJ7Hh0xooMRh57S6OAYPI/wClhzH3bipbTyoO0gH0eFUsPx2y/U5Wn9ozG3oZIUEsY5ARz5xU+HviMp0ZRqDoYHMd48RUV5FL+J3c75PopEjkWOuo5wI9pqCueslidTnLMDBiJ01iBpGn5V1FdmgwNYFy6jsTiUUURUWFxK3FDLMGYkRsSp94pyGFLRRRVqkox3z5+rt/iu0UY758/V2/xXaK4u0eIUTMlZtIg4fZuP1nyLu46tcxkPdBBG0EE6mI76v9CkH7MGGuYjUurkhVVFnIMqkKqjKJiNTM1xwnAtdwFtUuvZPykMkT5dwQfD0EHxphwHhhsWshW2DmJJthgGmO0QxJzcjqdvVSVspNMtOmEfhWr3l2/S34aU/F+4Ldyyt4CzcN4xkPWL1uYlQ+eIDsT5MxpNNr3l2/S34anqLUNUgxPR+4xe491QxXERCEKhu27dpWALT2FQ89cx2pHhOFpeslWLWRLP2ghlMRaFuw0q5GVUUyDrE6Ctpj7DPauIhCs6OoJ2BYEAmO4maTYfootsC2mUWSVZ1gyxFp7LQe4yjeEN30UowVJaw3V3kfrMMrklSAsZs/VkZZuTnKpHORl0hdaY4EzPbU37bvYCEDLIlbjMesXPMmfCCs8qG4EmGsh7xVxbtk3nbPJIKEuAgkwqKoX/SnjVno1i7TvdCAi4vafNae2W61nOb5RQTqCPDLVgjiqMxZejo7cNwu91CC9y4QEIOd7PUjUueyurAb6701wmEy2VtvlYBQhAEKVAygZSTplgVZooVRuuHsKcsqDlIKyNiNiO4iq9rg9hTK2bYPgijYhuQ/iAPpAq3VXE8St27lu25hrpYJoYJUAkTsNxE7nSoqwg6KT9jTU5FktmmB5URm9MaTS3AcDt2rIsKiGVVbjZQM8c2HMnXeavYDilu9n6ts3VvkYwYzQDoeY13GlR3cYlu4oJ+efII1h1UtB7uyCdf80bM5QPYDFlOmAtBcoRQuUpGURlO6x3eFC4G2CCEUEEEHKNwuUH0hdPRpU9FLRwFBcwFpnDtbQuuzFQWHoJE1BxrCvdstbtmDchSZjKjGHI7zlkAd5q3dxCr5TKs95A++qmN4ulsLHyhacqoQZA3MkwANp76iEua25S7D9G2ts5VgPlHNsxratstwhR3/ACrlo05dwrP4nhq2eqS+AozNduS+cOLaZC5CW1AUs8kmSYEmrXEOlV1XIfrAilMxsosL1hARWuNczHcTCiosdw25dGdiWcWSuraPL5jbaORCgGNJJptAbxxw3jP2QOraOBEjNeW+FzlKhc3YF0ydSXtvc156Lp6YrpeDsq9hVVouCASAVN0OqTyGQFfDMa8TB4kxByBmulpacoDA2kABjUQDHKe+osDw2/NsXDdAzTclxDFUYaZDMMxB8Y2FdKOSzz/kF0vCHWPkbRWWIt5gFtvmlXHYgnLlGwIjxq1wPhrWVytDHKvbntbapEbAzBG866yS0opopgGUk1SRCKKKKYlJRjvnz9Xb/Fdoox3z5+rt/iu0Vxdo8QomZJxwK5dXBWuqRXM3JDPkAHWPrOU+yuMNjbzYwLiZsgLNpEMpdaDnm5AzFRPYgd+sTVSxduLgcOVz9X1jdcbYOcWs9yYjtATEldQJim/R+4WRj2zbznqjcnPkgSTm7UZ88FtYikrZTMhonQfjrXNXr3l2/S34anrL9LMYTcS2pYZVLkqSNWOVRIM7BvdWNudIGS86O9zIuzB33iYPa50JdCfRFWu97KLMRaJN/kLcTJyX1qivlWA4xcZXa41wQ+UAPcJ1EjQMTNWDxdYB626c0wA9wnTfQGdKrGFdVu0U3lhpEkGLXExOYHC6+i8RwC37T2nnLcUqYMGD3HvqjwzgwsXnbrLlw3VVZcqdELMBCqo3djWSwPFbTEq1y6TprnuwJE6kGBoKt4Lilh8+V7nZTMc7XBCH6QzH3jWibgLpIGt+Cr/s4Z3ZAsddcptrotxRXyfGceIVWt3LhllBlrg0M6iWHcauLxVSAetu6tk8u5OY8iJ0ocYRPZtTGB7qRuSNZEcbWX0ylXF+BDEXbRcK1tFvBlMyc4XLBG0FZmQRpFYh+KgT8pd0YrAe4TmGpEA66UXOKqpE3buoB8u5AB2kg6T41eMJIfXMRSdf5+y0fEeh7XHMFeqLki3mKiOqS0pkI0MpUxps0gg1y3RAkyy2mBv9c+rM1wdUyZGlBMMxMk6ydtqUHjdgM6lr/YAkh7pBMEnZu6NTE++izx3DsqktfBbZc14nv0g6gd40qxUAK0mltZbO6MfXUSNOCZYTovfyKoup5Vly8tnU27DWNAV11IYEkbV0vRUWsOy3MgUAse0zgv1T2wwXq1g5mU8yTzJiu7dtWRSGeCMwOdwSDrqc0+3aoIQtbhmdWZt7jsJQFgcrNEyOYphgm35WbfVYPd69F1grmdySCWVUXOwIMBQIAbUagnxmedWrdhFJKqqk7kASfTVa9xZFJBDaZtcpIJUZioPNoB08CNxQ3FbQzdodgw3hC9Zr4ZfyoJLRAMnj+ISizEZwx1c/VdYnh1u5mzAnPlzDMQDk1WQDyrvBqVZkOxLOPQxJIPoM0qxnSOCBbXkcwcEMCHsqNPFbs+ymt5GDhl15MNNV1iCdiD6AfZR7O/d1MR1zQVmuwgnTJU7+LY3LwLOq2lTKqZQzZgWLdoa9wH+kzvXOC4uzMQO3mIKlyEhRassZIG5LzoO/YCjiard1dNLUmLiKQTIgAkHQgHyT3eimAwtu4gzWlgwxVlB1AgEgjeABPdXSZUD3lrTldCCCzEW2y616hLrXSdWUMEMFgupEwbJvTHqy767zU1/jRQJKS1wMQFYsIUKdSqHtdoaRHjV44O2WDlFzCIbKMwiYgxPM+2uPguzly9Vby5s2XIsZv4oiJ8adD+KqafBVW4uczKFUMtxEhmiVYmH0UwDBjfnMERUVrpFm8m0xGYKDMCesFrUlY3M6E6DkdKYNw60QwNtCHMsMi9o97aanxNergLQJYW0BMSQok5YIkxyIEegVIfxVYmcEuxZPXGd+qtzBkeVd5wPuor3HfPn6u3+K7RXK2jxCgbkrVg2RgLJvJddQ1w/JZ5EPc1ORgcsTvpU3RfiVsE27dvEZLjlrbOjkZSintXHJG4MRyjfepeDcNW9g7CuWyq7sVGzxceFbvWYMc4phdsphrN4p2V7TAclYiIUcgW1jvJpK1sBDWvtAA+eSyvE8SLl+442LZR4hOxPtBpXb4cA9xmhhcKmCNsu1R8TtRZCjXtWhrz7ajWNdarG61k5ZEdgknMVVWciAC2wA3/8AULiVmpGqGuLTBfmONw78xkrL8MJDjN5b59tI/hMEEj1iuV6Ps69WCu7EHKezmM6HNpXg4mR5RX5xkIgyBJy6ZtSdD6DMGp+G4/qQ5MSSCTJiDcdSSGcLoANZHLkKmBb6W2bY0jvxcHIZgQNOCur0YYXFcXApUEZgpzt2cvaOaDB12rm10UIzBrgIe31b9k5jrIaWc6zBPojSvLXFyL+clQrph8zkyiCb5zaNEEgAGY13pj0eacLZMzKDWiLQGytB23aWiMWgGQ0uLxoUix3CLhhHuA5GUghImBz7XOpLXAWvXDlcKS4uSRIGURB11mnfF7IKZtiu3L1T7/VXnBmy3GzCCLbE+oqfuNXTYHOE5Ln9v2hlSA6ByA1IJ04gLPYjgZHWIzKSbjEnKYmIEQwjSD665fgomZB7Kqc4LTlEA6MNYprfuZ3LkDMe4VzQODZMZIG/8ptbcn8dBy5ch6L3h/CnJuEOAl0BWGWW0TL2TMDQ9xry70cuNZW01y2QghT1ZlfEEPv7vCmnDPI9Z/xVyhhbKO3V2taQ64jQaCBpwsosLYyIqklsoAk7mOZqLEYAMFhmTKSQUgHUEHcEc6tUVaRjMyqScLUOGLOcpzBSRlzxBfacxBPOJJMVDY6O2FEBf+21vfdWJY+vU60zryrkqYilrcAQxne45AIliNsyNGigb2199Xr2JAIWCWbYD3knYDxNRvjlDASIIJJnaK5w9lrjC4eyFnKBuRO7fl7auj/WdDbxndFVY9oG8lsgkW6zIj7qPh1wXmLkHseSMrAQ30wzABiQNxoB6ZpjbuBpjXKYPp0P+RWbxXB77I6qigNOVetJCOVeXt6DKMxXsmY1IAqzj+GXnIIA8pzGYSpYW4YEgiQVOo17q7VP+m2A1Z922fiT7Ka8pOOBglmZRmJvGZO7XM1s+kL7NqcU9pJzCW4AZFFFFFEgSjHfPn6u3+K7RRjvnz9Xb/Fdori7R4hRMyWg6K/ulv8A3P7j1W6YXj1dtBs7yfQmsetivsqz0V/dLf8Auf3HpJ0kxBbEsOVtVUelgHY+9R6qQclorOw7MBxAHX0Sm/cCKWPIVBbxhDZbgCkgEQ0g6hY2GoJHhrU+Ish1KnSefcdwfbVFMLcZiXjMGUho7MKZUBc066kyd43pbQFlaQ9vfOVr6DSFbfGoN2Gs+4wffpXWC4moV3gZkMZZ5G51WbbaJPuqonCyIGf+DN2dWyOX3nSSTprTfB8FIAfOM0LHZOUAMLmozSSSF1kbbUVkykylisZTA8RtjUsuWN58coEbyTI9IiucRj1WybqkMIBBmFMkAa8hJqC1wchlY3JhlcjLEsDdZjvoC1yY5ZRvvXTcKmylotOUoWJXysrByInSSKN0AAfXr0WqGyvbHFEKBrhUdphocynKdWUxqvjSLCXHB6oC32GuhriMSzBmcZCDbEbwe0Yy6U3ucCGkFcqlwqlTCq5VsoyuNiD4QYjSqAsFXbtAgsTAXKOckDMYJYyeR7hSnNaYPC4Q1agYxwac7fRVcZhmZwB5FyA/gF10/mHZPqriwj9otIZYthomVBkuB4yJ9HOKY0VcrAKxiI6/iyOFX77HKNFUMZyeWQwgGfJkfnXr4vFZUg9ppLlrRAttAi3AUkiZ18N9au8IMZh6DTKoHWuF0Gvb/bcfKEhxN/E5mAYgZrJlUkKpZQ41UGQJPOR3aipDicRLwY1AUZCSB1iqG1UAykse0d+UU6qg2OuM9xbVsN1cAlmyy5AbKIU8iNTG9XKMOnRW7KEKAzZiN2gCfUNKkqlhOLW3QNOWcoKndWYlQp8cwI9Vd4fiKMF1ALBdAZEsMwGaANRqO+qgoC0pXiMA9y84FsBBH0gM2k8jInb260q6V4S6btxLFnMFwikFbnVmx8pc7aKCAzQNpHk761orvElUl1ZSCuzSkhJJZWIg6N3a99VcZgrWI1vYYs5XKJzhSsnssVOgEk9oc9K1bO2hSaQLF1z9PomVNprPE1cm2Hy0jU5fO98wqlrpc7Wrt20ivaw1uy7G4Sty4GtC8xCgEA5CN9CZ1jWpuJ9IbyDEgKiNaR2th88uoKgXBplZdTIBlSFB3q1Y4Lh3Yh8OilFtCFJylUnqwQMobLlIAIMVcPBLBLk2wTdDh5LGRcMuIJgZjqYia6TcTmyCsgfTzhLcTx7ELcxCLbtE4W0ty5LOA2YOwVOySOwnlHmY8a5fpNczKy20Nlr2GtAkkXP+oRHzRGUZc6iOeu0a37nRnCt5VoHTKZZjmWS2Vu12hmJMNNWrnDbTasgMulz+tAAjekBR7KLC/ipiZwVmiiinJKUY758/V2/xXaKMd8+fq7f4rtFcXaPEKJmSfdGLgXB2yTAAuknuAuOTWUbEG4S53clvQGMgeoQPVWs6LIDg7YOx6wH0G44pVguiRa2p64iQNMgMeuazkSmVqb3sphom3slFFPviafPn/wAa/nR8TT58/wDjX86HCVn7NW8v3HukNPbQhQPAV0nRAgz15Md9tfzqS3wXEFiDcUKC0MFlmGmXs7D6U691TCU6lSqMzaft7qlj7hylO2Myt21ElNDrprI3pRhsU1u3lTKCnWEmHZbpQWyOrzNIzZo5wwO9aheDO2ovRrt1YOXwnNyoPR15DdfqAQPkxsYn6X+kUxwIJHDr91sBMCGfcX+6RYjE3vKgZesRQsNmAkSSwaDuRtFILnELiqC2UFghmCIzKxIhmEkFRzEA1ub3Rl20OIMdwtr+dVrnQgtH/UMI7kA8OTVX0SnB5MGnb6e6yJuXFztGc6xAMQFQgDUyJLe+K5a/dzgwJysJAJXV7YBIBOoBOk8jty2NvoVlAAvkAAADq10A25118TT58/8AjX86iXhqf+f3CQdHWIJzbl7o/wDmxETy7q0NVcJ0fvB2IKsEdgCTlJjvAUjnTH4Nvfwp9s/ooYKtgcZJEXUFLsbw1yWaxcNt2ILbFXgAayCVMADMPYacfBt7+FPtn9FZZuL3Tf7OYIGsgjICgDyGLOBmBnaNO/SoAU5oMwr1vgSjJBKBeqJRTKlrTF11YZtyZ2mpbXB0VVWWIUodY1yJkEwOY3ow3FRcClbbnPOXyRIWQT5egBga949UN7jGazce0rdm0WDELAJQuogmZGk6RUur75XT8Lnq1Ym4iPmlsoK5RCKAoEyYmeQrvi+JZRbCBiXuKsKQGKwWaC2mw51WwfFE7LBXi6HYuYAi2JZgJmN+X+KsHiKHITbaTkKSFn5SVBBzaaGDz151QnVG4Q61x6dXVMcRdXtgr2lZbRbMO27IHIMCAq7loOo0GpqxZ6QdYICMshTMjRXhVYErBlzA0gwT4V7fWw2U3UHVtmY5gMvWaCXjSYBEnu3pklm2wkBSCFEgAiEMr6gZI7jXV2UOLLFY3Op4iIul1vpCCVGTW4YTtb9t1BOnZBCFufdvv3f4w69Z8n82plpbJmChozZIjWO+eQ3q4/DrRXKbaEQBGURAMgeo60oxWBdWci2GJIURbQqbWnZOgOiiNO4b02o99MAmT8gibu3E20J9P1VrEcbKZpQHIXUw2ua2od4BXVQDv3xoJmvcNxw3CQtptGCySBueyRoZlJueAjeaMC+Hc6Iqsy5fJ8pQIKgxqANCNDpqKYrYUbKBrO3MDKD6cunopjSXXBslh9MiwSe7ez3M0RNq3pv9O7z5iiu8WgF4gCALVsADYANd0orl1/EKpuS0XRP91tf1/wBx6t8L+ZT+UVU6J/utr+v+49W+F/Mp/KKSt9L4Wf6+ygxPGCLps2rZu3FUMwzBFVW2lyDqeQANWLWN7Ga6Op1iHZYnlDAwZ5c/Cl2Lw2ItX3vWEW6t1UDoXCFSgIVlYiCI0IPOqd/BYtrqX3sWrhyPb6nrBCAkFXDOMpY6q2m0RUUxuBOfpZaN76gwWUExAJAJmY035H2GvFxSFsodS2vZDCdN9JnSstc6K3Rh7lvs3H/ZrFtHJE50uXHaC2oADLB8B3VZwfR+4rSVUE4u9czAjN1b23RTO8yw0qKbx8/CnbFCWKOuZdGggwe5xy9dcW+LWjlm4gLkgdoQxWJymYO49tZnDdG8QLbIyAlLaIC1xSl7JcR8pVUDBWCmc5J7Ud5q2MLe661c/ZrambgKC4mgbIM+aIJGWYGtMBxAg6Je8cCDEevXun1niCMiMSEz6KGKgk66DUgnTYE1N16xOYRrrI+jv7NZrJcK4DiLAtE2bd75EW2VnUdWRcZyRIIIII21kVcwvCL4ItMi9Wn7XFzMDm68uV7G4jNBnnS0bajiLhP8NikuKGtsGU81Mjv5ekaVLS/gVu4tlVuWhaZQFgMGnKqjNK6amdN9KYVE5pkSVWwP/c+sf/FWarYH/ufWP/irNQKNyRWIbo8tu+A8OwQOSMwAIci3pmg7MdRoQK1HGcQ1tVdSQAwmOYg6esxSziZIxGZtFZUW2eTRLEE/xSTA7tudUclnrG4jMfg/wqbcMtlFTLCrqsMwI32YHNzPPnUNzAYchmIACqyNDEKFVSCGAIGik8pAqy2PtB+rNxA52TMMx9W9KcZwi5lvtaA6y4bqlS0K6OIE8gwmQfSDvoIUbOphMl4XZkMFG4YQSNYAnQ8wBI2POa9s8LtJ5K81bVmMFfJiToBJgDTwpNbt3WuEdeQzBurCuuUqgGXTNOjggwuusmNmHDsLfDzdeViQAfpvq6nvVIhf5qh+asggZpklsAQNv+GocF85eHKUPrKifuFTC4JIkSACRzAMx7YPsquoZHYgBlcyY0ZSABz0YabaEeNP2Z4ZUlxWSsCYPP8ARXqKqnidoEhmCEcnOU689dxXf7dbiesSO/MI9s12g9pyKRiHFVOKYb6S/SgH+YSbbjuIO/h6Kv2HzKpPMA+0TSvHcWjIyrKloTvdyCAFXeNyT3DSr+AcG2sMG0Akd/P0eis9JzTVdh5eqgF54qhjvnz9Xb/Fdoox3z5+rt/iu0Vz9o8QpjMloeif7ra/r/uPVvhfzKfyiqnRP91tf1/3Hq3wv5lP5RSV0KXws/19laoooq09FFFFRRFcXbQYQfUe7xruioDFwqImxUeHcka7gkH1VJUHkv4P7mH5ip6J4vI1VNNoRRRRQIkv/bUs271y4YVLjEmCeajYa7kV7b47ZK3GzEdUQHBRlZS20qwB1nlS/juHZ8HilQFmZjAUST2k2Aqk/C7lpMVbi5dN3JcW6QWZgGA6tiNAyjaAJBOmlRZi9wMAWj3TXjOOHat5SSMp0I3mQImTtyqtadRo3atv2WB1C8gw7iDpptvyq/xl02iXJBBy8gwJ7UaUpt4cm4QBo3s2kmAdYjw1PrrVTANMyP25pFYkVLX6yWZbAXmuMwDPDWCs5MjFADLyQ8gEeTue+rdrD4nKMxvSSvWQ6agMcxtnPKgiNOzoO/dqlqEW7rLXVU6nLlZNCVmAc2QTVqsjzBgIqdQ4QCMkgw3DLioNLgMIrBXGbL1lxmg5omCpJmdTBmurXWDKbjuI6wIJzEnMTbDhJLEINeXfrTHG2y7IqkgyTIEhQOZG2p0Hr3qzh8CiaqozRBaBmPeSQOdPoUHVZJsFVSvo3PXl72SfhOBvyS2YZ0shmc9oMM5fKAWA8rnA120imeBeUEknVxJ3gMwE+oVbZgBJ0A3J2ik+HxmZVthu3cNzWYKhs7hvTEe0U7aaDWgBuZKzmr35cdPZNCtVrzWg2oUt3BczRG8AFoipvg9NN/RmaPSQDE+NK8FeGRsSTktgvFtQuuVinaYjMzMRMSI09ND2Mg94o5c7ID8qd7ruwy2iQmqloUZjoGIPaAAnlOu1X8NYK5pMljOgjkBtJ7qU3OPMjEdUSV61rgzg5VthJymACRmAj361dwPFetchUfJ2ocjssVIB5aazGusGtVGnTYbZqOY/Mqvjvnz9Xb/Fdoox3z5+rt/iu0Vh2jxCgZktD0T/AHW1/X/cerfC/mU/lFVOif7pa/r/ALj1a4WfklHNRBHMEciKSuhS+Fny9lboooq09FFFeM4G5AnbxqKL2iiioooL4llHccx9A/8AdT1Ss4heudTvpBnujT3z/wDlT/t1uYzrOvMct/vo36DriltcLnmpqjv3so2JJMADmfXptJqlw/iEhzcYD5RhqQInZfca6vcQR1GRhmlInT6YXUH00sqbwESrGEtEBs0AszNAMxPKYqeo799UEsYH/Nhuap3ONLHZV2P8pUestFWGk5BWXNZYlc8dYBAfpZhH3t6soPuqlwsjMhZogMZJ30OhO0QZ9Qry/euXFAaJAOvex5wNoGlQW7DbEzJ1MkkjTQz6NT6tBWxlGoGxGf7eywPqAvxBWbWEVmu2SexczQRHZKkFY8QCPsVRbFZCVuEZ1MEKC08wwVZMEQfDarT2VIiNPDT7vXXqWwNgB6BFEdik5pZfw6Co2703hkkrlIYjyQd1k7T5QjftVfdwBJMAbk17S8dbdOxtKORClid1YbxBGxrSxm6ZhF0omD81G94YhmtjMEXynBiSPoajbX3e1jasqogCIn36nXxqNmW1bHOIAGksTsPSTVPFcRuWz2lUggkAT2QgLNLczG2gE1RqNpnvm5Qju3KZ0lxeCR7xsoqpKdY7ZQSc7FYVWlZJBJaDy76bvdAXMdgJ9W9VLmEs4gK5E6GGBZTlO6kqQY01U91NeJsnseGlJXuWVunNbz2yrW10BN28rr1hjQEs2QSdCVO0CmnA+0LjlAhN24ABrEEBtRoZcMZ8ambglgljk1ffU6ahpXXsnMAezGoBqzhcKttQqzAnckmSSSSTqSSTQtYQZKY+o0tgSluO+fP1dv8AFdoox3z5+rt/iu0Vy9o8QpTMk86N31TB2yxgfKev5R9AOZ8Kv27bNcDxkER/qcdzDkBy5+il3RLCqMOj7sc+pMwOsfQdw9FOrlwKJYgAczoKSuhSE02zwC6omlt3jHm1zCdyYBHhz9cRVHEO13yz6FGgB3nxPjT2UHvyCp+0NbldMn4xbgZTmJJEDQ9neZ2FLMSWudpj2ht3LqG5ega+FFu2FED37muq3Utma0d65WN9Vz81KcbdI8uD4Af5G1cG88g52keOnsAg+uua5dwNyB6abuaY0CE1HcSueoXmM07ltSfb66GZV3gTpt+XKpOrOXOZVI0P0mJ0AAO0nmR+dcW7bEC2FX+KF0mObMxMgEj1xSjVaPgAga6D3UwHVC2VGwA0jbl3UXrWYR7D3HvqwOG3iN1U9rQ6xHk6g8+fdUF1WUw2VW5LqzH05dFHianaKREfooabhmEC2Jk6t3nU+07eiuqBRWkAAQEC4u3QoliAJA172IAHrJArxMSpZkDAssFhzGbafTS/j2G6wIpMSXy+NzIwtj8Td3ZpemFu9YYIYt1fXZGCsSDdzASQQobIkz5KkAyDQOeQYhObTBbMrSGuUuAzBmCQfAjcVmxwK81orczn5hcou6ZZDXT5UE6suu4AqQcLxCksuYFzdL5bgnt3lICyYBFrMQe87zVbx3lV7tvmT79oXP1c9rLmiD5M5Znbei9iUTV2C+kxSTEYR0wjyCGDXH1cnKgZmVWcOGjKFmG0OusRTK/h5ywWD5YGsgjSc8gyJ9Z1qF7osLpb2wO6qXFOKqHWO0UMDXs520zMf4UB1InyqtfCKEQMzyI7KMQfdHvqzg8GtsQu53bmT4x7hsKnrO7Zd4cTihBIECEl/YS8hVZLYhgjLCs4+jB+idD3TrV7hNkraClSsF4B5AsSNvCrlQ4zEi2jMeQ9pOgHtinspNp3nIJWENOJe4q/kRnIJCiSBvA33r3D4hXXMpkfcRuD41RF65clCUGnaKNmMGRoIhZ13n/NdW2CXlVTo6kEd2QDK3s7JJ7lpQ2ppqBrcij7w72igx3z5+rt/iu0UY758/V2/wAV2isO0eIUbMld4HxBhhraL2Y6wZjBJJd/JE/f7KsMCzCSzsdvUOSjsjTnAqh0ff5FYQXIzhliSAbjHQgdk+n/ABNPeGWlW5cAfMVCAg+UmaWAY7GRzHdrrTQ9lMWF+Of8JlMOqBoJt+yr/stznbPtU++a9/Yb38C/b/8ArVy9xywoDdYGBzxkl56sS/kA+SNTVbDdIhcxXUImgFyXLDe3lkBBJiWGpidYmhO1VOKfuqQMSob+HuIrMyqFUFic+wAknRZ27qlXCIEFx72UFc0jKFiJntCduenqpHaa8rtbzE2hiL9tkAMlbhVg5YqRlVbkkEroJE1VHCDcCo5QwgHWTmZFOH6nqQqqdBcljrB33JoDXqOtKV3Rp6phxfH2+odrF03GAuEZF26rKbhYnQAKRrzzCJrS4PBImqyS0akyY3AnupDd4PhjmL3bgLABsmZBHVrbdfJjK4VSQe4QRXT4wtCqCEVQFWdcuwza6mANW9QNUS95h0omlrCXED6dWV/i15SQFaWSZAGaJjeWAB9fOo8JjRbBi25J1JOUTyAHaOn/ALqmmG7OUwO+OfhroPUBU4FbKezEth0pZqnFiCmxGPd9BKL6e0fWDoPRr41AqgCAIr2itVOk2mLJbnFxkoooopqFU+L4ZntxbjOrIyztmVgdfCJpXc4PdWVQvkRQFh8pci3cJkg7tccSdNRNaCiluphxlMbULRAWfxeHuLbuO73Ay29GzdnsosCA25uDkskzrBigYHEF0zm4e3ackPCCSXujLmBMGEAIIy+Mmnz2wRBAI03E7aj311Q7oIt8YyWcxXB7pUITdfMqZibnZDlxnzDMCQE2Akb7kzWiVAJgbmTXtQY7FdXad4nIrNG0wNBPidKINDboS9z4CnopenGFOUxClLjsSYyG2VVlbxBYg/ympPhez2e2O0YEggnXLsRPlaa0WNvFVgdwVyo7tyNBBY7D7yfATUFnitp1LKwIGbcEeScp3ExmgVEeJIp0ZWbPldtgoAdjrEdnKdJ01mqLhxUDDwXtjgdhZ7AYlixLAE5mifu2q6lsDYAegR91Vb3F7KTmeIXNs20T3bxrG8cqs2boZQw2YAjQjQ6jQ6io3DohLT8RCV4758/V2/xXaKMd8+fq7f4rtFcjaPEKtmSZdHuJqmGtqFLEZ5iIHyjwCSd4/wAV7eFxr11rVoumJsIpaVUIwNxCWkySA3kiTpy3pZwa6VsqBrmLwO7ttJPp7vTrTAcRZVCrmBkliIlmPLnAHhPpq3UxhEZ6plOrLQHZAKbD8JFo5rjosgLkQGCBZFo5RAMmFbbkBrvVC3hHW8bqXGtplVSDGZlRAgz/AEZkTP3VZNyZOuY94YsfDVY98UDC6yd/AfcTJ9c02nRHCfsPcqnunK2qOsD+VmOp1YF/CTrv4a+qvWtZhHLmSNT/ACrso9MnxqVVAEDQCva1igP7j9Mglyq9vAIpkTPpNTqoG1e0U5rGtyCpFFI8Zjz+0pqQqMEI11L6M07QJAqXEYh2jMQFF/kfo21JbkNJUn3U7AUjfC6b0Uqu8aZdWQa284GbtasFAOkAmfGpbmOueSAobrEXeR2gGP0e6Qe7eqwFFvWphRSzC8QZyQiySXMs0qFU5e6dSNvfU3EbpARQYNx1QkbgGSYPqiamEzCsVARIV2ilbutm5CAwUkrJPaLKqbnQmSK7xfEmtwGUFiCYBYgARpIXckxtFTCdFW9AnFomNFLL/F2CllTRernMYMuAQoAG4kTNS2OIlmHZAUu6AzrKAmYjbTvqYSrFVpMK9UONwouW2Q7NAPokGpqKA3TQYul97gyl3dDlZ8pjdc6sHzZZHlFVB74FLLd5crMbwZ4LZYALCzfu3WjXTPGXwAnWtHSbCcAZIHWCAgVoSC5kMS3ag/TjSRnOpFKcy9gnMfbvFVGwCqCGxIHVgB+zy60XIJnQlmgnxG3PnEpaWwFN1biDMbSqIcnMVBmTLBm3I1O+pq8nAWBANyUDBguXWOt65gxzakmBMcprlOjxDT1gIZlZ5XVilxrog5tBJggztNLwHgm426u69FJieBl+sl1+UVgTkMhmQISDngKQNonUiaaIDAmJjWBA9QrqitAaBkspeXWKUY758/V2/wAV2ijHfPn6u3+K7RXH2jxCozJT8CHyCf1/jemFZVcbdtyiXCFUtHZQ7kncr4178L3/ADh+yn6a2M2umGgXSgYEQtTRWW+F7/nD9lP00fC9/wA4fsp+mi7ZT5qYuS1NFZb4Xv8AnD9lP00fC9/zh+yn6anbKfNTFyWporLfC9/zh+yn6aPhe/5w/ZT9NTtlPmpi5LRHBIUyR2ZmJO85pn01yOHpM6nVjBJIGac0Dxk+2s/8L3/OH7Kfpo+F7/nD9lP01fbmc0Pd4J6OE2+4nRRqxOimVG+wNS3MEpk6gls0gkHNGX8OlZ34Xv8AnD9lP00fC9/zh+yn6anbmc1Ib5U+HDLYiMywCNGYSCZIOuutT38OriG2kHcggjYgjWazXwvf84fsp+mj4Xv+cP2U/TU7azmoMItCfjhluGEE54zEkljG2szp4V6cAumryJ7Wc5iDuCe7QVn/AIXv+cP2U/TR8L3/ADh+yn6anbmc1Ib5U/fhtsmSDupjMYldASJ3iu7WCRcsDyc0an6W9Z34Xv8AnD9lP00fC9/zh+yn6anbmc1O7nh/C1NFZb4Xv+cP2U/TR8L3/OH7Kfpqu2U+aLFyWporLfC9/wA4fsp+mj4Xv+cP2U/TU7ZT5qYuS1NFZb4Xv+cP2U/TR8L3/OH7Kfpqdsp81MXJamist8L3/OH7Kfpo+F7/AJw/ZT9NTtlPmpi5Jljvnz9Xb/FdoqDhQa6ztcYkgINlGkueQHea9rnVXh7y4J9NpLZX/9k="/>
          <p:cNvSpPr>
            <a:spLocks noChangeAspect="1" noChangeArrowheads="1"/>
          </p:cNvSpPr>
          <p:nvPr/>
        </p:nvSpPr>
        <p:spPr bwMode="auto">
          <a:xfrm>
            <a:off x="63500" y="-1084263"/>
            <a:ext cx="2028825" cy="22479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54" name="Picture 6" descr="http://www.google.com/url?source=imglanding&amp;ct=img&amp;q=http://www.adventureassoc.com/us/massachusetts/massachusetts.gif&amp;sa=X&amp;ei=tcMiT5HVK6Ld0QHvj4myCA&amp;ved=0CAsQ8wc&amp;usg=AFQjCNH6IP-3Pr7QdHMd5YaoF2cZZ9r7Dg"/>
          <p:cNvPicPr>
            <a:picLocks noChangeAspect="1" noChangeArrowheads="1"/>
          </p:cNvPicPr>
          <p:nvPr/>
        </p:nvPicPr>
        <p:blipFill>
          <a:blip r:embed="rId4" cstate="print"/>
          <a:srcRect/>
          <a:stretch>
            <a:fillRect/>
          </a:stretch>
        </p:blipFill>
        <p:spPr bwMode="auto">
          <a:xfrm>
            <a:off x="7162800" y="228600"/>
            <a:ext cx="1066800" cy="1179407"/>
          </a:xfrm>
          <a:prstGeom prst="rect">
            <a:avLst/>
          </a:prstGeom>
          <a:noFill/>
        </p:spPr>
      </p:pic>
      <p:pic>
        <p:nvPicPr>
          <p:cNvPr id="9218" name="Picture 2" descr="http://t0.gstatic.com/images?q=tbn:ANd9GcQY0DCIgYCz0h7Uh7syCuZLkfQ5GvwcbBNIbkxW1giu6Kc8f33AHg">
            <a:hlinkClick r:id="rId5"/>
          </p:cNvPr>
          <p:cNvPicPr>
            <a:picLocks noChangeAspect="1" noChangeArrowheads="1"/>
          </p:cNvPicPr>
          <p:nvPr/>
        </p:nvPicPr>
        <p:blipFill>
          <a:blip r:embed="rId6" cstate="print"/>
          <a:srcRect/>
          <a:stretch>
            <a:fillRect/>
          </a:stretch>
        </p:blipFill>
        <p:spPr bwMode="auto">
          <a:xfrm>
            <a:off x="6553200" y="4130146"/>
            <a:ext cx="1981228" cy="2564683"/>
          </a:xfrm>
          <a:prstGeom prst="rect">
            <a:avLst/>
          </a:prstGeom>
          <a:noFill/>
        </p:spPr>
      </p:pic>
      <p:sp>
        <p:nvSpPr>
          <p:cNvPr id="8" name="Rounded Rectangle 7"/>
          <p:cNvSpPr/>
          <p:nvPr/>
        </p:nvSpPr>
        <p:spPr>
          <a:xfrm>
            <a:off x="457200" y="3831886"/>
            <a:ext cx="2057400" cy="28956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 name="TextBox 8"/>
          <p:cNvSpPr txBox="1"/>
          <p:nvPr/>
        </p:nvSpPr>
        <p:spPr>
          <a:xfrm>
            <a:off x="609600" y="3940858"/>
            <a:ext cx="1905000" cy="2677656"/>
          </a:xfrm>
          <a:prstGeom prst="rect">
            <a:avLst/>
          </a:prstGeom>
          <a:noFill/>
        </p:spPr>
        <p:txBody>
          <a:bodyPr wrap="square" rtlCol="0">
            <a:spAutoFit/>
          </a:bodyPr>
          <a:lstStyle/>
          <a:p>
            <a:r>
              <a:rPr lang="en-US" sz="1200" dirty="0" smtClean="0"/>
              <a:t>So……… lets summarize.  </a:t>
            </a:r>
            <a:r>
              <a:rPr lang="en-US" sz="1200" b="1" dirty="0" smtClean="0"/>
              <a:t>Why were Sacco and Vanzetti executed?</a:t>
            </a:r>
          </a:p>
          <a:p>
            <a:endParaRPr lang="en-US" sz="1200" b="1" i="1" dirty="0" smtClean="0">
              <a:solidFill>
                <a:schemeClr val="accent2">
                  <a:lumMod val="50000"/>
                </a:schemeClr>
              </a:solidFill>
            </a:endParaRPr>
          </a:p>
          <a:p>
            <a:r>
              <a:rPr lang="en-US" sz="1200" b="1" i="1" dirty="0" smtClean="0">
                <a:solidFill>
                  <a:schemeClr val="accent2">
                    <a:lumMod val="50000"/>
                  </a:schemeClr>
                </a:solidFill>
              </a:rPr>
              <a:t>Because they were foreigners and anarchists, that’s why.  It had nothing to do with the charges that were brought against them.  They were found guilty for the wrong reasons!!  Innocent people were put to death because of public hysteria.</a:t>
            </a:r>
            <a:endParaRPr lang="en-US" sz="1200" b="1" i="1" dirty="0">
              <a:solidFill>
                <a:schemeClr val="accent2">
                  <a:lumMod val="50000"/>
                </a:schemeClr>
              </a:solidFill>
            </a:endParaRPr>
          </a:p>
        </p:txBody>
      </p:sp>
      <p:pic>
        <p:nvPicPr>
          <p:cNvPr id="4" name="Picture 2" descr="Image result for sacco and vanzetti">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4130146"/>
            <a:ext cx="1975613" cy="253648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sacco and vanzetti">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13955" y="5453743"/>
            <a:ext cx="1513294" cy="1241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stellar" pitchFamily="18" charset="0"/>
              </a:rPr>
              <a:t>Limiting immigration</a:t>
            </a:r>
            <a:endParaRPr lang="en-US" dirty="0">
              <a:latin typeface="Castellar" pitchFamily="18" charset="0"/>
            </a:endParaRPr>
          </a:p>
        </p:txBody>
      </p:sp>
      <p:sp>
        <p:nvSpPr>
          <p:cNvPr id="3" name="Content Placeholder 2"/>
          <p:cNvSpPr>
            <a:spLocks noGrp="1"/>
          </p:cNvSpPr>
          <p:nvPr>
            <p:ph idx="1"/>
          </p:nvPr>
        </p:nvSpPr>
        <p:spPr/>
        <p:txBody>
          <a:bodyPr>
            <a:normAutofit/>
          </a:bodyPr>
          <a:lstStyle/>
          <a:p>
            <a:r>
              <a:rPr lang="en-US" sz="1600" i="1" dirty="0" smtClean="0"/>
              <a:t>The </a:t>
            </a:r>
            <a:r>
              <a:rPr lang="en-US" sz="1600" i="1" dirty="0" smtClean="0"/>
              <a:t>Emergency </a:t>
            </a:r>
            <a:r>
              <a:rPr lang="en-US" sz="1600" i="1" dirty="0"/>
              <a:t>I</a:t>
            </a:r>
            <a:r>
              <a:rPr lang="en-US" sz="1600" i="1" dirty="0" smtClean="0"/>
              <a:t>mmigration </a:t>
            </a:r>
            <a:r>
              <a:rPr lang="en-US" sz="1600" i="1" dirty="0"/>
              <a:t>L</a:t>
            </a:r>
            <a:r>
              <a:rPr lang="en-US" sz="1600" i="1" dirty="0" smtClean="0"/>
              <a:t>aw of 1921 </a:t>
            </a:r>
            <a:r>
              <a:rPr lang="en-US" sz="1600" dirty="0" smtClean="0"/>
              <a:t>was </a:t>
            </a:r>
            <a:r>
              <a:rPr lang="en-US" sz="1600" dirty="0" smtClean="0"/>
              <a:t>passed by </a:t>
            </a:r>
            <a:r>
              <a:rPr lang="en-US" sz="1600" dirty="0" smtClean="0"/>
              <a:t>Congress.</a:t>
            </a:r>
            <a:endParaRPr lang="en-US" sz="1600" dirty="0" smtClean="0"/>
          </a:p>
          <a:p>
            <a:pPr lvl="1"/>
            <a:r>
              <a:rPr lang="en-US" sz="1600" i="1" dirty="0" smtClean="0">
                <a:solidFill>
                  <a:srgbClr val="FF0000"/>
                </a:solidFill>
              </a:rPr>
              <a:t>It limited the number of people admitted from eastern and southern Europe.</a:t>
            </a:r>
          </a:p>
          <a:p>
            <a:pPr lvl="1">
              <a:buNone/>
            </a:pPr>
            <a:endParaRPr lang="en-US" sz="1600" dirty="0" smtClean="0"/>
          </a:p>
          <a:p>
            <a:r>
              <a:rPr lang="en-US" sz="1600" i="1" dirty="0" smtClean="0">
                <a:solidFill>
                  <a:srgbClr val="7030A0"/>
                </a:solidFill>
              </a:rPr>
              <a:t>Fears about radicals, mainstream culture was being overwhelmed , and American workers concerned over their jobs </a:t>
            </a:r>
            <a:r>
              <a:rPr lang="en-US" sz="1600" dirty="0" smtClean="0"/>
              <a:t>led to new limits on immigration into the U.S.</a:t>
            </a:r>
          </a:p>
          <a:p>
            <a:pPr>
              <a:buNone/>
            </a:pPr>
            <a:endParaRPr lang="en-US" sz="1600" dirty="0" smtClean="0"/>
          </a:p>
          <a:p>
            <a:r>
              <a:rPr lang="en-US" sz="1600" dirty="0" smtClean="0"/>
              <a:t>In 1924 and 1929, Congress imposed even more </a:t>
            </a:r>
            <a:r>
              <a:rPr lang="en-US" sz="1600" b="1" dirty="0" smtClean="0">
                <a:solidFill>
                  <a:srgbClr val="0070C0"/>
                </a:solidFill>
              </a:rPr>
              <a:t>restrictions</a:t>
            </a:r>
            <a:r>
              <a:rPr lang="en-US" sz="1600" dirty="0" smtClean="0"/>
              <a:t> on immigrants.</a:t>
            </a:r>
          </a:p>
          <a:p>
            <a:pPr lvl="1"/>
            <a:r>
              <a:rPr lang="en-US" sz="1600" dirty="0" smtClean="0"/>
              <a:t>The new immigration limits did not apply to people from the </a:t>
            </a:r>
            <a:r>
              <a:rPr lang="en-US" sz="1600" u="sng" dirty="0" smtClean="0"/>
              <a:t>Americas</a:t>
            </a:r>
            <a:r>
              <a:rPr lang="en-US" sz="1600" dirty="0" smtClean="0"/>
              <a:t>.</a:t>
            </a:r>
            <a:endParaRPr lang="en-US" sz="1600" dirty="0"/>
          </a:p>
        </p:txBody>
      </p:sp>
      <p:sp>
        <p:nvSpPr>
          <p:cNvPr id="28676" name="AutoShape 4" descr="data:image/jpeg;base64,/9j/4AAQSkZJRgABAQAAAQABAAD/2wCEAAkGBhQSERQUExQWFRUWGBwaGBgYGCAcHBwYHRwdHhocHB8dHCYeHBwkHBwdHy8gJCcpLCwsHB8xNTAqNSYrLCkBCQoKDgwOGg8PGiokHyQvKjEyLiwuLCwsNCowKioyLCwsLCwsLCwsLCwsLCksLCwsLCwsLCwsLCwsLCwsLCwsLP/AABEIAMgA8AMBIgACEQEDEQH/xAAcAAACAgMBAQAAAAAAAAAAAAAGBwQFAAEDAgj/xABGEAABAgMGAggCBgkDAgcAAAABAgMABBEFBgcSITFBURNhcZGhscHRIoEUMkJSYuEVIzNykqKywvCC0vEk4ggWQ2OTw/L/xAAaAQACAwEBAAAAAAAAAAAAAAACAwABBAUG/8QANhEAAgIBAwIEBAYABAcAAAAAAQIAAxEEEiExQQUTUWEicYGRFCMyobHBJNHw8RUzNEJSguH/2gAMAwEAAhEDEQA/AJNuYHNKqZdZQeRpTyJgFtC4toyKs7aVGn2kCvmI+jRGFAO4rFSRB2NjROS5CJhIcA+9XN4EQxrAxfk5igWrolclUA8zF5bFyJSaBDjSa8xp5Uhe29gMD8Us7Q8iKeJVEkjblZxDqczagocxrEC3rtNTaQHRtseUIJ2wrWs1VUhyg4pCljT5EcYILExzfaIRNNVpudj3ZYogEYMNHZG3KcGN6Tu2y2wGMuZAHH8oWV/rrIl30FlBCVb02rWDSwcUJGaAo6lCuSyE+ZEE9G3RX4FjqoYW9QYYm3S66yizeSTnqMyPZq8kqg8EtV7kVhcXNb+kWq87wSpXiVQz5qVztKQPhzJKeyoIigufc/6Gp1RVmKzofmevrgXUll9BD096V1Wkn4mGB/cWt+1Fq0HSOJr4wd4USGSUKz9tVfT0gQxTklfTMwSaFO9DTdUMmzWhK2eOGRBPiYTWv5rH0nV11udDUo6tj9ovkn6TbQ4hKgf4SPaCbFedySqWx9s0p2ZYo8L5bpJt548Cde3N7RvFGY6SbZZHChp209ooH8st6wmQHXV1dkUfsM/5Qvw9keikm+ahm7wPaPUxcxJnEzQUQoHUaU8ourMlujZbR91IESo1BBtAM8++ofzXdT1z9jFtjDO0bab5mvcRFxh/OUs0KP2ArwH5QF4lul+dLadejST4AmJ92bS6OyH6nUEjvURGYP8AmkzuNp8+H1p3JB++YX3PvWZ3pKpAyEio47dfXF4zPNrUUpUCpO4B2P8AhgUwylejks5+0a16qCKTDrM9OvvVNKfKvwQ1XOFz3nPu0iF7ivAT+YzDGgI9GPDjqUiqiEjmTQeMPnKmKRXThApbmHcvMVIGRfMfnWCtDgUKpII5g1jIoqG6xtV1lLZQkGDErZKpOQcbBK1BCqeNOUUV27NULMmVLFFLzmh6is+sMNQjjMSiVIUigAUCNBzFIHZHrqjgg9yCT8orsKJWr7i/ugeZENoGB27d10yefKc2c1221rzMEIiql2rgy9feL7i69IHYhuZuha4qUPMx0viro5FCOKsg/pHrEa8YzWlLpOw2/iEer7KzvyzP4hp1BSIEn9Rmmpf+UvzP+vtDCPUaAjdIdORPQjceQY9RJJ5caChRQChyIr5wO23h1JTQOdlKSeKEhPkBBKI3FyRKW3gItJKpV7sSRQ95XAz09r2YrUukDmVLT5kR9JR4el0rFFJChyMSSJuwceyCEzbR61A08AisMew7+Sc0AW3U15K086RX29hVIzNathtR4ooPQwu7awKmGiVyjmamw1zd9AIkkdczINPD40IXyNEnxoY427Zhfl1tJOXMCK/4RCCbvPa1mKo7mIHBZqPBXVBld/HxldEzLZQfvClPMmKIhq7KQQekNbjXWVJNrSsgqUQagcirrPOBC/bXQ2k08sVbNOzh7wwLGvTLTQBZdCq8KH1EdbbsFqaRkdFeR4iFPVlNq9p0NPriuoN1vO7IOPeUlt4hsMNpWghwq+yDT0MXdj2wJhgPBJSDwP8AwIEZXCJhLlVLKk/dr/2wVWzRiUcyCgSg0AiKX5LSahdLhUoyST1P8Rb2Iz9Jm5x060bcH8iqeUDiZ/Kw7LjdTtO5cHuGNn/9PMOHdyv94gBlZHNaJRT/ANZXgsxjYHaD65noqWVrrEPRAv7CNV9X0WyhwIbT31EVuEkjlllOHdatOyifaPeKs30cmlsfaNPCvpF9cuS6KSZT+GviY1AfmY9BOE7FdEzHq7fsJdEQGYozxRKBIJBWrShodCnl2waQssVZ0fSJdsmiQqp7DkPpBXHCGZ/Da9+pX25+0qpV+0JFtt4qUtogGiiTQHtJ8oaNk2ol9hDqdlCsCd7rfYFnZG1hWZISBrwpHe7ZMvZGc8EV8YBPhbAPGJr1Q8+oWMuG3Y6YyIUy8+259RaT8xWJEJawLAmlsrmZdwihJygnXc+kMS4t4FTLB6T9o2cqu9Q/tg0t3cETPq9CKQWRsgHB9RCQxsRAlraaccU0lVVp3H+dkT4aDmc5lKnBEHb22At7K4yaOo2896iKuwbuzDkwHpo/U21r69Qg3rG4AoCczSurda/LGPn3niMAjI9Ug5kmo9CMjYiSTcbjBGxEkmo3Go3EkmRuMEcZyY6NtSzwFYksDJxPUxKpcFFjMORgLt7B6RmKlKOiUeKfzrHS59/zNvlpSANKgg9nVBhMTiG6Z1pTXapAr3wKuGGRH36W2h/LccxDWvgjOSyuklVhdNRxVpr9ykRJTEG1bOOV9KlJGlHBTblSkfRQNddxEadstp0EOISoHmBBzPFxd/HaWdoH0lpXE/Z8Vkwe2bb8vMD9U6hY6jAhb+Ccm/Uoq0rq181QAWpg/PyhzyzhWBroaHuFYkkfaJdKRRIoDAhJYfhueMyFVBKlUPAqqeXXzhYWfifaciQmZaWpI++kp07csHl38bZR+gd/VK69u80gWQHrH1aiyrcFPXgzlicw49MMthJKd68K0VDGl2cqQkcNIjSlpMPgKbW252FKvIxOpAqmCT6xl2pNlSV4xtz+81CntWRE9bCm1aoAofkKekNV5RCVEamhp2wvbhWY59OmXXEKT8RpUEblzavygLRuIWavD28pLbQeQuB8zOgwhYDmbOrJX6un+31idiM8GLPKEaA/CB1UJ9IMiIXGKzpWphgfaINP/kEU6qiHaIWlut1WoQWtkDn7Tjdq98sxZxbz0cCVaHiTUimsScM0UYmXzsslQ+RcPrFBPXYaFpNskUQoCo/h94YVstIlZFxKBlSEED5giAr3Zye006s1Bdtec2EHn5wYw9b6Sbmnjr8Rof8AUfeGFAdhhKZZTOd1qJ8jBgpVIdUPhE5viDZvYDtx9pVS95m1TKpcA509lOHX1xbBwHQHWF5cU9LOTDx4aV+Q9or0fSn5t9cur6h250ze0CLOMxzaJd5UHGAM59TGoBGxGARuHTlzcbEajYiS5uMAjAI2IkqZG4wRukXJMAgcv/P9FJOHiqgHeIJIXmLE3UMsjdStfCFWttQmb/DqvN1KKemc/aCWGz2Web/Fp6wS4jzJcnGGUkjatDTWp5dsUNnyn0a0pdO3+K9otpI/SrZKtwgg92WMSZ2bPeem1G06n8T2CE/yBGK5OJl5cKWaBCBX5JgJdxdGc5WSUA714fwRIxYnylhDQP1z5FPvFhdi6zCZBOdtJKkZiSBXVNY0szl9qnGJxaKdPXpxfepbcSAM4+svLCt1uaaDjZ7RxEWBELLDJ3LNzDaP2fDvTDOhlTl1yZi1+nGnuKL04I+sgz9iMPgh1ptdeaEk95EAd4MDpR4lTNWldVSK9lQIZRioYvVLLcU2HBmSSkjXcEg8OqGEgdZkWtnztBOIk57DO1JE5pZ1a0j7qyn+XOYkWZjFPSh6ObZKwNyRlPfkNYfKVA7axW2pdyXmBR5lC+spBMXAgvYGL8lM0BV0auSq07yAIMZWZbWMzakGvFJB8oW94MCZZ2qpdRbVyO3cBAdMXOtezTmZWtaB91VBTsJESSfQEAlv3eeetNlzLVpFNa9auHzgJsbHB9khE41Wm5AofEwxLBxOkprRLuVX3TWvlSAZN3Bj6L2pYsvcEfeUt8kZLTlF8yB/MmLHE2byyYSDq4pI8U+8Ek5ZbL+VSkhRSapOlQRFRe+6qpvocqgA2oEg8RVB8kwtkIDY7zbTqK2enfxt6/yJKuqwlmTZBIHwJOppqQOcSrcmujl3F8k18RFLfeQX9Bo2SC2BtptSBS179ods8MpJLyhlUO818ohcJ8J9JKtK2oYWrzlufb3llcJHRyLzx3VU17ARHHD222UKdC1UccXpXj8SveJtoN/RbHy7EpI780e7sXNYVLsuqT8YOaunMHl1QIBBAHYTRY9bJa75wzYGPaF1l2o3MNhxs1Sf81ibCswjnFdI63ujT++GPatqol21OOGiRDK33LuMw6zSmi81Lz6fWTI2BCpmcVX1rPQtVSO32gnujf8ATNHo3Bkc5c++KW5GOAYy3wvU1JvZeIY0jBGCNgw6c2ZGxGhHoRJJuFVeUmZtdDfBPpX2hpr2NN6aQAXbu28m0nXnU0TmUUnWmpVCLgWwPedXw11q8ywnkKcfMyjxJ/UzzbgGya+KossJZYrW88d9vARGxhY/WNL6gP6zBThnIdHJJPFevmIQq/nmda+4DwtT3OB+8Fb+O9PaTLI1CVJ8SisH9tvCXklcMrYT4UhfWKjp7aUVfZJPdt5QSYqT+SVCOKz5EQSnAd4i+rdZp9MOwGfryZXYRyfwOundRI/pMMWBzD+Q6KSb5qGbvA9oI6Q+ldqATleI2+bqXb3/AIkS1Zjo2XVckKPckworuXP/AEgt9wqKTnJB6ypX4TDCxCnuiknOavh7wRAthvemXYZ6JZyrUrc7ak01rCbdrWBWnR0Auq0j20g7iQPoOsn3burOysykF3MzXWn/AOR1RdXjvqiUeQ2pJOYVqOGp6xyglSqoBGxhH4i2hnn102Rp6+sXYfJT4YOjT/iOp/NA4B6cR1fSU5AomgI4x6SoEVGogEvraJ/RzKQficyjTui6ZDrNnI6IFTgQkgbnUDthos5x7TntpMIHz1Yj7d5Mtm6stNCjzSV9Zr7wu7ewEZX8Us4UH7qiKeCCYnyeKLjSsk0yUkb6GvdQQa2FeNmbSS0a03Hd7iLW1W6GVfob6Bl149RyIkjZNtWWatlS0D7v1adwMXNi46qSQicZodiUjXrrmchzGh5GKO27lSk0KOtAk8Rp5UhkxSPY9+pObFG3U1P2Tv4R2budKhzpQ0M3PXeF7beBQqVSjpSeCToO+tYom5i2bMNClbiBySVDvy9UUVBjFsdM7SRmNC/9jOzEuEMgEggkdldoobFvlMMKbl5hkjUJBA6wBurs4RAsPHFskImmy2riRU99aQd2feGUmgChxtR4Cqa+deELKHOQZqr1QFflOoI/eD2E9jKbaW6oUK6UryGb3jhi5aJCW2hxNTr1flBjdR3NKMkinwJ26kiFhfyYL9odGNaaDtBMJs+CrAnU0hOo8Qax+2T9ocYf3ebblEKUhJUvU5kg9XHsgMvEhLNqo6AZfjTUDT7vKGzJshppKdgkesKGyQZq1go6jMFfJJEVaMKqiTQWmy665jxg/wDyNucmskupZ0o3X55a+cJ+QvZPdItTKlLGYmlCqgJ+cMXEOf6KRXT7VEjy9Yp8JbOowtwj6xp3H84uzLOFBgaLZTpXvdQ2SAAZ5u9icVOBqZRkJ+1tr2ZR18YYiFVGnfCjxVZQmYbDYCV5amnauGXLzBRKhSt0oJPyg6mbJVjnERr6KvLruqXbv7SciZQSQFJJG4BEdwIRdm/S5h95UutdQok0VTiojiORgisO/MzLvhmbFQdKnfvqYFdQD1EZd4O652OCQMkd4w7VsJqZTR1Gam3OJMnJpaQEIFEp2EdUuAivCK+TvJLu6IcBPzjRwDmckeYy7RkgfYQCvTd6YlZr6VKgkHUgCvKumta68IrFy87ab6A6gpSk1NRQeQrtDgBBHONJQBsKQg0Anrx6TqV+LMijKAuBgN3xOUlKhttKBskUEd4yNxonGJycmLrFmaqllkbqVt8x7xaWdh/LKZYUpFFhKFE140SfOBrEcOicbcCCpDZBHI0yn0i5sfFFlQShxCkHRPpwEZMp5h3z0hq1A0dX4fPcnB9YbqIQjqAhEzkr07cxMnX46fypMOG9NohuTccB3SKd4gAkbMpYjiqaqOb+WnpF3jccexMX4U3kqbO5ZV/syPPzXTmz2t9RX+NMNphvKlI5JA7hCcw5aL06gq1DaSR4H0hwzj2VtauSVHuBgtOcgtFeLr5di0jtk/cxYvSiZu2SkpBQioUKafag7kbEZk0OKaTlB1PgPQQIYbguTUy8dio0/i/OCu+c70Uk8rY5aDtiV42l/nB1pc3Lp1PACjEWdl2jaClOPS6ipKVagmo+QPtB/cu9Bm21BYyuINFD+Ich90xS4fzzTMisqWMxqSOyseMMUZnZp0fVUsU/icgK8grz1mnXBLEtygGwgA9M9sQzatdpTqmgr407iJLjQVuAe0A+cAQOS2/3k/7o6Tt5HnrSQxLq+BP1+XH3TDhZ6+uJzW0RJGw8bdxzLe28PpKZBzspB5oAT/TSAO08F3WiVycwoU1CdR49JDfjUOnPkOVa6CVCfuNeIRr5QrbsMGZtMrOwUSew1hvvM5kKTzBHeKQoFl2y51S8hKSTTTQjWmsZbhgqT0E7nhjb1tVf1sOIzr1z/Qyjq+OXTtgEwmkMzrjx4ad+sQL136VOoDLTZAJqd6nfSDvD+w1S0qAsUUrUjlvFA+ZYCOghtU2i0TK/DOentBvF2f8A2LI3JNf5CIHZO8E5Z6UI2SoBSQa0oewxJvQ99JtVKBqApI7iAfKLTFaSyCXIG3w9whL5JZwek6Wm2V106Z1B3Ak5kKx7uTU/MpfmAQnck8RyG/ODy/U50MiumlRlHzBiZdWYzyjKuafUwIYuz/wNtDcmvcTDyBXWSO85a2Pq9alZAAU4wPQSRhFIUZcdO6yPArHrFTic+HJ1ptO4ywcXMk+hkmx1Zj89YX7A+lWyeIStQ7iqnlAOMVqnrNOns3627UHooP8AkIxrVmfo8ipROqEDzEK26Vy1zqFuBeTKaDr0/dMG2Ks/klMnFaqeBPpEXDe3pZqWS2XEpWTqCQNe+LsCtYFPQCBpGto0TXVD4mb0zwJ4sW7doS76B0uZqozUrSlR+EcKwS3svUmSQlRTmzGlOynWOcXyVgio2MK7E6Y6SaZZGuoqO2kG/wCUh2zJpz+P1Ki0DABzgY6QgszFCVdNFZmz+KlPAmC9l4LSFJNQdjAFem40umTLgTkWhI1r1059cSMJ51S5VSVbJVQdlAfWLR2DbXlajTad6DqNPkAHBB/qGykVFDqIqJu6Ms4oKU0nMDWo51rF0Y8qNBXlDiAes5aWOhyhI+Uo71XfM1L9ChQT7dxiPPWGUWaqXT8SgggU4mvZEl++UqheQupr2j3i2aeSpIUkgg7EbQOFYnE0eZfUqhgQAcjI7xe4V2GtovLcSUmtBXsMFF853opJ1XVTv09YvMsVd4rCTNslpRIG+nyMUE2ptWMfVDUaoXW8DIz8hB7C2SyyefitRPlEfFmcyyyGxutXhRXtBdZFmCXZQ0nUJAEBd/JJx6dlkBCigUqaaVqvj2GAYFa9s0UWrbrjaemSft0ghPXRS3MsM1IDtKnTiQOXXDbsKw25VoNtjTieZ/ysB1/W8k3Jr5KSP5hB+yqqUnmB5RVSBWMLxDU2W01kng5+4MVmIM8qXtBLqNTlA8D7wQYb2CW2jMOftHdfl8PVzTFVfCWEzabLXAAE9x9oY6GglISBoIiLlyZNVfs0tdY6kc/LtMMeax6MeTGicWVlm3wlHhVDyNeCiAfExOmJRl8UUEOD5Hx1hOTmD821UtLCuVND4mKSYTasmd3QB+MkdwMXiWCQciPaUutLNHMhpIPWAfSLNafhNOWkISzsZp1rR1IWP3aHxgtszHZhdA62pHXX2EUFA6QmsZzljn5ywsS4rzdoF9yhTVRG3GpHGJeK0mVyyVAElKjsK8otbLv9Jv0yPDsII8xF3nbdG6Vg9hhXlDaVHebhr7Delz/9v8Qfw4fKpFFd06U+Q94B77zYetNCCRlSoAknShoYbMtKobFEJCRvQCg8IDbdwxQ+4pxLhStWutTAWIxQKJq0WrpXVPbZxnOO+CYQT9qNMyaiFo0aoKKG+Sg2POAfCqVLky88Rxr3k1jmvC6aJCS9VuvXSnZWD+7V3kSbOROp3UeZigGdwSMAQ7Ho02ndKn3M/wDEAsVJrpJlpkcBX5/GIvUYVsVQpKlJI1O5/ugLt21U/pUuOVyIUe6h6uuGdZ195V76rgB5GvtAJsd2LTVqTqdPp6loyBjJx7+svGk5UgfdAHcISt47XJtJboSV9Goig6iRyMOC1JsIYdXyQoj+EkQtLgyAfcm3VAGuYio4nPB3/EVUTL4UVqS29xkAY+5nC8GIa5xksoZIKt6Eq8AgQd4fWMqWlAFiilGpHh6QIYXsI+kvoUkEgaVFaajaGnWJQpb42PMvxS1KR+FpXC8H58T1WBXEW1ixKKymilaA/MV84KBC2xTm8zsuyOKtR25IZccIZg8NqFmpQHp1+04WDh029KB1xSukWKg66Vp+KLbC+cc6JxpzN8B0Kq7UTz7TBdZcsEMto5JAj0llDdVJSlPE0FO+KWoKQRHX+Ivcr1vzk8e3ygNeLEN2Xm1NNt9IlNKgb7D8JMW92b+NzaujKS2590k9fNI5QM3HYExPvuqAUBUa68PyjzbjCEWw0GQEnTNl03Art84UHf8AVnjPSbrNNpz+Rtw4XO73x3EaEcyUnkSOwkQK4g3lXLNJQ1+0WaA8uMCLxn5DJMOuKUlR1SVE89N/ww5rQpxic2jQNagfcBnOAe8ZVq2G1MZekFSk1BiY2gAADgAO6OUnNhxtLmwIrFO7fiVDvRFz4q04790HlRzMgS1/gAJx29JVyN33v0ot9xPwfZNe3h2GDEmPKXKgEGoOojdYiqF6SXXNaRu7DH2mjGowxqsFETsIxSQd48ZqJqeA1MDVp4iSzKstSojemo84pmC9Y6qiy44rBPylpP3SlXwekZQrrp+cC1p4LybmqMzZ/DSn9JglsO9rE1ohVFcjvw6+uLuICDyINlbVna4wYlLTwIdTqy6lXaTXwRFI5dS15LVHSAD7pFPGPokGMIgoE+eZbFa0pY0dAVTgutfBQgmsrH5s0D7Kh1pAp4uQ1ZuyGnRRxAUIFrUwkkXq/q8p5ivqYkk62VirZ79AHgkngr8qwTys+24KoUFA8qwo7V/8PydSw8R1KoPSBiawxtOUNWqqptkqf7YkketoXUlnq52kknc01gemMKpcqCkKUmh2qKf0wr5S/NryejgWQPvpoPKCWy8etg+z801PrC2rVuomqrW31cI5jHvLZzi5NTTIqrKEjspQxXYfWAuWllpcTRaiqo76RwszFqRepVzoyfv0HrBNJW4w8KtuoX2KBibBu3ShqnFJp7E594u7nfq7XeRzJHiPaGlEb9HN5+kyjNziRErTYMQ9ZqRqXDgY4A+03CqtasxbSU8EU8B+UNSsK+9si/Jz/wBLaQVpO/rXvhd/QfOafCiPMcZ+IqQPnGeeUVV6JzopR5XJJp2wuxa85aUyjIktITuQNOPMHnBHijOdHJBFdVGnyor2i/NypIkGgNd9dbEEk8gdvnFxZ07NSzfTtKKUuK4cTUiDa5F2H1v/AEyZNSQCmu5qDrt2cYhXgsvo7Ha5ggnvJg5unM5pJlXJA8EiEVV/EAfnOlr9WTSzoAMkqT3wIF3uX09qstDUJ3HXRUT8WZqjDbQ3Ur0X7RCu4Onth5w6hsmneR6xu+6untKWZGoFK96/eCPKsfUxagLfUn/guf2zCC2Spiy1BO4bPiDAXZFyUTMiXkEqeJJFOdT1Q0pyRDjSmzspOXwpAFcCbLE0/KL0+KqOyqz7QbqNwz0mXS3uKLDWfiBDfMQnux0jUogP6KQKGvIAQFWliPMlxamWwWkbn/FdYhkWg2VNqA3IMAWHWUoflHAM1Tm6x8HrBODwoMXpmQiy51B6cex6mGVgW2mZYS6NKjX/ACpjvJ2m27Xo1BWU0NOB19jFUizUSMm6EE0CSRXsMDtzT0chNPHTPn/+ynnBbiCAZnNCOrunTIA+sucR7YLMtlSaKXUfIZa+cUNxblNvtdK8CanQa99axFxQnc8y20Dt/dl9oNLNtBqSlGUuqygpHDjSE8NYc9BOiC+n0SCv9TnPHXEBLdskyE6gsZsu40NNyKceUNkTH6vOeCa+EQGZ2WmKUyLPCoBPjHm9M2GpRw7fCQO4wxVCZI6TJqL21JrrcfEOM+sAv/Os10znRkrAUaAJroCeoxdWXiQrOEvt5eFa08MoiJhdIhannVCu2+u+esZiaw2gt5UhKieApXuhALhN+Z1nTTPqPwpr+o+UY7TgUAQag7RHNqs5iguIChuCoD1iDdhREm0Vfd9YWDMi5PTjmRRB3r2UHOHvYVAwOs5Om0S2tYGbAXv9Y5kOpOxB7CD5R7hWquzaTB+BxShUfaP+6GLY6FhhHSn48ozdtBWCRy3BGInU6VKgGSwMD6Ts9INrFFIQrtSD6RQWnhzJPj4mQD+HTypHC28RWWFlABWob0P5RYXdvc1OVCPhUOB/4EWLFJwDAbR3rX5hU7YC2rgKyqpZdKDwBTXxK4FZ/B60pc1YdKgOS8vgFmPoGNgwyZJ84t3htuRNFJdIH/tlQ78pi6kMfH0GkxL9prl8Ojh4vMJV9ZIV2gHziktG5Em8Pjl2u0ISD5RJILWTjdIu6LKmz1g07yBBXKXmk5gfC8yoHgVo8iYDbXwKknKlsqbPbp3CkCc7gXNtGss/XlSqT35okkdzDbYHwBP+kD0irvJdducCQskZTpT59Y5wklS9uSJ+s6oDmsqHdmiws/G+cZ0mGc3OicvmDFFQRgxiWujb1ODGzeawS/JqYb3p8NdNgYy6dmOMyYac0UAob130ECFl46yi6B1Kmz3+SYL7MvrKTABbeSe3TzgdgzmM/EP5flds5+sBLLtoWZOzAeQqiyaKoedeRiVdRa520VzRSQ2n6tR1p01A5wdzlky8xQrQ2vrokmJEpIoaTlbSlI6gB5QoVEHrxOhZr62QkL8ZGCe2PaDk1e1aLRTLUGQ8Sacurr5wPXwSGrUl3Gz8SzRQHL4Bw7TF1fa5y5hSXmFZXU8tCfnUcorbuXHeL4fm1FRT9UE117zyECwYnbjvGUNp0QWhgPhIK9yYcuzqE0ClJSVbAkDzhfW0PoVqNujRDv1uW5/2xKxMC0LYeFcqTrTsikvLeNNoOMNspNQqpPyWOXWIux+3cStFpyAHHKsGDe0MMQZ7JJLp9rTvBilnf1FjBPFdB/GfzjeIyqpl2R9pSfMiN30+pJsD7Sm6/JTfvEY8k+0rTriutfVifoIOTKjM2rTcdJT+FX5Qwr33abfZqtRSGxpTu5GF7duZTL2kovfDRa9T1lUF9/b3NCWUhtaVKXyNabGFoV2sWmzVJb59KVZwAOR+8GML5PPOZuCE18U+8FWK1oZZdLYOqjX5bRxwkssoZW6QRnNB2UT6gxSYlTPTTzbQ4EJ7yIn6afnDJF/iXsv9SssO9UzIoASkZF6ivHuV+KJ8rLzVpzCVrFEDjwA7yYs8SLOySUrT7KaHtIb9oLbhPZpFrqAHcBArWS2wniHfrFWj8VWg3MSM/wByReB8S8k4RslNB3wFYTrQlTi1qAUTQfMdkW+K8/klUt8Vq8KK9oHLHwzW/LodS5lUrgacyOUHYT5g2jOJm0iVjRMbW27z169I3UEHURBt90pl3CncCOV2bIMtLpbUaqFantMWbzQUkpOxFI1ckTgnalnByAfvFPhvYrM0XFPDOocD/p1264ubHuU7Lz+dGjI49WmkDzajZlpkbNqP8v8AyIbzaswqIy0opGD1Bne8R1Ntb70OUsXj0/3kC8FrCWl1ungDTtoaeMK02xaMwFPtleQE/VOgFe2D/EOQU7JOBO6fi+Q1PlFZhhaSXZUsqpVNQR1HT0grAWfbnEVomWnSteFDHIBz2EmYf3oVNtFLn10bnmNNd+uCSfnkMoK3FBKRxiFY12GZVSlNChVv4e0Al/5hUxPNSoPw1AI66n0MGWatOeTMy01avUny/hTqfYd4Vyd/JR1eRLmpNB1xfgwtL6XKYlZVLrfwrSU/MwZ3Omi5JtKVvlA+QAiI7btrQdVpqRULqCcZxz6y4MV09d6Xe/aMoV2iLPLFBe28v0JtK8uaqqU+RPPqhpIUZMwV1tYwRRyZQWrg3IPVIQWz+Cg9DAhaWASkmss+K8lE/LZEOGUmwttLmwIrHCTtlp1SktrCinQgHY6+xi8ytjc8dIj13VtuS/ZqWpI+6dPGke5fFy0ZU5ZhtJ/e1P8AXSHvnHOOT8khYotIUIuBFnZWPUuugebWg89Kf1GC+zMQJJ+mR5NTwNfaONq4YyD2pZAJ4gn3gRtXAlpWrLqk8gaU8okkZb7Db6MqgFoPdEGzrry7CippsJVz/wA7IU6cO7TlDVlzMB93U/0x1F87WldHGlqA+8n2AisA8xgscLtBOIxbausZiZZezUS2fq89a8ohW1Yjrs/LuZatNg69fwU8RAzZ+OSNn2Sn90H1VBRZ+Jsi9SjwSeSiB6wJQGNTUuuPYED6yZefDxqbV0gORfEgb7dYiqs7CRCV5nXSsDhT/ug8fnEIIzqCa7VO8dULBAINRAmpCc4jk1+pSvYrHH+u88S0sltISgAJGwEK5q777tqBxxtQTmCq0NNKcaUhq0jdIt0DY9oGn1bUbiBksMQQxPks0iaCuUjbtHtHjCqZzSeU7pUfSC+Yl0rSUrSFA8CAR4xykrNbZr0aAkHcAAeQitnx7oY1Q/C+QR3zmLDFadzzLbVdEp171+8MaxLRYDSEJdbNB99PvFLeDDlqacLpWoLPWad1YHnsKn0fsnz8qj+6E4dWLYzmdHdpdRp66jZtK+3cxoJWDsQeyB2Zvw0ib+jFJzcxXr6ol3Vs1xiXSh1RUsE1JNePWTC+xAst2XnBNNglJ122PHzhljsqhhMWj01NtzVMc8HB6ZPaXmK9iBbAfH1kb9mvqYt8PLUL8mkq3TpXnuYX1s3ymZ9AYS2Rm30336hDMujYn0WVS2frbntgEIawsvSbNXW1GiWq7G7PHyly62FpUk0IIIPzFDCkQtVm2oRshaj1CiiaecTLs3icTaTiHnVBFVUBJpxpuaR5xQnGnHmQ2QpYOpHL4aQNjhl3DqDGaPTPRcaH5V159I00OAioOh4wrLuf9Ta7jm4T8Xdlg1mZosWdmJNUtjvqIFcIZOoddO5NK/JPtDHO5lH1mXSL5VF9v/qPrJGLEzVDLI3Wr+4e8Ft3ZXo5VlPJCf6RABe13p7WZaGoQpNR80GGa2iiQOAAHcKRdfLsYGq/L0tVfrlvvPUAGLf7FsfjHkuGBC+xaV8DI/EPJcFd+gxPhv8A1KSzte0xL2bmrQlFE9pBpFfhpZRQwt9f1nSVa8gVH+6Ka9s0Zh2VlEbfDm+ZT7wwHmxLyZA0yNU+eSkAvxNn0mm4eVpwnew5+meIGXbm3HrUfOY5EEinDcx4vHfeZanFNMJzhI1SBU79SSeUScL2KoffP2ifMGIVx0h60Jl5VDvStPwQAJKjB6maHWtbbGZQQigY95YWBf5155LTkupBVxOb1QIIbSvKwwsIdWEqPZ1dfWIsv0e2DmCEV5hIr3wL39sBhbK3nAc6Rofl+Qh3xKvXM5oNF1wG0qD6c8/WX8rbLLn1HUH/AFp947uMJVulJ7QDC1uhcouNNvh1SddqnbTrpBVfe3jKy9UGiyaJ8T6RFc7dzCS7SqLRVU2TnEkWlcmUeFFsp+WnlAbamCMssktLU2eGhP8AeILLlWyuZlg459avCKyaxHabdU2tCk0NM3z/AHYLeMAxP4W0uyKMkdZQ4pT5XNttJP1ad6svtDKu/L5JZpJ3CBXtpGRkKr5djOhrvh0tKj0zLDNvATee/a5abSyhIUCQDUc6dYjIyCuYqvET4XSl1xVxkYMNJdwqQlR3KQadorFPa19ZaWVlcX8XKMjIlrlFyJPD9Kmpv2P09pMsa8jM0D0S603Hd1dcWkbjIutiygmI1tC0XtWvQTRjm8ylYooAjkYyMhsydJHlrLabNUNpSeYESwYyMisYkLFjyYE3pw4EyvpWlBCzvXbhyEcrt4ZJZcDj6gsjYDb51EajIV5SZ3Ym8eI6gV+Vu4/qFt4LN6eXcaGhUKDvEKiwr2PWZ0jC0VNa9hoOuMjIXqPhw46zf4Ni4tp7BlTz9Zd3DspyYmlTjooOHXy7qQyqxqMhtQws5/iFhe8jsOB8hNiFxi+5QM9RB/rjIyKv/QYzwof4pJEw0kTMPqmV65QAO78oKsRJ3o5JdN1UHiB6xkZAJxVmatQd3iIU9AQPpK+7afo9kZuJGbvpAbde6c0+yX2HclTSlTU6DkIyMitoYqD6QvxDVV22LjJfHP1jdkGFIbQlZqoDUwLYoTWWVSgbrWB3KTXzjIyG2cIZzdD8epXPrLq7MrklWU/gT5CF5iJMGYmugTs2KntqR/cI3GQFv6QJq0J/xDv3Gf5hLhmmkknt9TFRiHJoU/LNhIBWv4iOIzIr4ExkZFkflj6SlY/jmPu38Gf/2Q=="/>
          <p:cNvSpPr>
            <a:spLocks noChangeAspect="1" noChangeArrowheads="1"/>
          </p:cNvSpPr>
          <p:nvPr/>
        </p:nvSpPr>
        <p:spPr bwMode="auto">
          <a:xfrm>
            <a:off x="63500" y="-923925"/>
            <a:ext cx="2286000" cy="1905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8" name="AutoShape 6" descr="data:image/jpeg;base64,/9j/4AAQSkZJRgABAQAAAQABAAD/2wCEAAkGBhQSERQUExQWFRUWGBwaGBgYGCAcHBwYHRwdHhocHB8dHCYeHBwkHBwdHy8gJCcpLCwsHB8xNTAqNSYrLCkBCQoKDgwOGg8PGiokHyQvKjEyLiwuLCwsNCowKioyLCwsLCwsLCwsLCwsLCksLCwsLCwsLCwsLCwsLCwsLCwsLP/AABEIAMgA8AMBIgACEQEDEQH/xAAcAAACAgMBAQAAAAAAAAAAAAAGBwQFAAEDAgj/xABGEAABAgMGAggCBgkDAgcAAAABAgMABBEFBgcSITFBURNhcZGhscHRIoEUMkJSYuEVIzNykqKywvCC0vEk4ggWQ2OTw/L/xAAaAQACAwEBAAAAAAAAAAAAAAACAwABBAUG/8QANhEAAgIBAwIEBAYABAcAAAAAAQIAAxEEEiExQQUTUWEicYGRFCMyobHBJNHw8RUzNEJSguH/2gAMAwEAAhEDEQA/AJNuYHNKqZdZQeRpTyJgFtC4toyKs7aVGn2kCvmI+jRGFAO4rFSRB2NjROS5CJhIcA+9XN4EQxrAxfk5igWrolclUA8zF5bFyJSaBDjSa8xp5Uhe29gMD8Us7Q8iKeJVEkjblZxDqczagocxrEC3rtNTaQHRtseUIJ2wrWs1VUhyg4pCljT5EcYILExzfaIRNNVpudj3ZYogEYMNHZG3KcGN6Tu2y2wGMuZAHH8oWV/rrIl30FlBCVb02rWDSwcUJGaAo6lCuSyE+ZEE9G3RX4FjqoYW9QYYm3S66yizeSTnqMyPZq8kqg8EtV7kVhcXNb+kWq87wSpXiVQz5qVztKQPhzJKeyoIigufc/6Gp1RVmKzofmevrgXUll9BD096V1Wkn4mGB/cWt+1Fq0HSOJr4wd4USGSUKz9tVfT0gQxTklfTMwSaFO9DTdUMmzWhK2eOGRBPiYTWv5rH0nV11udDUo6tj9ovkn6TbQ4hKgf4SPaCbFedySqWx9s0p2ZYo8L5bpJt548Cde3N7RvFGY6SbZZHChp209ooH8st6wmQHXV1dkUfsM/5Qvw9keikm+ahm7wPaPUxcxJnEzQUQoHUaU8ourMlujZbR91IESo1BBtAM8++ofzXdT1z9jFtjDO0bab5mvcRFxh/OUs0KP2ArwH5QF4lul+dLadejST4AmJ92bS6OyH6nUEjvURGYP8AmkzuNp8+H1p3JB++YX3PvWZ3pKpAyEio47dfXF4zPNrUUpUCpO4B2P8AhgUwylejks5+0a16qCKTDrM9OvvVNKfKvwQ1XOFz3nPu0iF7ivAT+YzDGgI9GPDjqUiqiEjmTQeMPnKmKRXThApbmHcvMVIGRfMfnWCtDgUKpII5g1jIoqG6xtV1lLZQkGDErZKpOQcbBK1BCqeNOUUV27NULMmVLFFLzmh6is+sMNQjjMSiVIUigAUCNBzFIHZHrqjgg9yCT8orsKJWr7i/ugeZENoGB27d10yefKc2c1221rzMEIiql2rgy9feL7i69IHYhuZuha4qUPMx0viro5FCOKsg/pHrEa8YzWlLpOw2/iEer7KzvyzP4hp1BSIEn9Rmmpf+UvzP+vtDCPUaAjdIdORPQjceQY9RJJ5caChRQChyIr5wO23h1JTQOdlKSeKEhPkBBKI3FyRKW3gItJKpV7sSRQ95XAz09r2YrUukDmVLT5kR9JR4el0rFFJChyMSSJuwceyCEzbR61A08AisMew7+Sc0AW3U15K086RX29hVIzNathtR4ooPQwu7awKmGiVyjmamw1zd9AIkkdczINPD40IXyNEnxoY427Zhfl1tJOXMCK/4RCCbvPa1mKo7mIHBZqPBXVBld/HxldEzLZQfvClPMmKIhq7KQQekNbjXWVJNrSsgqUQagcirrPOBC/bXQ2k08sVbNOzh7wwLGvTLTQBZdCq8KH1EdbbsFqaRkdFeR4iFPVlNq9p0NPriuoN1vO7IOPeUlt4hsMNpWghwq+yDT0MXdj2wJhgPBJSDwP8AwIEZXCJhLlVLKk/dr/2wVWzRiUcyCgSg0AiKX5LSahdLhUoyST1P8Rb2Iz9Jm5x060bcH8iqeUDiZ/Kw7LjdTtO5cHuGNn/9PMOHdyv94gBlZHNaJRT/ANZXgsxjYHaD65noqWVrrEPRAv7CNV9X0WyhwIbT31EVuEkjlllOHdatOyifaPeKs30cmlsfaNPCvpF9cuS6KSZT+GviY1AfmY9BOE7FdEzHq7fsJdEQGYozxRKBIJBWrShodCnl2waQssVZ0fSJdsmiQqp7DkPpBXHCGZ/Da9+pX25+0qpV+0JFtt4qUtogGiiTQHtJ8oaNk2ol9hDqdlCsCd7rfYFnZG1hWZISBrwpHe7ZMvZGc8EV8YBPhbAPGJr1Q8+oWMuG3Y6YyIUy8+259RaT8xWJEJawLAmlsrmZdwihJygnXc+kMS4t4FTLB6T9o2cqu9Q/tg0t3cETPq9CKQWRsgHB9RCQxsRAlraaccU0lVVp3H+dkT4aDmc5lKnBEHb22At7K4yaOo2896iKuwbuzDkwHpo/U21r69Qg3rG4AoCczSurda/LGPn3niMAjI9Ug5kmo9CMjYiSTcbjBGxEkmo3Go3EkmRuMEcZyY6NtSzwFYksDJxPUxKpcFFjMORgLt7B6RmKlKOiUeKfzrHS59/zNvlpSANKgg9nVBhMTiG6Z1pTXapAr3wKuGGRH36W2h/LccxDWvgjOSyuklVhdNRxVpr9ykRJTEG1bOOV9KlJGlHBTblSkfRQNddxEadstp0EOISoHmBBzPFxd/HaWdoH0lpXE/Z8Vkwe2bb8vMD9U6hY6jAhb+Ccm/Uoq0rq181QAWpg/PyhzyzhWBroaHuFYkkfaJdKRRIoDAhJYfhueMyFVBKlUPAqqeXXzhYWfifaciQmZaWpI++kp07csHl38bZR+gd/VK69u80gWQHrH1aiyrcFPXgzlicw49MMthJKd68K0VDGl2cqQkcNIjSlpMPgKbW252FKvIxOpAqmCT6xl2pNlSV4xtz+81CntWRE9bCm1aoAofkKekNV5RCVEamhp2wvbhWY59OmXXEKT8RpUEblzavygLRuIWavD28pLbQeQuB8zOgwhYDmbOrJX6un+31idiM8GLPKEaA/CB1UJ9IMiIXGKzpWphgfaINP/kEU6qiHaIWlut1WoQWtkDn7Tjdq98sxZxbz0cCVaHiTUimsScM0UYmXzsslQ+RcPrFBPXYaFpNskUQoCo/h94YVstIlZFxKBlSEED5giAr3Zye006s1Bdtec2EHn5wYw9b6Sbmnjr8Rof8AUfeGFAdhhKZZTOd1qJ8jBgpVIdUPhE5viDZvYDtx9pVS95m1TKpcA509lOHX1xbBwHQHWF5cU9LOTDx4aV+Q9or0fSn5t9cur6h250ze0CLOMxzaJd5UHGAM59TGoBGxGARuHTlzcbEajYiS5uMAjAI2IkqZG4wRukXJMAgcv/P9FJOHiqgHeIJIXmLE3UMsjdStfCFWttQmb/DqvN1KKemc/aCWGz2Web/Fp6wS4jzJcnGGUkjatDTWp5dsUNnyn0a0pdO3+K9otpI/SrZKtwgg92WMSZ2bPeem1G06n8T2CE/yBGK5OJl5cKWaBCBX5JgJdxdGc5WSUA714fwRIxYnylhDQP1z5FPvFhdi6zCZBOdtJKkZiSBXVNY0szl9qnGJxaKdPXpxfepbcSAM4+svLCt1uaaDjZ7RxEWBELLDJ3LNzDaP2fDvTDOhlTl1yZi1+nGnuKL04I+sgz9iMPgh1ptdeaEk95EAd4MDpR4lTNWldVSK9lQIZRioYvVLLcU2HBmSSkjXcEg8OqGEgdZkWtnztBOIk57DO1JE5pZ1a0j7qyn+XOYkWZjFPSh6ObZKwNyRlPfkNYfKVA7axW2pdyXmBR5lC+spBMXAgvYGL8lM0BV0auSq07yAIMZWZbWMzakGvFJB8oW94MCZZ2qpdRbVyO3cBAdMXOtezTmZWtaB91VBTsJESSfQEAlv3eeetNlzLVpFNa9auHzgJsbHB9khE41Wm5AofEwxLBxOkprRLuVX3TWvlSAZN3Bj6L2pYsvcEfeUt8kZLTlF8yB/MmLHE2byyYSDq4pI8U+8Ek5ZbL+VSkhRSapOlQRFRe+6qpvocqgA2oEg8RVB8kwtkIDY7zbTqK2enfxt6/yJKuqwlmTZBIHwJOppqQOcSrcmujl3F8k18RFLfeQX9Bo2SC2BtptSBS179ods8MpJLyhlUO818ohcJ8J9JKtK2oYWrzlufb3llcJHRyLzx3VU17ARHHD222UKdC1UccXpXj8SveJtoN/RbHy7EpI780e7sXNYVLsuqT8YOaunMHl1QIBBAHYTRY9bJa75wzYGPaF1l2o3MNhxs1Sf81ibCswjnFdI63ujT++GPatqol21OOGiRDK33LuMw6zSmi81Lz6fWTI2BCpmcVX1rPQtVSO32gnujf8ATNHo3Bkc5c++KW5GOAYy3wvU1JvZeIY0jBGCNgw6c2ZGxGhHoRJJuFVeUmZtdDfBPpX2hpr2NN6aQAXbu28m0nXnU0TmUUnWmpVCLgWwPedXw11q8ywnkKcfMyjxJ/UzzbgGya+KossJZYrW88d9vARGxhY/WNL6gP6zBThnIdHJJPFevmIQq/nmda+4DwtT3OB+8Fb+O9PaTLI1CVJ8SisH9tvCXklcMrYT4UhfWKjp7aUVfZJPdt5QSYqT+SVCOKz5EQSnAd4i+rdZp9MOwGfryZXYRyfwOundRI/pMMWBzD+Q6KSb5qGbvA9oI6Q+ldqATleI2+bqXb3/AIkS1Zjo2XVckKPckworuXP/AEgt9wqKTnJB6ypX4TDCxCnuiknOavh7wRAthvemXYZ6JZyrUrc7ak01rCbdrWBWnR0Auq0j20g7iQPoOsn3burOysykF3MzXWn/AOR1RdXjvqiUeQ2pJOYVqOGp6xyglSqoBGxhH4i2hnn102Rp6+sXYfJT4YOjT/iOp/NA4B6cR1fSU5AomgI4x6SoEVGogEvraJ/RzKQficyjTui6ZDrNnI6IFTgQkgbnUDthos5x7TntpMIHz1Yj7d5Mtm6stNCjzSV9Zr7wu7ewEZX8Us4UH7qiKeCCYnyeKLjSsk0yUkb6GvdQQa2FeNmbSS0a03Hd7iLW1W6GVfob6Bl149RyIkjZNtWWatlS0D7v1adwMXNi46qSQicZodiUjXrrmchzGh5GKO27lSk0KOtAk8Rp5UhkxSPY9+pObFG3U1P2Tv4R2budKhzpQ0M3PXeF7beBQqVSjpSeCToO+tYom5i2bMNClbiBySVDvy9UUVBjFsdM7SRmNC/9jOzEuEMgEggkdldoobFvlMMKbl5hkjUJBA6wBurs4RAsPHFskImmy2riRU99aQd2feGUmgChxtR4Cqa+deELKHOQZqr1QFflOoI/eD2E9jKbaW6oUK6UryGb3jhi5aJCW2hxNTr1flBjdR3NKMkinwJ26kiFhfyYL9odGNaaDtBMJs+CrAnU0hOo8Qax+2T9ocYf3ebblEKUhJUvU5kg9XHsgMvEhLNqo6AZfjTUDT7vKGzJshppKdgkesKGyQZq1go6jMFfJJEVaMKqiTQWmy665jxg/wDyNucmskupZ0o3X55a+cJ+QvZPdItTKlLGYmlCqgJ+cMXEOf6KRXT7VEjy9Yp8JbOowtwj6xp3H84uzLOFBgaLZTpXvdQ2SAAZ5u9icVOBqZRkJ+1tr2ZR18YYiFVGnfCjxVZQmYbDYCV5amnauGXLzBRKhSt0oJPyg6mbJVjnERr6KvLruqXbv7SciZQSQFJJG4BEdwIRdm/S5h95UutdQok0VTiojiORgisO/MzLvhmbFQdKnfvqYFdQD1EZd4O652OCQMkd4w7VsJqZTR1Gam3OJMnJpaQEIFEp2EdUuAivCK+TvJLu6IcBPzjRwDmckeYy7RkgfYQCvTd6YlZr6VKgkHUgCvKumta68IrFy87ab6A6gpSk1NRQeQrtDgBBHONJQBsKQg0Anrx6TqV+LMijKAuBgN3xOUlKhttKBskUEd4yNxonGJycmLrFmaqllkbqVt8x7xaWdh/LKZYUpFFhKFE140SfOBrEcOicbcCCpDZBHI0yn0i5sfFFlQShxCkHRPpwEZMp5h3z0hq1A0dX4fPcnB9YbqIQjqAhEzkr07cxMnX46fypMOG9NohuTccB3SKd4gAkbMpYjiqaqOb+WnpF3jccexMX4U3kqbO5ZV/syPPzXTmz2t9RX+NMNphvKlI5JA7hCcw5aL06gq1DaSR4H0hwzj2VtauSVHuBgtOcgtFeLr5di0jtk/cxYvSiZu2SkpBQioUKafag7kbEZk0OKaTlB1PgPQQIYbguTUy8dio0/i/OCu+c70Uk8rY5aDtiV42l/nB1pc3Lp1PACjEWdl2jaClOPS6ipKVagmo+QPtB/cu9Bm21BYyuINFD+Ich90xS4fzzTMisqWMxqSOyseMMUZnZp0fVUsU/icgK8grz1mnXBLEtygGwgA9M9sQzatdpTqmgr407iJLjQVuAe0A+cAQOS2/3k/7o6Tt5HnrSQxLq+BP1+XH3TDhZ6+uJzW0RJGw8bdxzLe28PpKZBzspB5oAT/TSAO08F3WiVycwoU1CdR49JDfjUOnPkOVa6CVCfuNeIRr5QrbsMGZtMrOwUSew1hvvM5kKTzBHeKQoFl2y51S8hKSTTTQjWmsZbhgqT0E7nhjb1tVf1sOIzr1z/Qyjq+OXTtgEwmkMzrjx4ad+sQL136VOoDLTZAJqd6nfSDvD+w1S0qAsUUrUjlvFA+ZYCOghtU2i0TK/DOentBvF2f8A2LI3JNf5CIHZO8E5Z6UI2SoBSQa0oewxJvQ99JtVKBqApI7iAfKLTFaSyCXIG3w9whL5JZwek6Wm2V106Z1B3Ak5kKx7uTU/MpfmAQnck8RyG/ODy/U50MiumlRlHzBiZdWYzyjKuafUwIYuz/wNtDcmvcTDyBXWSO85a2Pq9alZAAU4wPQSRhFIUZcdO6yPArHrFTic+HJ1ptO4ywcXMk+hkmx1Zj89YX7A+lWyeIStQ7iqnlAOMVqnrNOns3627UHooP8AkIxrVmfo8ipROqEDzEK26Vy1zqFuBeTKaDr0/dMG2Ks/klMnFaqeBPpEXDe3pZqWS2XEpWTqCQNe+LsCtYFPQCBpGto0TXVD4mb0zwJ4sW7doS76B0uZqozUrSlR+EcKwS3svUmSQlRTmzGlOynWOcXyVgio2MK7E6Y6SaZZGuoqO2kG/wCUh2zJpz+P1Ki0DABzgY6QgszFCVdNFZmz+KlPAmC9l4LSFJNQdjAFem40umTLgTkWhI1r1059cSMJ51S5VSVbJVQdlAfWLR2DbXlajTad6DqNPkAHBB/qGykVFDqIqJu6Ms4oKU0nMDWo51rF0Y8qNBXlDiAes5aWOhyhI+Uo71XfM1L9ChQT7dxiPPWGUWaqXT8SgggU4mvZEl++UqheQupr2j3i2aeSpIUkgg7EbQOFYnE0eZfUqhgQAcjI7xe4V2GtovLcSUmtBXsMFF853opJ1XVTv09YvMsVd4rCTNslpRIG+nyMUE2ptWMfVDUaoXW8DIz8hB7C2SyyefitRPlEfFmcyyyGxutXhRXtBdZFmCXZQ0nUJAEBd/JJx6dlkBCigUqaaVqvj2GAYFa9s0UWrbrjaemSft0ghPXRS3MsM1IDtKnTiQOXXDbsKw25VoNtjTieZ/ysB1/W8k3Jr5KSP5hB+yqqUnmB5RVSBWMLxDU2W01kng5+4MVmIM8qXtBLqNTlA8D7wQYb2CW2jMOftHdfl8PVzTFVfCWEzabLXAAE9x9oY6GglISBoIiLlyZNVfs0tdY6kc/LtMMeax6MeTGicWVlm3wlHhVDyNeCiAfExOmJRl8UUEOD5Hx1hOTmD821UtLCuVND4mKSYTasmd3QB+MkdwMXiWCQciPaUutLNHMhpIPWAfSLNafhNOWkISzsZp1rR1IWP3aHxgtszHZhdA62pHXX2EUFA6QmsZzljn5ywsS4rzdoF9yhTVRG3GpHGJeK0mVyyVAElKjsK8otbLv9Jv0yPDsII8xF3nbdG6Vg9hhXlDaVHebhr7Delz/9v8Qfw4fKpFFd06U+Q94B77zYetNCCRlSoAknShoYbMtKobFEJCRvQCg8IDbdwxQ+4pxLhStWutTAWIxQKJq0WrpXVPbZxnOO+CYQT9qNMyaiFo0aoKKG+Sg2POAfCqVLky88Rxr3k1jmvC6aJCS9VuvXSnZWD+7V3kSbOROp3UeZigGdwSMAQ7Ho02ndKn3M/wDEAsVJrpJlpkcBX5/GIvUYVsVQpKlJI1O5/ugLt21U/pUuOVyIUe6h6uuGdZ195V76rgB5GvtAJsd2LTVqTqdPp6loyBjJx7+svGk5UgfdAHcISt47XJtJboSV9Goig6iRyMOC1JsIYdXyQoj+EkQtLgyAfcm3VAGuYio4nPB3/EVUTL4UVqS29xkAY+5nC8GIa5xksoZIKt6Eq8AgQd4fWMqWlAFiilGpHh6QIYXsI+kvoUkEgaVFaajaGnWJQpb42PMvxS1KR+FpXC8H58T1WBXEW1ixKKymilaA/MV84KBC2xTm8zsuyOKtR25IZccIZg8NqFmpQHp1+04WDh029KB1xSukWKg66Vp+KLbC+cc6JxpzN8B0Kq7UTz7TBdZcsEMto5JAj0llDdVJSlPE0FO+KWoKQRHX+Ivcr1vzk8e3ygNeLEN2Xm1NNt9IlNKgb7D8JMW92b+NzaujKS2590k9fNI5QM3HYExPvuqAUBUa68PyjzbjCEWw0GQEnTNl03Art84UHf8AVnjPSbrNNpz+Rtw4XO73x3EaEcyUnkSOwkQK4g3lXLNJQ1+0WaA8uMCLxn5DJMOuKUlR1SVE89N/ww5rQpxic2jQNagfcBnOAe8ZVq2G1MZekFSk1BiY2gAADgAO6OUnNhxtLmwIrFO7fiVDvRFz4q04790HlRzMgS1/gAJx29JVyN33v0ot9xPwfZNe3h2GDEmPKXKgEGoOojdYiqF6SXXNaRu7DH2mjGowxqsFETsIxSQd48ZqJqeA1MDVp4iSzKstSojemo84pmC9Y6qiy44rBPylpP3SlXwekZQrrp+cC1p4LybmqMzZ/DSn9JglsO9rE1ohVFcjvw6+uLuICDyINlbVna4wYlLTwIdTqy6lXaTXwRFI5dS15LVHSAD7pFPGPokGMIgoE+eZbFa0pY0dAVTgutfBQgmsrH5s0D7Kh1pAp4uQ1ZuyGnRRxAUIFrUwkkXq/q8p5ivqYkk62VirZ79AHgkngr8qwTys+24KoUFA8qwo7V/8PydSw8R1KoPSBiawxtOUNWqqptkqf7YkketoXUlnq52kknc01gemMKpcqCkKUmh2qKf0wr5S/NryejgWQPvpoPKCWy8etg+z801PrC2rVuomqrW31cI5jHvLZzi5NTTIqrKEjspQxXYfWAuWllpcTRaiqo76RwszFqRepVzoyfv0HrBNJW4w8KtuoX2KBibBu3ShqnFJp7E594u7nfq7XeRzJHiPaGlEb9HN5+kyjNziRErTYMQ9ZqRqXDgY4A+03CqtasxbSU8EU8B+UNSsK+9si/Jz/wBLaQVpO/rXvhd/QfOafCiPMcZ+IqQPnGeeUVV6JzopR5XJJp2wuxa85aUyjIktITuQNOPMHnBHijOdHJBFdVGnyor2i/NypIkGgNd9dbEEk8gdvnFxZ07NSzfTtKKUuK4cTUiDa5F2H1v/AEyZNSQCmu5qDrt2cYhXgsvo7Ha5ggnvJg5unM5pJlXJA8EiEVV/EAfnOlr9WTSzoAMkqT3wIF3uX09qstDUJ3HXRUT8WZqjDbQ3Ur0X7RCu4Onth5w6hsmneR6xu+6untKWZGoFK96/eCPKsfUxagLfUn/guf2zCC2Spiy1BO4bPiDAXZFyUTMiXkEqeJJFOdT1Q0pyRDjSmzspOXwpAFcCbLE0/KL0+KqOyqz7QbqNwz0mXS3uKLDWfiBDfMQnux0jUogP6KQKGvIAQFWliPMlxamWwWkbn/FdYhkWg2VNqA3IMAWHWUoflHAM1Tm6x8HrBODwoMXpmQiy51B6cex6mGVgW2mZYS6NKjX/ACpjvJ2m27Xo1BWU0NOB19jFUizUSMm6EE0CSRXsMDtzT0chNPHTPn/+ynnBbiCAZnNCOrunTIA+sucR7YLMtlSaKXUfIZa+cUNxblNvtdK8CanQa99axFxQnc8y20Dt/dl9oNLNtBqSlGUuqygpHDjSE8NYc9BOiC+n0SCv9TnPHXEBLdskyE6gsZsu40NNyKceUNkTH6vOeCa+EQGZ2WmKUyLPCoBPjHm9M2GpRw7fCQO4wxVCZI6TJqL21JrrcfEOM+sAv/Os10znRkrAUaAJroCeoxdWXiQrOEvt5eFa08MoiJhdIhannVCu2+u+esZiaw2gt5UhKieApXuhALhN+Z1nTTPqPwpr+o+UY7TgUAQag7RHNqs5iguIChuCoD1iDdhREm0Vfd9YWDMi5PTjmRRB3r2UHOHvYVAwOs5Om0S2tYGbAXv9Y5kOpOxB7CD5R7hWquzaTB+BxShUfaP+6GLY6FhhHSn48ozdtBWCRy3BGInU6VKgGSwMD6Ts9INrFFIQrtSD6RQWnhzJPj4mQD+HTypHC28RWWFlABWob0P5RYXdvc1OVCPhUOB/4EWLFJwDAbR3rX5hU7YC2rgKyqpZdKDwBTXxK4FZ/B60pc1YdKgOS8vgFmPoGNgwyZJ84t3htuRNFJdIH/tlQ78pi6kMfH0GkxL9prl8Ojh4vMJV9ZIV2gHziktG5Em8Pjl2u0ISD5RJILWTjdIu6LKmz1g07yBBXKXmk5gfC8yoHgVo8iYDbXwKknKlsqbPbp3CkCc7gXNtGss/XlSqT35okkdzDbYHwBP+kD0irvJdducCQskZTpT59Y5wklS9uSJ+s6oDmsqHdmiws/G+cZ0mGc3OicvmDFFQRgxiWujb1ODGzeawS/JqYb3p8NdNgYy6dmOMyYac0UAob130ECFl46yi6B1Kmz3+SYL7MvrKTABbeSe3TzgdgzmM/EP5flds5+sBLLtoWZOzAeQqiyaKoedeRiVdRa520VzRSQ2n6tR1p01A5wdzlky8xQrQ2vrokmJEpIoaTlbSlI6gB5QoVEHrxOhZr62QkL8ZGCe2PaDk1e1aLRTLUGQ8Sacurr5wPXwSGrUl3Gz8SzRQHL4Bw7TF1fa5y5hSXmFZXU8tCfnUcorbuXHeL4fm1FRT9UE117zyECwYnbjvGUNp0QWhgPhIK9yYcuzqE0ClJSVbAkDzhfW0PoVqNujRDv1uW5/2xKxMC0LYeFcqTrTsikvLeNNoOMNspNQqpPyWOXWIux+3cStFpyAHHKsGDe0MMQZ7JJLp9rTvBilnf1FjBPFdB/GfzjeIyqpl2R9pSfMiN30+pJsD7Sm6/JTfvEY8k+0rTriutfVifoIOTKjM2rTcdJT+FX5Qwr33abfZqtRSGxpTu5GF7duZTL2kovfDRa9T1lUF9/b3NCWUhtaVKXyNabGFoV2sWmzVJb59KVZwAOR+8GML5PPOZuCE18U+8FWK1oZZdLYOqjX5bRxwkssoZW6QRnNB2UT6gxSYlTPTTzbQ4EJ7yIn6afnDJF/iXsv9SssO9UzIoASkZF6ivHuV+KJ8rLzVpzCVrFEDjwA7yYs8SLOySUrT7KaHtIb9oLbhPZpFrqAHcBArWS2wniHfrFWj8VWg3MSM/wByReB8S8k4RslNB3wFYTrQlTi1qAUTQfMdkW+K8/klUt8Vq8KK9oHLHwzW/LodS5lUrgacyOUHYT5g2jOJm0iVjRMbW27z169I3UEHURBt90pl3CncCOV2bIMtLpbUaqFantMWbzQUkpOxFI1ckTgnalnByAfvFPhvYrM0XFPDOocD/p1264ubHuU7Lz+dGjI49WmkDzajZlpkbNqP8v8AyIbzaswqIy0opGD1Bne8R1Ntb70OUsXj0/3kC8FrCWl1ungDTtoaeMK02xaMwFPtleQE/VOgFe2D/EOQU7JOBO6fi+Q1PlFZhhaSXZUsqpVNQR1HT0grAWfbnEVomWnSteFDHIBz2EmYf3oVNtFLn10bnmNNd+uCSfnkMoK3FBKRxiFY12GZVSlNChVv4e0Al/5hUxPNSoPw1AI66n0MGWatOeTMy01avUny/hTqfYd4Vyd/JR1eRLmpNB1xfgwtL6XKYlZVLrfwrSU/MwZ3Omi5JtKVvlA+QAiI7btrQdVpqRULqCcZxz6y4MV09d6Xe/aMoV2iLPLFBe28v0JtK8uaqqU+RPPqhpIUZMwV1tYwRRyZQWrg3IPVIQWz+Cg9DAhaWASkmss+K8lE/LZEOGUmwttLmwIrHCTtlp1SktrCinQgHY6+xi8ytjc8dIj13VtuS/ZqWpI+6dPGke5fFy0ZU5ZhtJ/e1P8AXSHvnHOOT8khYotIUIuBFnZWPUuugebWg89Kf1GC+zMQJJ+mR5NTwNfaONq4YyD2pZAJ4gn3gRtXAlpWrLqk8gaU8okkZb7Db6MqgFoPdEGzrry7CippsJVz/wA7IU6cO7TlDVlzMB93U/0x1F87WldHGlqA+8n2AisA8xgscLtBOIxbausZiZZezUS2fq89a8ohW1Yjrs/LuZatNg69fwU8RAzZ+OSNn2Sn90H1VBRZ+Jsi9SjwSeSiB6wJQGNTUuuPYED6yZefDxqbV0gORfEgb7dYiqs7CRCV5nXSsDhT/ug8fnEIIzqCa7VO8dULBAINRAmpCc4jk1+pSvYrHH+u88S0sltISgAJGwEK5q777tqBxxtQTmCq0NNKcaUhq0jdIt0DY9oGn1bUbiBksMQQxPks0iaCuUjbtHtHjCqZzSeU7pUfSC+Yl0rSUrSFA8CAR4xykrNbZr0aAkHcAAeQitnx7oY1Q/C+QR3zmLDFadzzLbVdEp171+8MaxLRYDSEJdbNB99PvFLeDDlqacLpWoLPWad1YHnsKn0fsnz8qj+6E4dWLYzmdHdpdRp66jZtK+3cxoJWDsQeyB2Zvw0ib+jFJzcxXr6ol3Vs1xiXSh1RUsE1JNePWTC+xAst2XnBNNglJ122PHzhljsqhhMWj01NtzVMc8HB6ZPaXmK9iBbAfH1kb9mvqYt8PLUL8mkq3TpXnuYX1s3ymZ9AYS2Rm30336hDMujYn0WVS2frbntgEIawsvSbNXW1GiWq7G7PHyly62FpUk0IIIPzFDCkQtVm2oRshaj1CiiaecTLs3icTaTiHnVBFVUBJpxpuaR5xQnGnHmQ2QpYOpHL4aQNjhl3DqDGaPTPRcaH5V159I00OAioOh4wrLuf9Ta7jm4T8Xdlg1mZosWdmJNUtjvqIFcIZOoddO5NK/JPtDHO5lH1mXSL5VF9v/qPrJGLEzVDLI3Wr+4e8Ft3ZXo5VlPJCf6RABe13p7WZaGoQpNR80GGa2iiQOAAHcKRdfLsYGq/L0tVfrlvvPUAGLf7FsfjHkuGBC+xaV8DI/EPJcFd+gxPhv8A1KSzte0xL2bmrQlFE9pBpFfhpZRQwt9f1nSVa8gVH+6Ka9s0Zh2VlEbfDm+ZT7wwHmxLyZA0yNU+eSkAvxNn0mm4eVpwnew5+meIGXbm3HrUfOY5EEinDcx4vHfeZanFNMJzhI1SBU79SSeUScL2KoffP2ifMGIVx0h60Jl5VDvStPwQAJKjB6maHWtbbGZQQigY95YWBf5155LTkupBVxOb1QIIbSvKwwsIdWEqPZ1dfWIsv0e2DmCEV5hIr3wL39sBhbK3nAc6Rofl+Qh3xKvXM5oNF1wG0qD6c8/WX8rbLLn1HUH/AFp947uMJVulJ7QDC1uhcouNNvh1SddqnbTrpBVfe3jKy9UGiyaJ8T6RFc7dzCS7SqLRVU2TnEkWlcmUeFFsp+WnlAbamCMssktLU2eGhP8AeILLlWyuZlg459avCKyaxHabdU2tCk0NM3z/AHYLeMAxP4W0uyKMkdZQ4pT5XNttJP1ad6svtDKu/L5JZpJ3CBXtpGRkKr5djOhrvh0tKj0zLDNvATee/a5abSyhIUCQDUc6dYjIyCuYqvET4XSl1xVxkYMNJdwqQlR3KQadorFPa19ZaWVlcX8XKMjIlrlFyJPD9Kmpv2P09pMsa8jM0D0S603Hd1dcWkbjIutiygmI1tC0XtWvQTRjm8ylYooAjkYyMhsydJHlrLabNUNpSeYESwYyMisYkLFjyYE3pw4EyvpWlBCzvXbhyEcrt4ZJZcDj6gsjYDb51EajIV5SZ3Ym8eI6gV+Vu4/qFt4LN6eXcaGhUKDvEKiwr2PWZ0jC0VNa9hoOuMjIXqPhw46zf4Ni4tp7BlTz9Zd3DspyYmlTjooOHXy7qQyqxqMhtQws5/iFhe8jsOB8hNiFxi+5QM9RB/rjIyKv/QYzwof4pJEw0kTMPqmV65QAO78oKsRJ3o5JdN1UHiB6xkZAJxVmatQd3iIU9AQPpK+7afo9kZuJGbvpAbde6c0+yX2HclTSlTU6DkIyMitoYqD6QvxDVV22LjJfHP1jdkGFIbQlZqoDUwLYoTWWVSgbrWB3KTXzjIyG2cIZzdD8epXPrLq7MrklWU/gT5CF5iJMGYmugTs2KntqR/cI3GQFv6QJq0J/xDv3Gf5hLhmmkknt9TFRiHJoU/LNhIBWv4iOIzIr4ExkZFkflj6SlY/jmPu38Gf/2Q=="/>
          <p:cNvSpPr>
            <a:spLocks noChangeAspect="1" noChangeArrowheads="1"/>
          </p:cNvSpPr>
          <p:nvPr/>
        </p:nvSpPr>
        <p:spPr bwMode="auto">
          <a:xfrm>
            <a:off x="63500" y="-923925"/>
            <a:ext cx="2286000" cy="1905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0" name="AutoShape 8" descr="data:image/jpeg;base64,/9j/4AAQSkZJRgABAQAAAQABAAD/2wCEAAkGBhQSERQUExQWFRUWGBwaGBgYGCAcHBwYHRwdHhocHB8dHCYeHBwkHBwdHy8gJCcpLCwsHB8xNTAqNSYrLCkBCQoKDgwOGg8PGiokHyQvKjEyLiwuLCwsNCowKioyLCwsLCwsLCwsLCwsLCksLCwsLCwsLCwsLCwsLCwsLCwsLP/AABEIAMgA8AMBIgACEQEDEQH/xAAcAAACAgMBAQAAAAAAAAAAAAAGBwQFAAEDAgj/xABGEAABAgMGAggCBgkDAgcAAAABAgMABBEFBgcSITFBURNhcZGhscHRIoEUMkJSYuEVIzNykqKywvCC0vEk4ggWQ2OTw/L/xAAaAQACAwEBAAAAAAAAAAAAAAACAwABBAUG/8QANhEAAgIBAwIEBAYABAcAAAAAAQIAAxEEEiExQQUTUWEicYGRFCMyobHBJNHw8RUzNEJSguH/2gAMAwEAAhEDEQA/AJNuYHNKqZdZQeRpTyJgFtC4toyKs7aVGn2kCvmI+jRGFAO4rFSRB2NjROS5CJhIcA+9XN4EQxrAxfk5igWrolclUA8zF5bFyJSaBDjSa8xp5Uhe29gMD8Us7Q8iKeJVEkjblZxDqczagocxrEC3rtNTaQHRtseUIJ2wrWs1VUhyg4pCljT5EcYILExzfaIRNNVpudj3ZYogEYMNHZG3KcGN6Tu2y2wGMuZAHH8oWV/rrIl30FlBCVb02rWDSwcUJGaAo6lCuSyE+ZEE9G3RX4FjqoYW9QYYm3S66yizeSTnqMyPZq8kqg8EtV7kVhcXNb+kWq87wSpXiVQz5qVztKQPhzJKeyoIigufc/6Gp1RVmKzofmevrgXUll9BD096V1Wkn4mGB/cWt+1Fq0HSOJr4wd4USGSUKz9tVfT0gQxTklfTMwSaFO9DTdUMmzWhK2eOGRBPiYTWv5rH0nV11udDUo6tj9ovkn6TbQ4hKgf4SPaCbFedySqWx9s0p2ZYo8L5bpJt548Cde3N7RvFGY6SbZZHChp209ooH8st6wmQHXV1dkUfsM/5Qvw9keikm+ahm7wPaPUxcxJnEzQUQoHUaU8ourMlujZbR91IESo1BBtAM8++ofzXdT1z9jFtjDO0bab5mvcRFxh/OUs0KP2ArwH5QF4lul+dLadejST4AmJ92bS6OyH6nUEjvURGYP8AmkzuNp8+H1p3JB++YX3PvWZ3pKpAyEio47dfXF4zPNrUUpUCpO4B2P8AhgUwylejks5+0a16qCKTDrM9OvvVNKfKvwQ1XOFz3nPu0iF7ivAT+YzDGgI9GPDjqUiqiEjmTQeMPnKmKRXThApbmHcvMVIGRfMfnWCtDgUKpII5g1jIoqG6xtV1lLZQkGDErZKpOQcbBK1BCqeNOUUV27NULMmVLFFLzmh6is+sMNQjjMSiVIUigAUCNBzFIHZHrqjgg9yCT8orsKJWr7i/ugeZENoGB27d10yefKc2c1221rzMEIiql2rgy9feL7i69IHYhuZuha4qUPMx0viro5FCOKsg/pHrEa8YzWlLpOw2/iEer7KzvyzP4hp1BSIEn9Rmmpf+UvzP+vtDCPUaAjdIdORPQjceQY9RJJ5caChRQChyIr5wO23h1JTQOdlKSeKEhPkBBKI3FyRKW3gItJKpV7sSRQ95XAz09r2YrUukDmVLT5kR9JR4el0rFFJChyMSSJuwceyCEzbR61A08AisMew7+Sc0AW3U15K086RX29hVIzNathtR4ooPQwu7awKmGiVyjmamw1zd9AIkkdczINPD40IXyNEnxoY427Zhfl1tJOXMCK/4RCCbvPa1mKo7mIHBZqPBXVBld/HxldEzLZQfvClPMmKIhq7KQQekNbjXWVJNrSsgqUQagcirrPOBC/bXQ2k08sVbNOzh7wwLGvTLTQBZdCq8KH1EdbbsFqaRkdFeR4iFPVlNq9p0NPriuoN1vO7IOPeUlt4hsMNpWghwq+yDT0MXdj2wJhgPBJSDwP8AwIEZXCJhLlVLKk/dr/2wVWzRiUcyCgSg0AiKX5LSahdLhUoyST1P8Rb2Iz9Jm5x060bcH8iqeUDiZ/Kw7LjdTtO5cHuGNn/9PMOHdyv94gBlZHNaJRT/ANZXgsxjYHaD65noqWVrrEPRAv7CNV9X0WyhwIbT31EVuEkjlllOHdatOyifaPeKs30cmlsfaNPCvpF9cuS6KSZT+GviY1AfmY9BOE7FdEzHq7fsJdEQGYozxRKBIJBWrShodCnl2waQssVZ0fSJdsmiQqp7DkPpBXHCGZ/Da9+pX25+0qpV+0JFtt4qUtogGiiTQHtJ8oaNk2ol9hDqdlCsCd7rfYFnZG1hWZISBrwpHe7ZMvZGc8EV8YBPhbAPGJr1Q8+oWMuG3Y6YyIUy8+259RaT8xWJEJawLAmlsrmZdwihJygnXc+kMS4t4FTLB6T9o2cqu9Q/tg0t3cETPq9CKQWRsgHB9RCQxsRAlraaccU0lVVp3H+dkT4aDmc5lKnBEHb22At7K4yaOo2896iKuwbuzDkwHpo/U21r69Qg3rG4AoCczSurda/LGPn3niMAjI9Ug5kmo9CMjYiSTcbjBGxEkmo3Go3EkmRuMEcZyY6NtSzwFYksDJxPUxKpcFFjMORgLt7B6RmKlKOiUeKfzrHS59/zNvlpSANKgg9nVBhMTiG6Z1pTXapAr3wKuGGRH36W2h/LccxDWvgjOSyuklVhdNRxVpr9ykRJTEG1bOOV9KlJGlHBTblSkfRQNddxEadstp0EOISoHmBBzPFxd/HaWdoH0lpXE/Z8Vkwe2bb8vMD9U6hY6jAhb+Ccm/Uoq0rq181QAWpg/PyhzyzhWBroaHuFYkkfaJdKRRIoDAhJYfhueMyFVBKlUPAqqeXXzhYWfifaciQmZaWpI++kp07csHl38bZR+gd/VK69u80gWQHrH1aiyrcFPXgzlicw49MMthJKd68K0VDGl2cqQkcNIjSlpMPgKbW252FKvIxOpAqmCT6xl2pNlSV4xtz+81CntWRE9bCm1aoAofkKekNV5RCVEamhp2wvbhWY59OmXXEKT8RpUEblzavygLRuIWavD28pLbQeQuB8zOgwhYDmbOrJX6un+31idiM8GLPKEaA/CB1UJ9IMiIXGKzpWphgfaINP/kEU6qiHaIWlut1WoQWtkDn7Tjdq98sxZxbz0cCVaHiTUimsScM0UYmXzsslQ+RcPrFBPXYaFpNskUQoCo/h94YVstIlZFxKBlSEED5giAr3Zye006s1Bdtec2EHn5wYw9b6Sbmnjr8Rof8AUfeGFAdhhKZZTOd1qJ8jBgpVIdUPhE5viDZvYDtx9pVS95m1TKpcA509lOHX1xbBwHQHWF5cU9LOTDx4aV+Q9or0fSn5t9cur6h250ze0CLOMxzaJd5UHGAM59TGoBGxGARuHTlzcbEajYiS5uMAjAI2IkqZG4wRukXJMAgcv/P9FJOHiqgHeIJIXmLE3UMsjdStfCFWttQmb/DqvN1KKemc/aCWGz2Web/Fp6wS4jzJcnGGUkjatDTWp5dsUNnyn0a0pdO3+K9otpI/SrZKtwgg92WMSZ2bPeem1G06n8T2CE/yBGK5OJl5cKWaBCBX5JgJdxdGc5WSUA714fwRIxYnylhDQP1z5FPvFhdi6zCZBOdtJKkZiSBXVNY0szl9qnGJxaKdPXpxfepbcSAM4+svLCt1uaaDjZ7RxEWBELLDJ3LNzDaP2fDvTDOhlTl1yZi1+nGnuKL04I+sgz9iMPgh1ptdeaEk95EAd4MDpR4lTNWldVSK9lQIZRioYvVLLcU2HBmSSkjXcEg8OqGEgdZkWtnztBOIk57DO1JE5pZ1a0j7qyn+XOYkWZjFPSh6ObZKwNyRlPfkNYfKVA7axW2pdyXmBR5lC+spBMXAgvYGL8lM0BV0auSq07yAIMZWZbWMzakGvFJB8oW94MCZZ2qpdRbVyO3cBAdMXOtezTmZWtaB91VBTsJESSfQEAlv3eeetNlzLVpFNa9auHzgJsbHB9khE41Wm5AofEwxLBxOkprRLuVX3TWvlSAZN3Bj6L2pYsvcEfeUt8kZLTlF8yB/MmLHE2byyYSDq4pI8U+8Ek5ZbL+VSkhRSapOlQRFRe+6qpvocqgA2oEg8RVB8kwtkIDY7zbTqK2enfxt6/yJKuqwlmTZBIHwJOppqQOcSrcmujl3F8k18RFLfeQX9Bo2SC2BtptSBS179ods8MpJLyhlUO818ohcJ8J9JKtK2oYWrzlufb3llcJHRyLzx3VU17ARHHD222UKdC1UccXpXj8SveJtoN/RbHy7EpI780e7sXNYVLsuqT8YOaunMHl1QIBBAHYTRY9bJa75wzYGPaF1l2o3MNhxs1Sf81ibCswjnFdI63ujT++GPatqol21OOGiRDK33LuMw6zSmi81Lz6fWTI2BCpmcVX1rPQtVSO32gnujf8ATNHo3Bkc5c++KW5GOAYy3wvU1JvZeIY0jBGCNgw6c2ZGxGhHoRJJuFVeUmZtdDfBPpX2hpr2NN6aQAXbu28m0nXnU0TmUUnWmpVCLgWwPedXw11q8ywnkKcfMyjxJ/UzzbgGya+KossJZYrW88d9vARGxhY/WNL6gP6zBThnIdHJJPFevmIQq/nmda+4DwtT3OB+8Fb+O9PaTLI1CVJ8SisH9tvCXklcMrYT4UhfWKjp7aUVfZJPdt5QSYqT+SVCOKz5EQSnAd4i+rdZp9MOwGfryZXYRyfwOundRI/pMMWBzD+Q6KSb5qGbvA9oI6Q+ldqATleI2+bqXb3/AIkS1Zjo2XVckKPckworuXP/AEgt9wqKTnJB6ypX4TDCxCnuiknOavh7wRAthvemXYZ6JZyrUrc7ak01rCbdrWBWnR0Auq0j20g7iQPoOsn3burOysykF3MzXWn/AOR1RdXjvqiUeQ2pJOYVqOGp6xyglSqoBGxhH4i2hnn102Rp6+sXYfJT4YOjT/iOp/NA4B6cR1fSU5AomgI4x6SoEVGogEvraJ/RzKQficyjTui6ZDrNnI6IFTgQkgbnUDthos5x7TntpMIHz1Yj7d5Mtm6stNCjzSV9Zr7wu7ewEZX8Us4UH7qiKeCCYnyeKLjSsk0yUkb6GvdQQa2FeNmbSS0a03Hd7iLW1W6GVfob6Bl149RyIkjZNtWWatlS0D7v1adwMXNi46qSQicZodiUjXrrmchzGh5GKO27lSk0KOtAk8Rp5UhkxSPY9+pObFG3U1P2Tv4R2budKhzpQ0M3PXeF7beBQqVSjpSeCToO+tYom5i2bMNClbiBySVDvy9UUVBjFsdM7SRmNC/9jOzEuEMgEggkdldoobFvlMMKbl5hkjUJBA6wBurs4RAsPHFskImmy2riRU99aQd2feGUmgChxtR4Cqa+deELKHOQZqr1QFflOoI/eD2E9jKbaW6oUK6UryGb3jhi5aJCW2hxNTr1flBjdR3NKMkinwJ26kiFhfyYL9odGNaaDtBMJs+CrAnU0hOo8Qax+2T9ocYf3ebblEKUhJUvU5kg9XHsgMvEhLNqo6AZfjTUDT7vKGzJshppKdgkesKGyQZq1go6jMFfJJEVaMKqiTQWmy665jxg/wDyNucmskupZ0o3X55a+cJ+QvZPdItTKlLGYmlCqgJ+cMXEOf6KRXT7VEjy9Yp8JbOowtwj6xp3H84uzLOFBgaLZTpXvdQ2SAAZ5u9icVOBqZRkJ+1tr2ZR18YYiFVGnfCjxVZQmYbDYCV5amnauGXLzBRKhSt0oJPyg6mbJVjnERr6KvLruqXbv7SciZQSQFJJG4BEdwIRdm/S5h95UutdQok0VTiojiORgisO/MzLvhmbFQdKnfvqYFdQD1EZd4O652OCQMkd4w7VsJqZTR1Gam3OJMnJpaQEIFEp2EdUuAivCK+TvJLu6IcBPzjRwDmckeYy7RkgfYQCvTd6YlZr6VKgkHUgCvKumta68IrFy87ab6A6gpSk1NRQeQrtDgBBHONJQBsKQg0Anrx6TqV+LMijKAuBgN3xOUlKhttKBskUEd4yNxonGJycmLrFmaqllkbqVt8x7xaWdh/LKZYUpFFhKFE140SfOBrEcOicbcCCpDZBHI0yn0i5sfFFlQShxCkHRPpwEZMp5h3z0hq1A0dX4fPcnB9YbqIQjqAhEzkr07cxMnX46fypMOG9NohuTccB3SKd4gAkbMpYjiqaqOb+WnpF3jccexMX4U3kqbO5ZV/syPPzXTmz2t9RX+NMNphvKlI5JA7hCcw5aL06gq1DaSR4H0hwzj2VtauSVHuBgtOcgtFeLr5di0jtk/cxYvSiZu2SkpBQioUKafag7kbEZk0OKaTlB1PgPQQIYbguTUy8dio0/i/OCu+c70Uk8rY5aDtiV42l/nB1pc3Lp1PACjEWdl2jaClOPS6ipKVagmo+QPtB/cu9Bm21BYyuINFD+Ich90xS4fzzTMisqWMxqSOyseMMUZnZp0fVUsU/icgK8grz1mnXBLEtygGwgA9M9sQzatdpTqmgr407iJLjQVuAe0A+cAQOS2/3k/7o6Tt5HnrSQxLq+BP1+XH3TDhZ6+uJzW0RJGw8bdxzLe28PpKZBzspB5oAT/TSAO08F3WiVycwoU1CdR49JDfjUOnPkOVa6CVCfuNeIRr5QrbsMGZtMrOwUSew1hvvM5kKTzBHeKQoFl2y51S8hKSTTTQjWmsZbhgqT0E7nhjb1tVf1sOIzr1z/Qyjq+OXTtgEwmkMzrjx4ad+sQL136VOoDLTZAJqd6nfSDvD+w1S0qAsUUrUjlvFA+ZYCOghtU2i0TK/DOentBvF2f8A2LI3JNf5CIHZO8E5Z6UI2SoBSQa0oewxJvQ99JtVKBqApI7iAfKLTFaSyCXIG3w9whL5JZwek6Wm2V106Z1B3Ak5kKx7uTU/MpfmAQnck8RyG/ODy/U50MiumlRlHzBiZdWYzyjKuafUwIYuz/wNtDcmvcTDyBXWSO85a2Pq9alZAAU4wPQSRhFIUZcdO6yPArHrFTic+HJ1ptO4ywcXMk+hkmx1Zj89YX7A+lWyeIStQ7iqnlAOMVqnrNOns3627UHooP8AkIxrVmfo8ipROqEDzEK26Vy1zqFuBeTKaDr0/dMG2Ks/klMnFaqeBPpEXDe3pZqWS2XEpWTqCQNe+LsCtYFPQCBpGto0TXVD4mb0zwJ4sW7doS76B0uZqozUrSlR+EcKwS3svUmSQlRTmzGlOynWOcXyVgio2MK7E6Y6SaZZGuoqO2kG/wCUh2zJpz+P1Ki0DABzgY6QgszFCVdNFZmz+KlPAmC9l4LSFJNQdjAFem40umTLgTkWhI1r1059cSMJ51S5VSVbJVQdlAfWLR2DbXlajTad6DqNPkAHBB/qGykVFDqIqJu6Ms4oKU0nMDWo51rF0Y8qNBXlDiAes5aWOhyhI+Uo71XfM1L9ChQT7dxiPPWGUWaqXT8SgggU4mvZEl++UqheQupr2j3i2aeSpIUkgg7EbQOFYnE0eZfUqhgQAcjI7xe4V2GtovLcSUmtBXsMFF853opJ1XVTv09YvMsVd4rCTNslpRIG+nyMUE2ptWMfVDUaoXW8DIz8hB7C2SyyefitRPlEfFmcyyyGxutXhRXtBdZFmCXZQ0nUJAEBd/JJx6dlkBCigUqaaVqvj2GAYFa9s0UWrbrjaemSft0ghPXRS3MsM1IDtKnTiQOXXDbsKw25VoNtjTieZ/ysB1/W8k3Jr5KSP5hB+yqqUnmB5RVSBWMLxDU2W01kng5+4MVmIM8qXtBLqNTlA8D7wQYb2CW2jMOftHdfl8PVzTFVfCWEzabLXAAE9x9oY6GglISBoIiLlyZNVfs0tdY6kc/LtMMeax6MeTGicWVlm3wlHhVDyNeCiAfExOmJRl8UUEOD5Hx1hOTmD821UtLCuVND4mKSYTasmd3QB+MkdwMXiWCQciPaUutLNHMhpIPWAfSLNafhNOWkISzsZp1rR1IWP3aHxgtszHZhdA62pHXX2EUFA6QmsZzljn5ywsS4rzdoF9yhTVRG3GpHGJeK0mVyyVAElKjsK8otbLv9Jv0yPDsII8xF3nbdG6Vg9hhXlDaVHebhr7Delz/9v8Qfw4fKpFFd06U+Q94B77zYetNCCRlSoAknShoYbMtKobFEJCRvQCg8IDbdwxQ+4pxLhStWutTAWIxQKJq0WrpXVPbZxnOO+CYQT9qNMyaiFo0aoKKG+Sg2POAfCqVLky88Rxr3k1jmvC6aJCS9VuvXSnZWD+7V3kSbOROp3UeZigGdwSMAQ7Ho02ndKn3M/wDEAsVJrpJlpkcBX5/GIvUYVsVQpKlJI1O5/ugLt21U/pUuOVyIUe6h6uuGdZ195V76rgB5GvtAJsd2LTVqTqdPp6loyBjJx7+svGk5UgfdAHcISt47XJtJboSV9Goig6iRyMOC1JsIYdXyQoj+EkQtLgyAfcm3VAGuYio4nPB3/EVUTL4UVqS29xkAY+5nC8GIa5xksoZIKt6Eq8AgQd4fWMqWlAFiilGpHh6QIYXsI+kvoUkEgaVFaajaGnWJQpb42PMvxS1KR+FpXC8H58T1WBXEW1ixKKymilaA/MV84KBC2xTm8zsuyOKtR25IZccIZg8NqFmpQHp1+04WDh029KB1xSukWKg66Vp+KLbC+cc6JxpzN8B0Kq7UTz7TBdZcsEMto5JAj0llDdVJSlPE0FO+KWoKQRHX+Ivcr1vzk8e3ygNeLEN2Xm1NNt9IlNKgb7D8JMW92b+NzaujKS2590k9fNI5QM3HYExPvuqAUBUa68PyjzbjCEWw0GQEnTNl03Art84UHf8AVnjPSbrNNpz+Rtw4XO73x3EaEcyUnkSOwkQK4g3lXLNJQ1+0WaA8uMCLxn5DJMOuKUlR1SVE89N/ww5rQpxic2jQNagfcBnOAe8ZVq2G1MZekFSk1BiY2gAADgAO6OUnNhxtLmwIrFO7fiVDvRFz4q04790HlRzMgS1/gAJx29JVyN33v0ot9xPwfZNe3h2GDEmPKXKgEGoOojdYiqF6SXXNaRu7DH2mjGowxqsFETsIxSQd48ZqJqeA1MDVp4iSzKstSojemo84pmC9Y6qiy44rBPylpP3SlXwekZQrrp+cC1p4LybmqMzZ/DSn9JglsO9rE1ohVFcjvw6+uLuICDyINlbVna4wYlLTwIdTqy6lXaTXwRFI5dS15LVHSAD7pFPGPokGMIgoE+eZbFa0pY0dAVTgutfBQgmsrH5s0D7Kh1pAp4uQ1ZuyGnRRxAUIFrUwkkXq/q8p5ivqYkk62VirZ79AHgkngr8qwTys+24KoUFA8qwo7V/8PydSw8R1KoPSBiawxtOUNWqqptkqf7YkketoXUlnq52kknc01gemMKpcqCkKUmh2qKf0wr5S/NryejgWQPvpoPKCWy8etg+z801PrC2rVuomqrW31cI5jHvLZzi5NTTIqrKEjspQxXYfWAuWllpcTRaiqo76RwszFqRepVzoyfv0HrBNJW4w8KtuoX2KBibBu3ShqnFJp7E594u7nfq7XeRzJHiPaGlEb9HN5+kyjNziRErTYMQ9ZqRqXDgY4A+03CqtasxbSU8EU8B+UNSsK+9si/Jz/wBLaQVpO/rXvhd/QfOafCiPMcZ+IqQPnGeeUVV6JzopR5XJJp2wuxa85aUyjIktITuQNOPMHnBHijOdHJBFdVGnyor2i/NypIkGgNd9dbEEk8gdvnFxZ07NSzfTtKKUuK4cTUiDa5F2H1v/AEyZNSQCmu5qDrt2cYhXgsvo7Ha5ggnvJg5unM5pJlXJA8EiEVV/EAfnOlr9WTSzoAMkqT3wIF3uX09qstDUJ3HXRUT8WZqjDbQ3Ur0X7RCu4Onth5w6hsmneR6xu+6untKWZGoFK96/eCPKsfUxagLfUn/guf2zCC2Spiy1BO4bPiDAXZFyUTMiXkEqeJJFOdT1Q0pyRDjSmzspOXwpAFcCbLE0/KL0+KqOyqz7QbqNwz0mXS3uKLDWfiBDfMQnux0jUogP6KQKGvIAQFWliPMlxamWwWkbn/FdYhkWg2VNqA3IMAWHWUoflHAM1Tm6x8HrBODwoMXpmQiy51B6cex6mGVgW2mZYS6NKjX/ACpjvJ2m27Xo1BWU0NOB19jFUizUSMm6EE0CSRXsMDtzT0chNPHTPn/+ynnBbiCAZnNCOrunTIA+sucR7YLMtlSaKXUfIZa+cUNxblNvtdK8CanQa99axFxQnc8y20Dt/dl9oNLNtBqSlGUuqygpHDjSE8NYc9BOiC+n0SCv9TnPHXEBLdskyE6gsZsu40NNyKceUNkTH6vOeCa+EQGZ2WmKUyLPCoBPjHm9M2GpRw7fCQO4wxVCZI6TJqL21JrrcfEOM+sAv/Os10znRkrAUaAJroCeoxdWXiQrOEvt5eFa08MoiJhdIhannVCu2+u+esZiaw2gt5UhKieApXuhALhN+Z1nTTPqPwpr+o+UY7TgUAQag7RHNqs5iguIChuCoD1iDdhREm0Vfd9YWDMi5PTjmRRB3r2UHOHvYVAwOs5Om0S2tYGbAXv9Y5kOpOxB7CD5R7hWquzaTB+BxShUfaP+6GLY6FhhHSn48ozdtBWCRy3BGInU6VKgGSwMD6Ts9INrFFIQrtSD6RQWnhzJPj4mQD+HTypHC28RWWFlABWob0P5RYXdvc1OVCPhUOB/4EWLFJwDAbR3rX5hU7YC2rgKyqpZdKDwBTXxK4FZ/B60pc1YdKgOS8vgFmPoGNgwyZJ84t3htuRNFJdIH/tlQ78pi6kMfH0GkxL9prl8Ojh4vMJV9ZIV2gHziktG5Em8Pjl2u0ISD5RJILWTjdIu6LKmz1g07yBBXKXmk5gfC8yoHgVo8iYDbXwKknKlsqbPbp3CkCc7gXNtGss/XlSqT35okkdzDbYHwBP+kD0irvJdducCQskZTpT59Y5wklS9uSJ+s6oDmsqHdmiws/G+cZ0mGc3OicvmDFFQRgxiWujb1ODGzeawS/JqYb3p8NdNgYy6dmOMyYac0UAob130ECFl46yi6B1Kmz3+SYL7MvrKTABbeSe3TzgdgzmM/EP5flds5+sBLLtoWZOzAeQqiyaKoedeRiVdRa520VzRSQ2n6tR1p01A5wdzlky8xQrQ2vrokmJEpIoaTlbSlI6gB5QoVEHrxOhZr62QkL8ZGCe2PaDk1e1aLRTLUGQ8Sacurr5wPXwSGrUl3Gz8SzRQHL4Bw7TF1fa5y5hSXmFZXU8tCfnUcorbuXHeL4fm1FRT9UE117zyECwYnbjvGUNp0QWhgPhIK9yYcuzqE0ClJSVbAkDzhfW0PoVqNujRDv1uW5/2xKxMC0LYeFcqTrTsikvLeNNoOMNspNQqpPyWOXWIux+3cStFpyAHHKsGDe0MMQZ7JJLp9rTvBilnf1FjBPFdB/GfzjeIyqpl2R9pSfMiN30+pJsD7Sm6/JTfvEY8k+0rTriutfVifoIOTKjM2rTcdJT+FX5Qwr33abfZqtRSGxpTu5GF7duZTL2kovfDRa9T1lUF9/b3NCWUhtaVKXyNabGFoV2sWmzVJb59KVZwAOR+8GML5PPOZuCE18U+8FWK1oZZdLYOqjX5bRxwkssoZW6QRnNB2UT6gxSYlTPTTzbQ4EJ7yIn6afnDJF/iXsv9SssO9UzIoASkZF6ivHuV+KJ8rLzVpzCVrFEDjwA7yYs8SLOySUrT7KaHtIb9oLbhPZpFrqAHcBArWS2wniHfrFWj8VWg3MSM/wByReB8S8k4RslNB3wFYTrQlTi1qAUTQfMdkW+K8/klUt8Vq8KK9oHLHwzW/LodS5lUrgacyOUHYT5g2jOJm0iVjRMbW27z169I3UEHURBt90pl3CncCOV2bIMtLpbUaqFantMWbzQUkpOxFI1ckTgnalnByAfvFPhvYrM0XFPDOocD/p1264ubHuU7Lz+dGjI49WmkDzajZlpkbNqP8v8AyIbzaswqIy0opGD1Bne8R1Ntb70OUsXj0/3kC8FrCWl1ungDTtoaeMK02xaMwFPtleQE/VOgFe2D/EOQU7JOBO6fi+Q1PlFZhhaSXZUsqpVNQR1HT0grAWfbnEVomWnSteFDHIBz2EmYf3oVNtFLn10bnmNNd+uCSfnkMoK3FBKRxiFY12GZVSlNChVv4e0Al/5hUxPNSoPw1AI66n0MGWatOeTMy01avUny/hTqfYd4Vyd/JR1eRLmpNB1xfgwtL6XKYlZVLrfwrSU/MwZ3Omi5JtKVvlA+QAiI7btrQdVpqRULqCcZxz6y4MV09d6Xe/aMoV2iLPLFBe28v0JtK8uaqqU+RPPqhpIUZMwV1tYwRRyZQWrg3IPVIQWz+Cg9DAhaWASkmss+K8lE/LZEOGUmwttLmwIrHCTtlp1SktrCinQgHY6+xi8ytjc8dIj13VtuS/ZqWpI+6dPGke5fFy0ZU5ZhtJ/e1P8AXSHvnHOOT8khYotIUIuBFnZWPUuugebWg89Kf1GC+zMQJJ+mR5NTwNfaONq4YyD2pZAJ4gn3gRtXAlpWrLqk8gaU8okkZb7Db6MqgFoPdEGzrry7CippsJVz/wA7IU6cO7TlDVlzMB93U/0x1F87WldHGlqA+8n2AisA8xgscLtBOIxbausZiZZezUS2fq89a8ohW1Yjrs/LuZatNg69fwU8RAzZ+OSNn2Sn90H1VBRZ+Jsi9SjwSeSiB6wJQGNTUuuPYED6yZefDxqbV0gORfEgb7dYiqs7CRCV5nXSsDhT/ug8fnEIIzqCa7VO8dULBAINRAmpCc4jk1+pSvYrHH+u88S0sltISgAJGwEK5q777tqBxxtQTmCq0NNKcaUhq0jdIt0DY9oGn1bUbiBksMQQxPks0iaCuUjbtHtHjCqZzSeU7pUfSC+Yl0rSUrSFA8CAR4xykrNbZr0aAkHcAAeQitnx7oY1Q/C+QR3zmLDFadzzLbVdEp171+8MaxLRYDSEJdbNB99PvFLeDDlqacLpWoLPWad1YHnsKn0fsnz8qj+6E4dWLYzmdHdpdRp66jZtK+3cxoJWDsQeyB2Zvw0ib+jFJzcxXr6ol3Vs1xiXSh1RUsE1JNePWTC+xAst2XnBNNglJ122PHzhljsqhhMWj01NtzVMc8HB6ZPaXmK9iBbAfH1kb9mvqYt8PLUL8mkq3TpXnuYX1s3ymZ9AYS2Rm30336hDMujYn0WVS2frbntgEIawsvSbNXW1GiWq7G7PHyly62FpUk0IIIPzFDCkQtVm2oRshaj1CiiaecTLs3icTaTiHnVBFVUBJpxpuaR5xQnGnHmQ2QpYOpHL4aQNjhl3DqDGaPTPRcaH5V159I00OAioOh4wrLuf9Ta7jm4T8Xdlg1mZosWdmJNUtjvqIFcIZOoddO5NK/JPtDHO5lH1mXSL5VF9v/qPrJGLEzVDLI3Wr+4e8Ft3ZXo5VlPJCf6RABe13p7WZaGoQpNR80GGa2iiQOAAHcKRdfLsYGq/L0tVfrlvvPUAGLf7FsfjHkuGBC+xaV8DI/EPJcFd+gxPhv8A1KSzte0xL2bmrQlFE9pBpFfhpZRQwt9f1nSVa8gVH+6Ka9s0Zh2VlEbfDm+ZT7wwHmxLyZA0yNU+eSkAvxNn0mm4eVpwnew5+meIGXbm3HrUfOY5EEinDcx4vHfeZanFNMJzhI1SBU79SSeUScL2KoffP2ifMGIVx0h60Jl5VDvStPwQAJKjB6maHWtbbGZQQigY95YWBf5155LTkupBVxOb1QIIbSvKwwsIdWEqPZ1dfWIsv0e2DmCEV5hIr3wL39sBhbK3nAc6Rofl+Qh3xKvXM5oNF1wG0qD6c8/WX8rbLLn1HUH/AFp947uMJVulJ7QDC1uhcouNNvh1SddqnbTrpBVfe3jKy9UGiyaJ8T6RFc7dzCS7SqLRVU2TnEkWlcmUeFFsp+WnlAbamCMssktLU2eGhP8AeILLlWyuZlg459avCKyaxHabdU2tCk0NM3z/AHYLeMAxP4W0uyKMkdZQ4pT5XNttJP1ad6svtDKu/L5JZpJ3CBXtpGRkKr5djOhrvh0tKj0zLDNvATee/a5abSyhIUCQDUc6dYjIyCuYqvET4XSl1xVxkYMNJdwqQlR3KQadorFPa19ZaWVlcX8XKMjIlrlFyJPD9Kmpv2P09pMsa8jM0D0S603Hd1dcWkbjIutiygmI1tC0XtWvQTRjm8ylYooAjkYyMhsydJHlrLabNUNpSeYESwYyMisYkLFjyYE3pw4EyvpWlBCzvXbhyEcrt4ZJZcDj6gsjYDb51EajIV5SZ3Ym8eI6gV+Vu4/qFt4LN6eXcaGhUKDvEKiwr2PWZ0jC0VNa9hoOuMjIXqPhw46zf4Ni4tp7BlTz9Zd3DspyYmlTjooOHXy7qQyqxqMhtQws5/iFhe8jsOB8hNiFxi+5QM9RB/rjIyKv/QYzwof4pJEw0kTMPqmV65QAO78oKsRJ3o5JdN1UHiB6xkZAJxVmatQd3iIU9AQPpK+7afo9kZuJGbvpAbde6c0+yX2HclTSlTU6DkIyMitoYqD6QvxDVV22LjJfHP1jdkGFIbQlZqoDUwLYoTWWVSgbrWB3KTXzjIyG2cIZzdD8epXPrLq7MrklWU/gT5CF5iJMGYmugTs2KntqR/cI3GQFv6QJq0J/xDv3Gf5hLhmmkknt9TFRiHJoU/LNhIBWv4iOIzIr4ExkZFkflj6SlY/jmPu38Gf/2Q=="/>
          <p:cNvSpPr>
            <a:spLocks noChangeAspect="1" noChangeArrowheads="1"/>
          </p:cNvSpPr>
          <p:nvPr/>
        </p:nvSpPr>
        <p:spPr bwMode="auto">
          <a:xfrm>
            <a:off x="63500" y="-923925"/>
            <a:ext cx="2286000" cy="1905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84" name="Picture 12" descr="http://www.google.com/url?source=imglanding&amp;ct=img&amp;q=http://cdn.dipity.com/uploads/events/b467357ef0f93e79a3a96417d79f4160_1M.png&amp;sa=X&amp;ei=_cwiT-zkEpOQ0QH7s4XbCA&amp;ved=0CAwQ8wc&amp;usg=AFQjCNHlH64r8vKKs1gDg0od1WLrFx-T9Q"/>
          <p:cNvPicPr>
            <a:picLocks noChangeAspect="1" noChangeArrowheads="1"/>
          </p:cNvPicPr>
          <p:nvPr/>
        </p:nvPicPr>
        <p:blipFill>
          <a:blip r:embed="rId3" cstate="print"/>
          <a:srcRect/>
          <a:stretch>
            <a:fillRect/>
          </a:stretch>
        </p:blipFill>
        <p:spPr bwMode="auto">
          <a:xfrm>
            <a:off x="5890093" y="4440798"/>
            <a:ext cx="1577507" cy="2246568"/>
          </a:xfrm>
          <a:prstGeom prst="rect">
            <a:avLst/>
          </a:prstGeom>
          <a:noFill/>
        </p:spPr>
      </p:pic>
      <p:pic>
        <p:nvPicPr>
          <p:cNvPr id="7170" name="Picture 2" descr="http://t3.gstatic.com/images?q=tbn:ANd9GcRgPBMFUhHSPGoHZqFvPiLdB5OQFelqyuspjL7Gz7gSeP1KPuSxhg">
            <a:hlinkClick r:id="rId4"/>
          </p:cNvPr>
          <p:cNvPicPr>
            <a:picLocks noChangeAspect="1" noChangeArrowheads="1"/>
          </p:cNvPicPr>
          <p:nvPr/>
        </p:nvPicPr>
        <p:blipFill>
          <a:blip r:embed="rId5" cstate="print"/>
          <a:srcRect/>
          <a:stretch>
            <a:fillRect/>
          </a:stretch>
        </p:blipFill>
        <p:spPr bwMode="auto">
          <a:xfrm>
            <a:off x="4114800" y="4440798"/>
            <a:ext cx="1705296" cy="2209134"/>
          </a:xfrm>
          <a:prstGeom prst="rect">
            <a:avLst/>
          </a:prstGeom>
          <a:noFill/>
        </p:spPr>
      </p:pic>
      <p:pic>
        <p:nvPicPr>
          <p:cNvPr id="7172" name="Picture 4" descr="http://upload.wikimedia.org/wikipedia/commons/8/8b/European_immigration_to_the_United_States_1881-1940.png"/>
          <p:cNvPicPr>
            <a:picLocks noChangeAspect="1" noChangeArrowheads="1"/>
          </p:cNvPicPr>
          <p:nvPr/>
        </p:nvPicPr>
        <p:blipFill>
          <a:blip r:embed="rId6" cstate="print"/>
          <a:srcRect/>
          <a:stretch>
            <a:fillRect/>
          </a:stretch>
        </p:blipFill>
        <p:spPr bwMode="auto">
          <a:xfrm>
            <a:off x="381000" y="4191000"/>
            <a:ext cx="3514889" cy="2474595"/>
          </a:xfrm>
          <a:prstGeom prst="rect">
            <a:avLst/>
          </a:prstGeom>
          <a:noFill/>
        </p:spPr>
      </p:pic>
      <p:sp>
        <p:nvSpPr>
          <p:cNvPr id="10" name="Rectangle 9"/>
          <p:cNvSpPr/>
          <p:nvPr/>
        </p:nvSpPr>
        <p:spPr>
          <a:xfrm>
            <a:off x="7543800" y="304800"/>
            <a:ext cx="1295400" cy="533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TextBox 10"/>
          <p:cNvSpPr txBox="1"/>
          <p:nvPr/>
        </p:nvSpPr>
        <p:spPr>
          <a:xfrm>
            <a:off x="7467600" y="304800"/>
            <a:ext cx="1447800" cy="369332"/>
          </a:xfrm>
          <a:prstGeom prst="rect">
            <a:avLst/>
          </a:prstGeom>
          <a:noFill/>
        </p:spPr>
        <p:txBody>
          <a:bodyPr wrap="square" rtlCol="0">
            <a:spAutoFit/>
          </a:bodyPr>
          <a:lstStyle/>
          <a:p>
            <a:pPr algn="ctr"/>
            <a:r>
              <a:rPr lang="en-US" b="1" u="sng" dirty="0" smtClean="0"/>
              <a:t>Quota Act</a:t>
            </a:r>
            <a:endParaRPr lang="en-US" b="1" u="sng" dirty="0"/>
          </a:p>
        </p:txBody>
      </p:sp>
      <p:sp>
        <p:nvSpPr>
          <p:cNvPr id="12" name="Down Arrow 11"/>
          <p:cNvSpPr/>
          <p:nvPr/>
        </p:nvSpPr>
        <p:spPr>
          <a:xfrm>
            <a:off x="2062244" y="3907971"/>
            <a:ext cx="152400"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What is this political cartoon about?</a:t>
            </a:r>
            <a:endParaRPr lang="en-US" dirty="0"/>
          </a:p>
        </p:txBody>
      </p:sp>
      <p:pic>
        <p:nvPicPr>
          <p:cNvPr id="5" name="Picture 2" descr="http://www.google.com/url?source=imglanding&amp;ct=img&amp;q=http://www.johndclare.net/images/ImmigrationQuota1921.JPG&amp;sa=X&amp;ei=assiT8HQE6jH0AHxhIHPCA&amp;ved=0CA8Q8wc&amp;usg=AFQjCNHKENwMCFh-gBgTyC-SIbOqs9dVNw"/>
          <p:cNvPicPr>
            <a:picLocks noChangeAspect="1" noChangeArrowheads="1"/>
          </p:cNvPicPr>
          <p:nvPr/>
        </p:nvPicPr>
        <p:blipFill>
          <a:blip r:embed="rId3" cstate="print"/>
          <a:srcRect/>
          <a:stretch>
            <a:fillRect/>
          </a:stretch>
        </p:blipFill>
        <p:spPr bwMode="auto">
          <a:xfrm>
            <a:off x="457200" y="1600200"/>
            <a:ext cx="4105275" cy="4732900"/>
          </a:xfrm>
          <a:prstGeom prst="rect">
            <a:avLst/>
          </a:prstGeom>
          <a:noFill/>
        </p:spPr>
      </p:pic>
      <p:pic>
        <p:nvPicPr>
          <p:cNvPr id="6" name="Picture 6" descr="http://www.faculty.fairfield.edu/faculty/hodgson/Courses/so11/Race/Immig.png">
            <a:hlinkClick r:id="rId4"/>
          </p:cNvPr>
          <p:cNvPicPr>
            <a:picLocks noChangeAspect="1" noChangeArrowheads="1"/>
          </p:cNvPicPr>
          <p:nvPr/>
        </p:nvPicPr>
        <p:blipFill>
          <a:blip r:embed="rId5" cstate="print"/>
          <a:srcRect/>
          <a:stretch>
            <a:fillRect/>
          </a:stretch>
        </p:blipFill>
        <p:spPr bwMode="auto">
          <a:xfrm>
            <a:off x="5051220" y="1207545"/>
            <a:ext cx="3657600" cy="2493597"/>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11266" name="Picture 2" descr="Image result for quota act">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1221" y="3966650"/>
            <a:ext cx="3709164" cy="25842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quota ac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7200"/>
            <a:ext cx="7934361" cy="6086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554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stellar" pitchFamily="18" charset="0"/>
              </a:rPr>
              <a:t>DISARMAMENT</a:t>
            </a:r>
            <a:endParaRPr lang="en-US" dirty="0">
              <a:latin typeface="Castellar" pitchFamily="18" charset="0"/>
            </a:endParaRPr>
          </a:p>
        </p:txBody>
      </p:sp>
      <p:sp>
        <p:nvSpPr>
          <p:cNvPr id="3" name="Content Placeholder 2"/>
          <p:cNvSpPr>
            <a:spLocks noGrp="1"/>
          </p:cNvSpPr>
          <p:nvPr>
            <p:ph idx="1"/>
          </p:nvPr>
        </p:nvSpPr>
        <p:spPr/>
        <p:txBody>
          <a:bodyPr>
            <a:normAutofit/>
          </a:bodyPr>
          <a:lstStyle/>
          <a:p>
            <a:pPr>
              <a:lnSpc>
                <a:spcPct val="80000"/>
              </a:lnSpc>
            </a:pPr>
            <a:r>
              <a:rPr lang="en-US" sz="1600" b="1" dirty="0" smtClean="0"/>
              <a:t>Militarism</a:t>
            </a:r>
            <a:r>
              <a:rPr lang="en-US" sz="1600" dirty="0" smtClean="0"/>
              <a:t> had helped cause WWI.  </a:t>
            </a:r>
          </a:p>
          <a:p>
            <a:pPr>
              <a:lnSpc>
                <a:spcPct val="80000"/>
              </a:lnSpc>
            </a:pPr>
            <a:endParaRPr lang="en-US" sz="1600" dirty="0" smtClean="0"/>
          </a:p>
          <a:p>
            <a:pPr>
              <a:lnSpc>
                <a:spcPct val="80000"/>
              </a:lnSpc>
            </a:pPr>
            <a:r>
              <a:rPr lang="en-US" sz="1600" dirty="0" smtClean="0"/>
              <a:t>After WWI, many people favored </a:t>
            </a:r>
            <a:r>
              <a:rPr lang="en-US" sz="1600" b="1" dirty="0" smtClean="0">
                <a:solidFill>
                  <a:srgbClr val="0070C0"/>
                </a:solidFill>
              </a:rPr>
              <a:t>DISARMAMENT</a:t>
            </a:r>
          </a:p>
          <a:p>
            <a:pPr lvl="1">
              <a:lnSpc>
                <a:spcPct val="80000"/>
              </a:lnSpc>
            </a:pPr>
            <a:r>
              <a:rPr lang="en-US" sz="1600" dirty="0" smtClean="0"/>
              <a:t> or the </a:t>
            </a:r>
            <a:r>
              <a:rPr lang="en-US" sz="1600" dirty="0" smtClean="0">
                <a:solidFill>
                  <a:srgbClr val="FF0000"/>
                </a:solidFill>
              </a:rPr>
              <a:t>reduction of armed forces and weapons of war. </a:t>
            </a:r>
          </a:p>
          <a:p>
            <a:pPr lvl="2">
              <a:lnSpc>
                <a:spcPct val="80000"/>
              </a:lnSpc>
            </a:pPr>
            <a:r>
              <a:rPr lang="en-US" sz="1600" dirty="0" smtClean="0"/>
              <a:t>In 1921, the U.S. joined the </a:t>
            </a:r>
            <a:r>
              <a:rPr lang="en-US" sz="1600" b="1" i="1" u="sng" dirty="0" smtClean="0"/>
              <a:t>Washington Naval Arms Conference </a:t>
            </a:r>
            <a:r>
              <a:rPr lang="en-US" sz="1600" dirty="0" smtClean="0"/>
              <a:t>which resulted in several countries limiting their navies.</a:t>
            </a:r>
          </a:p>
          <a:p>
            <a:pPr>
              <a:lnSpc>
                <a:spcPct val="80000"/>
              </a:lnSpc>
            </a:pPr>
            <a:endParaRPr lang="en-US" sz="1600" dirty="0" smtClean="0"/>
          </a:p>
          <a:p>
            <a:pPr>
              <a:lnSpc>
                <a:spcPct val="80000"/>
              </a:lnSpc>
            </a:pPr>
            <a:r>
              <a:rPr lang="en-US" sz="1600" dirty="0" smtClean="0"/>
              <a:t>1927: the U.S. and 61 other nations signed the </a:t>
            </a:r>
            <a:r>
              <a:rPr lang="en-US" sz="1600" b="1" u="sng" dirty="0" smtClean="0">
                <a:solidFill>
                  <a:srgbClr val="7030A0"/>
                </a:solidFill>
              </a:rPr>
              <a:t>Kellogg-Briand Pact.  </a:t>
            </a:r>
          </a:p>
          <a:p>
            <a:pPr lvl="1">
              <a:lnSpc>
                <a:spcPct val="80000"/>
              </a:lnSpc>
            </a:pPr>
            <a:r>
              <a:rPr lang="en-US" sz="1600" i="1" dirty="0" smtClean="0"/>
              <a:t>This treaty </a:t>
            </a:r>
            <a:r>
              <a:rPr lang="en-US" sz="1600" i="1" dirty="0" smtClean="0">
                <a:solidFill>
                  <a:srgbClr val="FF0000"/>
                </a:solidFill>
              </a:rPr>
              <a:t>condemned military aggression and </a:t>
            </a:r>
            <a:r>
              <a:rPr lang="en-US" sz="1600" b="1" i="1" dirty="0" smtClean="0">
                <a:solidFill>
                  <a:srgbClr val="FF0000"/>
                </a:solidFill>
              </a:rPr>
              <a:t>outlawed</a:t>
            </a:r>
            <a:r>
              <a:rPr lang="en-US" sz="1600" i="1" dirty="0" smtClean="0">
                <a:solidFill>
                  <a:srgbClr val="FF0000"/>
                </a:solidFill>
              </a:rPr>
              <a:t> war.</a:t>
            </a:r>
          </a:p>
          <a:p>
            <a:pPr>
              <a:lnSpc>
                <a:spcPct val="80000"/>
              </a:lnSpc>
              <a:buNone/>
            </a:pPr>
            <a:endParaRPr lang="en-US" sz="1600" dirty="0" smtClean="0"/>
          </a:p>
          <a:p>
            <a:pPr>
              <a:lnSpc>
                <a:spcPct val="80000"/>
              </a:lnSpc>
            </a:pPr>
            <a:r>
              <a:rPr lang="en-US" sz="1600" dirty="0" smtClean="0"/>
              <a:t>There was one </a:t>
            </a:r>
            <a:r>
              <a:rPr lang="en-US" sz="1600" u="sng" dirty="0" smtClean="0"/>
              <a:t>MAJOR</a:t>
            </a:r>
            <a:r>
              <a:rPr lang="en-US" sz="1600" dirty="0" smtClean="0"/>
              <a:t> flaw to this treaty</a:t>
            </a:r>
          </a:p>
          <a:p>
            <a:pPr lvl="1">
              <a:lnSpc>
                <a:spcPct val="80000"/>
              </a:lnSpc>
            </a:pPr>
            <a:r>
              <a:rPr lang="en-US" sz="1600" dirty="0" smtClean="0">
                <a:solidFill>
                  <a:srgbClr val="002060"/>
                </a:solidFill>
              </a:rPr>
              <a:t>It did not set up any way to </a:t>
            </a:r>
            <a:r>
              <a:rPr lang="en-US" sz="1600" i="1" u="sng" dirty="0" smtClean="0">
                <a:solidFill>
                  <a:srgbClr val="002060"/>
                </a:solidFill>
              </a:rPr>
              <a:t>keep peace or prevent war</a:t>
            </a:r>
            <a:r>
              <a:rPr lang="en-US" sz="1600" dirty="0" smtClean="0">
                <a:solidFill>
                  <a:srgbClr val="002060"/>
                </a:solidFill>
              </a:rPr>
              <a:t>.</a:t>
            </a:r>
          </a:p>
          <a:p>
            <a:pPr lvl="1">
              <a:lnSpc>
                <a:spcPct val="80000"/>
              </a:lnSpc>
            </a:pPr>
            <a:r>
              <a:rPr lang="en-US" sz="1600" dirty="0" smtClean="0"/>
              <a:t>There was</a:t>
            </a:r>
            <a:r>
              <a:rPr lang="en-US" sz="1600" b="1" dirty="0" smtClean="0">
                <a:solidFill>
                  <a:srgbClr val="7030A0"/>
                </a:solidFill>
              </a:rPr>
              <a:t> NO </a:t>
            </a:r>
            <a:r>
              <a:rPr lang="en-US" sz="1600" dirty="0" smtClean="0"/>
              <a:t>punishment to countries that acted aggressively.</a:t>
            </a:r>
          </a:p>
          <a:p>
            <a:endParaRPr lang="en-US" dirty="0"/>
          </a:p>
        </p:txBody>
      </p:sp>
      <p:pic>
        <p:nvPicPr>
          <p:cNvPr id="4" name="Picture 5" descr="MMj02835700000[1]"/>
          <p:cNvPicPr>
            <a:picLocks noChangeAspect="1" noChangeArrowheads="1" noCrop="1"/>
          </p:cNvPicPr>
          <p:nvPr/>
        </p:nvPicPr>
        <p:blipFill>
          <a:blip r:embed="rId3" cstate="print"/>
          <a:srcRect/>
          <a:stretch>
            <a:fillRect/>
          </a:stretch>
        </p:blipFill>
        <p:spPr bwMode="auto">
          <a:xfrm>
            <a:off x="5029200" y="153106"/>
            <a:ext cx="1676400" cy="1443038"/>
          </a:xfrm>
          <a:prstGeom prst="rect">
            <a:avLst/>
          </a:prstGeom>
          <a:noFill/>
        </p:spPr>
      </p:pic>
      <p:pic>
        <p:nvPicPr>
          <p:cNvPr id="3074" name="Picture 2" descr="http://t0.gstatic.com/images?q=tbn:ANd9GcT9e--rVcnlxFfqrWx730ppn4slcph8xJIT8kF2CtukvdRC11iG"/>
          <p:cNvPicPr>
            <a:picLocks noChangeAspect="1" noChangeArrowheads="1"/>
          </p:cNvPicPr>
          <p:nvPr/>
        </p:nvPicPr>
        <p:blipFill>
          <a:blip r:embed="rId4" cstate="print"/>
          <a:srcRect/>
          <a:stretch>
            <a:fillRect/>
          </a:stretch>
        </p:blipFill>
        <p:spPr bwMode="auto">
          <a:xfrm>
            <a:off x="7602253" y="5400020"/>
            <a:ext cx="1076324" cy="1076324"/>
          </a:xfrm>
          <a:prstGeom prst="rect">
            <a:avLst/>
          </a:prstGeom>
          <a:noFill/>
        </p:spPr>
      </p:pic>
      <p:pic>
        <p:nvPicPr>
          <p:cNvPr id="3076" name="Picture 4" descr="http://www.original-political-cartoon.com/media/gallery/artist_195-2579-600.jpg">
            <a:hlinkClick r:id="rId5"/>
          </p:cNvPr>
          <p:cNvPicPr>
            <a:picLocks noChangeAspect="1" noChangeArrowheads="1"/>
          </p:cNvPicPr>
          <p:nvPr/>
        </p:nvPicPr>
        <p:blipFill>
          <a:blip r:embed="rId6" cstate="print"/>
          <a:srcRect/>
          <a:stretch>
            <a:fillRect/>
          </a:stretch>
        </p:blipFill>
        <p:spPr bwMode="auto">
          <a:xfrm>
            <a:off x="6901543" y="228600"/>
            <a:ext cx="1777034" cy="2107157"/>
          </a:xfrm>
          <a:prstGeom prst="rect">
            <a:avLst/>
          </a:prstGeom>
          <a:noFill/>
        </p:spPr>
      </p:pic>
      <p:pic>
        <p:nvPicPr>
          <p:cNvPr id="13314" name="Picture 2" descr="Image result for washington conference\">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05600" y="3027942"/>
            <a:ext cx="2330144" cy="2110468"/>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washington conference\">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0486" y="4800600"/>
            <a:ext cx="2153552" cy="1950524"/>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Image result for washington conference\">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70368" y="4923374"/>
            <a:ext cx="2218803" cy="17049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kellogg briand pact 1928">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142" y="229483"/>
            <a:ext cx="2852057" cy="214003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kellogg briand pact 1928">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6831" y="230320"/>
            <a:ext cx="2850942" cy="2139201"/>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12294" name="Picture 6" descr="Related imag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4188" y="2667000"/>
            <a:ext cx="7272337" cy="3814998"/>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Image result for kellogg briand pact 1928">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91929" y="187949"/>
            <a:ext cx="2907411" cy="2181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66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stellar" pitchFamily="18" charset="0"/>
              </a:rPr>
              <a:t>POLITICS AND THE 1920S</a:t>
            </a:r>
            <a:endParaRPr lang="en-US" dirty="0">
              <a:latin typeface="Castellar" pitchFamily="18" charset="0"/>
            </a:endParaRPr>
          </a:p>
        </p:txBody>
      </p:sp>
      <p:sp>
        <p:nvSpPr>
          <p:cNvPr id="3" name="Content Placeholder 2"/>
          <p:cNvSpPr>
            <a:spLocks noGrp="1"/>
          </p:cNvSpPr>
          <p:nvPr>
            <p:ph idx="1"/>
          </p:nvPr>
        </p:nvSpPr>
        <p:spPr/>
        <p:txBody>
          <a:bodyPr>
            <a:normAutofit/>
          </a:bodyPr>
          <a:lstStyle/>
          <a:p>
            <a:pPr>
              <a:lnSpc>
                <a:spcPct val="90000"/>
              </a:lnSpc>
            </a:pPr>
            <a:r>
              <a:rPr lang="en-US" sz="2000" dirty="0" smtClean="0"/>
              <a:t>Upset with the present conditions in the U.S., voters turned to a Republican President .. </a:t>
            </a:r>
          </a:p>
          <a:p>
            <a:pPr>
              <a:lnSpc>
                <a:spcPct val="90000"/>
              </a:lnSpc>
              <a:buFont typeface="Wingdings" pitchFamily="2" charset="2"/>
              <a:buNone/>
            </a:pPr>
            <a:r>
              <a:rPr lang="en-US" sz="2000" dirty="0" smtClean="0"/>
              <a:t>		      </a:t>
            </a:r>
            <a:r>
              <a:rPr lang="en-US" sz="1800" b="1" dirty="0" smtClean="0"/>
              <a:t>Warren G. Harding</a:t>
            </a:r>
          </a:p>
          <a:p>
            <a:pPr>
              <a:lnSpc>
                <a:spcPct val="90000"/>
              </a:lnSpc>
              <a:buNone/>
            </a:pPr>
            <a:endParaRPr lang="en-US" sz="2000" b="1" dirty="0" smtClean="0"/>
          </a:p>
          <a:p>
            <a:pPr>
              <a:lnSpc>
                <a:spcPct val="90000"/>
              </a:lnSpc>
            </a:pPr>
            <a:r>
              <a:rPr lang="en-US" sz="2000" b="1" dirty="0" smtClean="0"/>
              <a:t>Harding </a:t>
            </a:r>
            <a:r>
              <a:rPr lang="en-US" sz="2000" dirty="0" smtClean="0"/>
              <a:t> </a:t>
            </a:r>
            <a:r>
              <a:rPr lang="en-US" sz="1800" dirty="0" smtClean="0">
                <a:solidFill>
                  <a:srgbClr val="FF0000"/>
                </a:solidFill>
              </a:rPr>
              <a:t>won the presidency with the promise </a:t>
            </a:r>
            <a:r>
              <a:rPr lang="en-US" sz="1800" dirty="0" smtClean="0">
                <a:solidFill>
                  <a:srgbClr val="FF0000"/>
                </a:solidFill>
              </a:rPr>
              <a:t>of </a:t>
            </a:r>
            <a:r>
              <a:rPr lang="en-US" sz="1800" b="1" dirty="0" smtClean="0">
                <a:solidFill>
                  <a:srgbClr val="FF0000"/>
                </a:solidFill>
              </a:rPr>
              <a:t>“</a:t>
            </a:r>
            <a:r>
              <a:rPr lang="en-US" sz="1800" b="1" i="1" dirty="0" smtClean="0">
                <a:solidFill>
                  <a:srgbClr val="FF0000"/>
                </a:solidFill>
              </a:rPr>
              <a:t>return </a:t>
            </a:r>
            <a:r>
              <a:rPr lang="en-US" sz="1800" b="1" i="1" dirty="0" smtClean="0">
                <a:solidFill>
                  <a:srgbClr val="FF0000"/>
                </a:solidFill>
              </a:rPr>
              <a:t>to normalcy</a:t>
            </a:r>
            <a:r>
              <a:rPr lang="en-US" sz="1800" b="1" dirty="0" smtClean="0">
                <a:solidFill>
                  <a:srgbClr val="FF0000"/>
                </a:solidFill>
              </a:rPr>
              <a:t>”</a:t>
            </a:r>
          </a:p>
          <a:p>
            <a:pPr>
              <a:lnSpc>
                <a:spcPct val="90000"/>
              </a:lnSpc>
            </a:pPr>
            <a:endParaRPr lang="en-US" sz="2000" b="1" dirty="0" smtClean="0"/>
          </a:p>
          <a:p>
            <a:pPr>
              <a:lnSpc>
                <a:spcPct val="90000"/>
              </a:lnSpc>
            </a:pPr>
            <a:r>
              <a:rPr lang="en-US" sz="2000" dirty="0" smtClean="0"/>
              <a:t>Americans wanted to return to </a:t>
            </a:r>
            <a:r>
              <a:rPr lang="en-US" sz="2000" b="1" i="1" dirty="0" smtClean="0">
                <a:solidFill>
                  <a:srgbClr val="0070C0"/>
                </a:solidFill>
              </a:rPr>
              <a:t>calmness</a:t>
            </a:r>
            <a:r>
              <a:rPr lang="en-US" sz="2000" dirty="0" smtClean="0"/>
              <a:t> after years of war and reform.</a:t>
            </a:r>
          </a:p>
          <a:p>
            <a:pPr lvl="1">
              <a:lnSpc>
                <a:spcPct val="90000"/>
              </a:lnSpc>
            </a:pPr>
            <a:endParaRPr lang="en-US" sz="1600" dirty="0" smtClean="0"/>
          </a:p>
          <a:p>
            <a:pPr lvl="1">
              <a:lnSpc>
                <a:spcPct val="90000"/>
              </a:lnSpc>
            </a:pPr>
            <a:endParaRPr lang="en-US" sz="1600" b="1" i="1" dirty="0" smtClean="0">
              <a:solidFill>
                <a:srgbClr val="7030A0"/>
              </a:solidFill>
            </a:endParaRPr>
          </a:p>
          <a:p>
            <a:pPr lvl="1">
              <a:lnSpc>
                <a:spcPct val="90000"/>
              </a:lnSpc>
            </a:pPr>
            <a:endParaRPr lang="en-US" sz="1600" dirty="0" smtClean="0"/>
          </a:p>
          <a:p>
            <a:pPr>
              <a:buNone/>
            </a:pPr>
            <a:endParaRPr lang="en-US" dirty="0"/>
          </a:p>
        </p:txBody>
      </p:sp>
      <p:pic>
        <p:nvPicPr>
          <p:cNvPr id="4" name="Picture 4"/>
          <p:cNvPicPr>
            <a:picLocks noChangeAspect="1" noChangeArrowheads="1"/>
          </p:cNvPicPr>
          <p:nvPr/>
        </p:nvPicPr>
        <p:blipFill>
          <a:blip r:embed="rId3" cstate="print"/>
          <a:srcRect/>
          <a:stretch>
            <a:fillRect/>
          </a:stretch>
        </p:blipFill>
        <p:spPr bwMode="auto">
          <a:xfrm>
            <a:off x="8001000" y="228600"/>
            <a:ext cx="740092" cy="1294794"/>
          </a:xfrm>
          <a:prstGeom prst="rect">
            <a:avLst/>
          </a:prstGeom>
          <a:noFill/>
          <a:ln w="9525">
            <a:noFill/>
            <a:miter lim="800000"/>
            <a:headEnd/>
            <a:tailEnd/>
          </a:ln>
          <a:effectLst/>
        </p:spPr>
      </p:pic>
      <p:sp>
        <p:nvSpPr>
          <p:cNvPr id="11" name="Rounded Rectangle 10"/>
          <p:cNvSpPr/>
          <p:nvPr/>
        </p:nvSpPr>
        <p:spPr>
          <a:xfrm>
            <a:off x="4572000" y="1981200"/>
            <a:ext cx="4038600" cy="609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2" name="TextBox 11"/>
          <p:cNvSpPr txBox="1"/>
          <p:nvPr/>
        </p:nvSpPr>
        <p:spPr>
          <a:xfrm>
            <a:off x="4572000" y="1981200"/>
            <a:ext cx="3962400" cy="584775"/>
          </a:xfrm>
          <a:prstGeom prst="rect">
            <a:avLst/>
          </a:prstGeom>
          <a:noFill/>
        </p:spPr>
        <p:txBody>
          <a:bodyPr wrap="square" rtlCol="0">
            <a:spAutoFit/>
          </a:bodyPr>
          <a:lstStyle/>
          <a:p>
            <a:r>
              <a:rPr lang="en-US" sz="1600" b="1" dirty="0" smtClean="0"/>
              <a:t>Labor strikes, racial violence, and threats of communism disturbed Americans.</a:t>
            </a:r>
            <a:endParaRPr lang="en-US" sz="1600" b="1" dirty="0"/>
          </a:p>
        </p:txBody>
      </p:sp>
      <p:sp>
        <p:nvSpPr>
          <p:cNvPr id="29698" name="AutoShape 2" descr="data:image/jpeg;base64,/9j/4AAQSkZJRgABAQAAAQABAAD/2wCEAAkGBxQTEhUUExQWFRUXFxcbGBgYFxYXFxgcGBgXFxwaGxgdHCggGBwlGxQWITEhJSkrLi4uFx8zODMsNygtLisBCgoKDg0OGhAQGiwkHyQtLCwsLCwsLCwsLC0sLCwsLCwsLCwsLCwsLCwsLCwsLCwsLCwsLCwsLCwsLCwsLCwsLP/AABEIAOMA3gMBIgACEQEDEQH/xAAcAAABBQEBAQAAAAAAAAAAAAAFAgMEBgcBAAj/xABAEAABAwIEAwUGBQIFAwUBAAABAgMRACEEBRIxBkFREyJhcYEHMpGhscEUQlLR8CPhFTNicvGCkqIkQ2Oy0lP/xAAYAQADAQEAAAAAAAAAAAAAAAAAAQIDBP/EACgRAAICAgICAQMEAwAAAAAAAAABAhEDIRIxQVFhEyIyBHGhsUKR4f/aAAwDAQACEQMRAD8AsQaSUke6ozKudd7BGqRcxvz9a4CpMCL7at/jSw2kzeVHczUFjruDTpkKMc4qPh73mAT0+tOhCwkkCQbDwrzNrKv4CgaOYZKiqwCh47U3iChtZ1AAmIIFz4TU5LQCZSYnr+9RjpVsmUgCDM386Vi7HyoflBH0oYpWI78EeEQKm4QrAgFI6zekYUSVBKSRvqOxP7UJbGK7UlOkxqAEjlfrT6jMDSBAgQDU1GEJMqN/ARUppmKZLYNYwgNymFdadRgTEEn6UT7I9D8KDZzxLh8KtLbqldooSltCFLWoSRYDyNJXJ0lYrZKbwAHX1pw4RO3KgCeOWgtCXsPiWErMIW4gBJPLY2qfxjnpwWHL3Z9odaEBJOmdR61o8c1Sa7FZLXl6DukU2vKkREfAkUJRnmYFIV/hkgiRpfSbetWFl/8Aphbiey7upYUfctJk+FE8corf9pgmBnsgRJIKkk8wahv5Q4mNKtUGb2ri/aHgR+Z0omO0DSi3P+6rFh30OpC21pWgiykm1TLHJK5JlKRT1PONqOuUT1Eg+tKTjVTJMnoNqtzuHB32oHmXD4VdCigjobeoqKQ7IOHzU9odSQE8oG9Sg537RMWv9qG49pTZBUPOJivFa41CxPuj96BhF7U6sFau6Nhz86eXKu6Ez1gXPnULB4olUGCSN9tqIOKkDSqSd4tFAEJxaSIKtMWNo38alNrSIhRGkiepB61wJKQQ4kGdjIJHjHWo7CdMJJkq92RvHOmBJULg2IO3WuuMmenhTWJKQ4EBSSuJ8vSkPjRc6jJ6/wA6VI7GEYgoUEEzOx8KnpQZCkc7zSXOz0dtE3sAJV5U4h8rAsRIsD/arJO4h1xO5Gk8uZPQUoJCkmZBjY8qbQAFQQNR8ZA8a86FSZUCZ5UUAzj2StpKP+4coqR+FKEi3dGxn4Wpx5uw7pvAman4PBwO9HleBTrQuiNgMISJIgGirTQHKlkQJMADc7AeNCcs4mwj7xYZeDjgBPdB023hWxoScvxQmwvFVPj7Pn8KGA0UNodWULdUNRb52G203q5MsFWwqPn/AAunFMhtwkaVpWIAJkefnV44rmnLol/BmYwXbYpg4LFYnEuJXLzy1EM6RukCAKsHFOCfOZ4R3D6e0DK0grBKfeO8eBrRcDlyG0JSlMAAcgB8BUnshY2EbWrolnipKl0Li2ZpishxjmKYOOV27KTqT2SdKUrvEjc1K9omQv4llttDSljtQtcQDCQdp5yavjmLbTZTiQehUBUf/HMN/wD3b/7x+9ZfXVrS0PiZ5lHDrGHeQ4jC49C08lK7RBm1+8asGcvpRDTzTvZupUFLCe4kER3iNjVnbzNg7PIM/wCsfvS8Q0laSCSpJ8aU8ym7f9hRkgUvK9DClt4nAOqKUpMFberrG6dr1YM6xLWXYNRaQlAHdbQkbrXZPnvNPv8AB+DD4e7MqWkynUokA+UUxnuSLxOKwzilp/DskrKL6i5eDtBG1W5xm0m/3FVEjJQ61hEHFu6nAjW4owNNpi28UnJeIMNjB/6d1KyN07L/AO08qrnHmah7EM5br7NL0F9wyJTchCT4xfzqVxvw9h0YRTyQGHMOgdk6mx7uySR707etTwi/ulq+h2WXEYYKFxQLH5eUzp26UT4axa3sKw44P6i2wVWi9TCkKEggjaxBHyrCcOMnFlJlHKgFQRB5H96mMu6BoSRe5vNvtRXH4ATqAuOVV0oIVZIFzO81FlILsJCkm+5uKfU7oItyIA+lqC4Z/SqdU846UUbeWvbSfOJFOxsV+GCl9qod6IkdKacUIhYUb2/gFPqXH55iygOVeRi0bQfU0BZ5jA6RqBgTvIvT/aEXmouJdGwJ1C5HrXTqcKSSIG6eR+dN7EhzWVmFAT4dKkM7mBA5daawyE6VQk/G49aIZZhjEqv0npVUDZIwrPUknxqZFR8W82yhTrh0oQklR8BVWxWY5o80cRhkMNNRKWnAS6tIvqJ2BI5VUIOfX+yGwfx9nCkYttnEpX+CIBCW/efV+lR6AxaivDGRPIxgxbuGQ2lTYQ201u2nlqH6jNzT+GQjN8Ahah2aiZB/QtJG3ODVnxWdN4PDpU6sJCQAVG6lGOQ510yzRwY+LW9pkJWw8gAD9I+dV/O+NsLhpGrWv9KIJ9TyrK+J/aG7iJSgltvax76vMzbyFVzLMEt9WlpKlHnYmPOuSMMmT4RekXvOPae+r/K0Njy1K+JtQpLmYYwBQ7daSbEK0p+omrVw9wQyxCnQHXLHvDupPlzq1FQjoOgsKpxxQ12wtsy97hbMUk6UpO99Ymw61CzDhTHoQVlvVAkhKgpW/IczWtzXtUUc16A+e8TjFpOlxKhHJQKT5XpxniFxoy0taRyAWq1blmuXN4hOl5pDoF+8NqoWY+zJlxagw8pox7mnWB5neKXJMAHl3tTxTZhzQ8jooEL9FDer5w/x5g8UQkL7Jw/kctPkrY1jvFHC2IwRJdTLeqEuD3VdDEyKr5+NHFBZ9OZvlTOIR2b7aXE8p3HiCLigWG4Gw6VJK3MQ8hJlDTjhU2kja3OPGs14Q9ob+FKUOntWOaT7yfFKp+VbJlGbM4poOsL1pO/VJ6KHKqU5wX2sKRSeM+LHHUuYfL0qc0J/ruoEhABgpT8Kh8PvfgmkYnBrXiMGsgYhsjU60sx3gByk0dzbJXcG6cXgEyDHb4Ye64CT3kjkb7UbyjBsNIViEN/h+1AW4FW0mOfSuhThHHpXf8k7snadUKBOlQEAiN735zQPOcukSJHlUHDcfNP41vDYdBdSokKcuIgEykcxberU8ia5J45R21V9FpmfvMqtpIHIjnUzCym0mKk5rgylWtPLlyoeFLiPH0vUJlh3DRYySBO+xnrUlhAufrQbBPfqgR0oi5iTA0abmbzRuxk19BNpT6VGHdkCCLW50tvElcKCSpKp0xbb6VxQhwAiDcEbknzqkvBI7gsOXFd8CAeRI8RarClNR8GwEiwgm586F8XZwrDtJS1H4h9XZsg7AndZ8Eim7bUUQyJx80p/AOBiHSlxBUlJnUG1ArT57WqA57Q2HW9GEQ4vEqTpS3oICDESonYCiHBDkJcaaA/DskIDl9Tr3/urnmJt6UYzfNGsI0t9yEpSLwAConZNtya2nKGFcZq/KJ2+gM3im8oy9tLqtSwDCRutar/DxrIeIOIXcW4XHVE/pSPdSOgH3qJxDn7uMeLzpv8AlSDZCeQFDgvpWMYyyZOc+3/BXWkWbhHhxzHOaU2QPfX+n+9bbkmVtYVsNtDbdR3PnUDg7LE4fCNJSO8pCVrO0kib0am01tmnX2R6EhwqrihTWscwaUFzXMUJUk2vFJVM78vCactSVHwk0AVrOmsUgAtAqSO8ozJsdvL96FKzorJIbVc90yTpMQQSn8uwq4vaTebm3n4UGxeWDWpSZEpuAYuNjb1oAGJ4gd0ELbSsCBGk2j5A/cWrPM/yULWVIGhTiyT01GJGnl185mtDaytLfapK1wTqVJMEWgyBeNusRNCc3YQHNUlXaD30lMSBv/ukDwmOtPpiMpzHBLYdU24IUneLgg7EHmDRHhniF7BOBxo/7kn3VDxHXxqw8R5QhTC1qUTiULTpN4UhQBhR6nl4giqItRrSMgPpThzPW8YyHmjB2WnmhXQ+FRuIOGxjFtB11YaT7zQslwzYk1h3B/EjmCfS4m6TZaeSk/vX0Lgcah5tDzR1IWJH7HyoacXyiMy/LM8YbzTEuIbKigdjh2m0mVae6SCLDY3NaFkasUpKlYsNoKiNDaPyDopR3NeynIMPhitTLYSpZUpSiZNzJudhVW45ztnENKwuH7R/EhQKeyBIbUk7lW3Wt5zWZqMVb9krRbMwYkGqk8FJWUzbcUf4Xzn8XhgpVnUHs3UmxC07yKFcWZcVtqCTChBSfEXrjyQcJUy4sih9KQVGIi5JtFP4V1KxIJ08omguDeC06VDz9KO5a2FJgHSALRQjQMPBSQnREDl0J6VJwTGp3WqSQOcRPhUTDPa29YPd5Agg+dGcsa0oE7m9WtGUmThQziDIGMYjQ8mYnSsGFoJ5g0Trk0KTTtCAnCGSO4RpTK3kuICiW+7BSPE1lHtL4nOLxHZtkdgySlP+pf5lfYVo/tLz/wDC4NQSYde/po8B+ZXon61gi1QAIFv5eocnmyOcgqlQpXLyonkeF7fEMtxdS0iAOUyflQitH9jmWJcfcdUkHsUjTJ2Uecc7V14FtyfgTNdbHw29BYUoidjXRXlG1c0nbKEEfCklJPka9PIfOlpqQEBPqPGm1gmeVvS1KU8bjcjpt/zUTtJMEEb238rUWB5R8tv7VCDgTfe8WBsTuP5zp3EqVBjcbTy/n3oJjMwKJglShYgJ28Ty3tO21AFgw6OomZ8o6eX70LzfBBElSRoso2ta1/QxPlUrK8frB1DQoEWO5kC9EH2NSSDef5tTaAzvOEhKkJk99Jtvqv7pItq225xe9ZNiR31b+8rcQdzv41vedZa3oiO/EJuAJA3+H26Vhmbgh9zcnWfe39Tz86INXQmQ60v2P8SaHDhHD3HJKPBfT1rNDvTuHeLagpJhSSCD0I51svQI+l85y1OIaUy5qCVROk6VWM70nKsrawyAhhAQkDl7x8zzpHDuajF4Vp8bqT3vBQsan1k3KNxsdDaW0iYSBJkwIk9T1qBmTMiiJpKmdQUOcSKh7Ay3MmezcUBbVcHl41OykEiCsCOfM07xXhhAX+gzboahZYdQlImaIstF3W2tXdnuqItBFWFtMUFyx7WoJP5BRsVo/RDF1wV6mcXiQ02txWyEKUf+kE1nOXGLYjEfavm3b49SAe4wkNjpq3WfiQPSqYadddKyVr95ZKifFRn70wauEeMUgZ0mtp9i7GnBurm63dukJG/jWLorQPZRnnZuLw2iQ9e28gfSK3i/skl3QjSsw4rwrHvOC3IXM9IG9DMN7SMEpUFS0mQLpMX5z0qlcT5O2h7ms6zpabBKlKjykDaT5VW3MQyVaexKVIhJKjMG+oqHgYrnhG+2Ubgc2Q4NbQ1pmCeXjHlQ/NuLW2HAkpUUlM90EquSNuliaicDNoWgpSoq0WUlIhEnmFTcwaB5/g+zdKLqIMon9JHP1HxAPOjJGpUAMzj2kOOagw1A1ECdUERvHJW9qCK4lx7qEhKlkAwIFySbGeZ+lPlooe0tAyom8ixIjupi/P51CzHAuMdmlp6SokGwBaIsQTsJ3pxhFCLTlfGWIaRLySIuBpPMkXPmD86Lt5ygoDmrVK5UDyEGwjflvf4VWzmD7aVpdQH21lI1gGSJEmOXe/4vRbLSggpQpKCoSoi45wNJ2V5eNNoYVwTqitPd0QoiVWItMEfzkatrGICwCDIE3BkH4VnmIBUoQtagQD34HKD6Dr08RRrB49bAlMFEmJuRMQFRb77UvABzMMKggOKHugkb28Y3PPxivnPFqlxwiIK1G0xudpvFbFnWZOq1NEI1OpISlRi8HYja42GxFY080pJ0q3H2t9qmHdiYya6TXgK8DWoGuexTNNTb+GP5SHEjzsa0o1hHssxvZZk1ey9SD6gx8xW7KNGZdMZw05hFwtPnHxt96aNcrICs8UYP30R+oftVFy3Ekc9PKPKtN4sTK1HrB+V6yp9pSHF6RaTUrstGw5USZnkBBiJn60VoflgsfO1T61kZnTVY9pmK7PLcQeawlsf9agPpNWeqL7ZlRl6R1xDfyCjWWTwvlAYsb/akKT8a8o15U71uISBVt9mqJzBmE6rq8DtuPEVUxVt9mq1JzBjTE6iL7RF/lW2BbYjX8JlIS6t+xeJsYgBN4Hqd6rOccCYYkuFJQpW6W1kCZJJKuczf0q/OSJj0qK3hyohThBI2A2HlNcybTKIPD+AThsKlISEc1Rf1+WxqnZ06tWJK0KABQe8oQSCSCLfXpHSr3mhPYquEn5ftNZ7jMYA8VkhSlAHf0sOW3nuKhvlO2M6hhKSklMhQUSqDq/SR4GR8R41MRw1hlo0MgFUatVgCTznr8t6LZCtCyQQO9aIHgYjwEUTHDrQUpQkAgyAd5vfxm81o3Qipt4FLRU24oLVCSmFHuk2IkXMR5xQ5GCS06QpRIBPdsZESBPnF+tWd7KmUKBEzYFQAPrHPnQ/EYTU53RJEpSCO6pIHNXX7RG1TYweywdYsSFgX0i3Ox5H7yKm4XEOJSEqAjXIJPdhMiCN/+d7Uy24qYIACUwJ2E2g3ueXXY2ocnAlxKkNye5uswEwTIHhPpM70MBt3BKDzbrjayULkbaCDIHe5CD4cqqPGmFCMQSABqGoiec8xuD1mrNl2Pfc1JU6l1DQCVqEJT0AmNxVT4zxfa4x1UyAQkG35R4b+dFbQAdYEW+FMzXVUkCa0EFOHsSW8UwsWKXEfMgfevpZ3c18uYEw4j/en6ivqFR28h9BTyfggQkmkk16uE1gMGZyJQazbNlaXVWJn0rTM1P8ATV6VlnEjgDxBMWqH2XE2XL4vAi/Wamg0MylSe8EnY386JVuyBVUL20D/ANC2emIR80qFX2apntcY1Zas/ocaV/5aT/8Aassnj90BiCIggyTFork14J6V4IroJOoq2ezVwDMGbEmSLeI3qp0a4NcjGMEmP6idjB+NbYfyEfRBNQsW/JSmQjUdyY2E05i3ygKVO0kWqiv4RWLxDaXAYKdRhUGAb7cjtXJtypFhXijPIUWminXFyTtvy8qpeEYSp3tHDCLgDqdtp3maK8aZErDtqdS5IAgBRhQ/6+e9UvBYVUoXrJBRsbeECfS9LGuwLJleNU3iYSdIhKhAJuZvPSBt51fVZmVC5GrwBvN5A6VnDeWuSVoKpAlQUZA8z12HXymiuXr2KpkzY+6ByvO0zVva2ILKCwXCAkk6QYJkgmQBG2x8j50r8OF9npGkm91wTM+osLc9xQ/BGO8FaeiiRIj+RPSiLoV2eoQtWod7Yid5B9PW9TQyG26lK1XkCBBva+q38tQ/GNEhZSogatRiCVyRv9/SKnDDKKipc6osE3J6Ect/TcV5/BLB7g7xmZUCJ38x9YpgcZZDaQ6ruIQdSyRAJ3AjrPrNZBmeLLrriz+ZajtHPpytVk4m4jdVrwyQUjVC76lE9BFgPnVSV050RVuxMRXZ868BXCa0EScpb1PNDeXED/yFfT7m8dIHwFfO3AeD7XH4dH/yAnySCr7V9DLNzRk/FDRwmkE12kqrAoHZsruH0rLOIQC+Z6CtKzpzuxWZZsnW8szzqfJUTZMs0hRCfhz9aJigWDEOJMnYjzmjorZ+zNjGYY9thsuvLCEJ3J+g6mqyMQ7mGDxuprs2VtkMAiFqIBOoz1gU5xrw2vFKadS+lpLAJIWCpEzIVE70N4Ax+Y4l7tHHNWFQVCdISlcWGkbxWscMZ4ZStWvfj/pLezGkKsOVOBFGOLsqOGxj7MWCypPilfeB+ZHpQvRWcXasY0afwLmlaVdFA/AiuhIpaG71rjdSQjd8yxSnGQpNwtIn1335ik8NZeGUKcXYqJgk7Dp/OtK4UfDuEYVuC3Bnqm3xprN8tceUNTikMJEFKbKXzkH8trVlNcZNIodzLEYV5QbW42dJ90kQefkao/FeZYQOgNESiASkWkHl1ijByrKkgHsCuJEFRUZPM3oE/lWVAaUIf1avzKUAJ5DqBWaS8MAlluctLSpWuVRb8oMnvSOv9qjqYCjrT7saY3i+5PW3xqvMZEwXEhPaEEwYmY2J8/2onlOFdwrndcOjWYCpMCIk+kfGtKQEsP6SCW5vAABgzz/l9xRMFcwdiLC0EgTHlHyqOhKjMXKQIlM6hOx5ienxptpJSAlVu9JQb3+gEfcVIxZSse84U2BgSbTtq6i1/KiGTuSrUnWbkkkQDA5jmfDrTTumSoISTNpPdSIiPHn4xUjJEKUqCdRMggDuhJEEHqY6eFDVpgYdjnyt1a9ipajYad1HlyqOd5NWDjrKE4TGutIEIEFA8Ff3mgGmqi9COHpSKUaSneqSsDRPYvl2rEuPkWaQQP8Acq30rSuJs7ThGu0KStRUEoQN1KPShfs0yj8PgUlQhbx7Q+AiEj4CovHTqWsTgH3P8ltxYXzAKhY1TSlkUX0g8D2dcZ/hlMoOHWta2u0WhJugffY0dwWOS8yh1E6XEhSZ3jxqtZ/jcI2Xcah7tXnWeybQkhU6rCBuPeonw7hCxgmGle8EDV4E3ijJCKhaVMIt2R88drN3MSFLVNrn61cOKsbpbWroPraqGlaYB8K5Yo1RtCGVc7JEEeJo+yuQD1oBiXZsVQCdgPvRLKlAJ0TMVqtozYjifJvxmGWxrKNWnvC8aSDBHMGgOF4AWlCEqx+I0piEoKUJjyq5VmfFvCreGIxLr2JdY1kOp1nUgKnTp8NUD1rb9PNp8E6v4slkv2rZHqbaxSO8W4bcMgynkoxzBPzrOE4aa1b2Z5MfwTgekoxBOlKjJCdpPjH0qBm/AqmCQm6R625Gplj+lNwuwTszpzCWkG/Oo3ZGRNr1ccVlSk7pqA7gSOVCAtvsvzVOhWGNlBRUk/qHMeYiau2LZ1Dn6Vi+HC2lpWixSZEbzWlZNxYl0AK7q9zawj96eVc/uGjuP4aCjKSEA9Bsr6Gh7nBJKYLs+MX626UexmZaRNiT02/ehT/EBURp0yBHmSed7RWIwG9w882dIUkjUDOqFR0PhTmGYOqFxa8qkg72HMc6kv4gLCis95KrgGx8SedQ8RiEpsmZNh1HOKdsQwQqZSTJiLd0AH51OWudTitIBPv6IIIjeNp2nyih2H5lSy2pM7i4PlRDK8tOJVA1BtMEmYClRyoQE/KsMXlAtwlCDMqTO/KaK5pmWHwDKlumJ5fmUdoA5ChfFHF7OBa7NopW8LBE+74qrGs7zt3Er1uqk+EgfCam3LS6GPcQZx+LxDj7gKSQAhIjYWEzQiufwV0ptvWiSSENKo7wTkJxmKQ3+Qd5Z6JF/ntQVKCYAuTYDnJrdvZ9w2MHhwVf5zgCl+AtCa0i+K5MCzqsIAsBAA8BYVUDxJhsQo4bFtqYXJhDo7i456tq7x9xQ/g0p7FoK1CVOKSShPhY7+dCFZFjMyaQrEYpnszBAbRqI9eVLHjtc5dewbros+X8LYNlQcaYQFclTq+F4p/M3YBqPw9kYwbRbS6twEz3zYeQ5VCz3FxaaxzSt1doaRT+KHtUI6mTQJrs50qtabCadzTFpU4SCSrbwojlGXAiVCSaiHyar4NNWtJn8oB51KZeAIKTIqFjMMVRYSCLTTzgS2bwRba9X0QH21TQrijJji2Qxr0JLiCv/UlJkp+nwp/A4kG3w8qng01cXaIKTnPFep1GBy4pLohJVqCUpCd0g8zatAyHNE4pqFDS8juuIIuCPsao/E2RYZjBvrbQGlIPapWn3gsG1+hmIqbwXisU7iQ9isP2SSyBqBELVuFET0rsXDJjdePfdkdMtWI4fZXum/hUDE8HMHa3yo86ypQ1sqBPTkqmE5kNnElJ8iRXMUU3G8AJ3bUfIxbyMUPHBzqOUmdwetaQ28hVwQakMi42oTHRl2YZC6gwQtO38mgeMwbiVEBQgHkZv8LxW7OICiQQDUJ/KGzu2k9DAmpAxtGGI1alGTfaPiOVTMLlbiroSZmUqtpt/wA1qH+ENA/5aR6A01jezbQZECOsfChugKQMgQ2CvEuSNztpHn1qmcY+0CR2GDhCBYuAQSP9PTzrntDztLidCF69JvBJA/8A0azxahNx8KhJy7HYw4uTuSTuSSSfWuJRNeUK8pPwrQQu5ETYcvvXEtE7CY+HqeVcbB2FaPwFwKpel/EyG90t819Cf9PhVJeWFDvs04QBIxbyYH/tIPX9UdOlaRj3HA2stgKcg6QbAnlJqLnmcN4VkuOWSLJSNydgkCqwx/iz6e2S40wDdDRTJI3Go9aKc99JewZIyrjFKycPjWww9sQof01+U1JY4UbafD2HcWyCZW2ky2seA5VGypbeaYUjFNpLiFFC4EKSoc0nlRfLMCnDMhpK1rCeazKqqcuF1p+vAIex2IABqgcT5jAMbmwo/nWPgG9Z9j8T2i58YFcfbNIoYYwxUsKAnwFXHJ8vUUSVaTe1Q8kwWkCUyo8+VWfCJ8CfStLrRdBDHPiySoJ1EaY3p9vFN6lJWq6RzG9LhqNRTBBtz9R0FN4htCoKhMkRTMiRhnRcjYCbDl5UUw+ICgKBOtwoQIvRIQjwgSZO9PQMlZjgUPtLacEoWmFCgnGmdLwzKGmQVYh3uNCOliSesUeaeBEg11QBgwCQZBjby6U4ypq+vRJW+E82OHYKQtSXmR/XZeVvzJQfpFaBgMaxi20OIMhQkTb/AJrM+KMjRiMyw3bNqLKmVhShYagSQCR4VI41zcYLDtMskNlagE391CblVdU3HJxf+T/gnov+KyYfllPzBphvL3U7KSeguKqmB4jxjQSXAnFMGIeZuoT+pM1ccJjik2vPI/asZwcOyuxzDPvBfeSCNpn7USLq/wBNBV5qoK/ypST7wO3mKKt5o1ITrvB68qjwAl4riQiT4Gsn9pvEbg/p6Cnlv9xWgcR8Y4ZhKgXASBcAwR0r5/4w4mGJdkHSkbCf71lTb0MreIUVkmfjUdR/5qW3g1uGG0LWTtpST9qN5d7Psc8RLXZp6uEJ+QvWwirAXkzFT8myl7Eq0MNqWfCwHmdhWn5N7LGUQcS4p076E91H7mretzD4NmToYaTGwgXsNrmi4r5ArHCHs+bw0OPkOu8huhB+5qwZ/wAR4fCAdsuCfdQkSo+g2qWp0Ot6mliFpOhYuASLGswy3MF4Z15peHU/mBWQHFd4aTsq+w51WOP1HUvHgG6LVmOHw+b4bU0shSFSlREFCuih0IocjjHEMJOGfZKsWO61A7ixsFTPhTPCP4rAqW0/hHF9s5q1tkFIJ+UVfFpEgkCRsSBI9eVXNxxvjVxF2COFcnOFYIWZdcUVun/Uq8CvZrjQkGn8xxwSDVC4hzi8Dc/KuTJNzlZpFEHiLHFZ0oPO/wC1MZZhAogTChT2V5YVEFZjnA51ZcHhBN0kK5HlQlRZ3LcPEBKyqDejwZTA716g4LCBE6Zk72tUpCDG80WAYbSbGJG9j9ai5piEOJhR0CRcc/3qQ8CDbbkOY33rxaUpIRAWOcxaqI7IyElRGq3Q+HjUnEMJJTuqI8QRTaUlW8CD/JpzTyuFfAelDBDiXQDbbpzqe06DQh5mYCyZHz866pegFWqALHmJ+1JMGg2DVU4myR5WJbxjIS8ptGgsOAQUmSSk/qvz6UdwGMSoWPOKmk1UZOErRDRWeEMThS48GUOMPGC4wuQE+KRtE9KFcYvYheYIRhzfD4ftlCYmVEkeJhPzq8FA1aoGqI1QJjpNDsFlIbxb2K1alOpQmCPdCeQPSto5lz5/H7k1oip4r7RzBJahQxKVKVP5QAJ8r1Y9VZ9w/wALLw+arcAP4fSstqmQCvdMcrk1eganPwSXHzsaK1nPE+FQ8Wvw6sQ4n39DYVp8zG9OZFnmCxKihptKHRu2toIX8xegvsxd7NWLYcIGIDyjBI1KEbzTh4ixbONZaxjDCA8SEqRdcbCTNa/RjfFLxd2Fl2BjaB5ACheMzxLeKaw60ql1JKV/ltuPOpSce2XVNBaS6kSUDcCqt7T8v7TCpdE6mFpMpMK0qISqPQzXPCK5pS6YyTxdxGcK9hgladKlw6ixVpix8L037UI/w9Z3AcZPmNY+xpl7gjCLwyg2j+o4iUuqUVLCokXNSV5W7isvRh8R/Tc/p6iIV/lqB+grZ/TjVdp7Fsq+V5k6wsuYHDvLwZALiFCAFcy2CZq1YrKE4lzD4xsqYcSLym5T+kijwMAAbAAD0tUd7ExU5P1HKVpb9gkPuLihOYZhpFQ8zzcJBvFVHEZi5iFaWrA21HauW7NEh7Oc2KjoRdRoVgsscCwVIJM8/GrBl+TpZTJMrF5p7tVqUAg6YuTyNNJIoU1h7RGk7USbwxET9YpOGgiT73XlScbhtS0L7Q6p62HhFPdjJ+Awi1E6lQIsKeYDbZKVW9bGnMMykJMqMk78hXXMICJ06j1POi9io9jVnqJpbLLhSAlUEb9TT6hJKYB+FJkgQQbmdQp+BDOESsJIVAPXeuvJKEgkknkK6iY1HrApa3Co3iY35U9iFYNsqE7HpNRQwO8k3veBTDGGWAQFXKiQqYkEC1SlDkqJ+tHyFnXmUJuJ1EeQrqMw0JBUZm2xtXltk9bG/wDamnEzYG/lU2x0gk3jAb1IS6DVf/CkGEyD1JppWYFEzytTE0WcqpM0FRmXXlTqM0HWkTQjOeHMNiSFOohY2cQooX/3DeoeX8G4VtxL0uuOJ90uOFceVEf8QFc/HpG1Wsk0qTDihwZWyH1YgIAdUIKhzHiKlLg2Nx40MczMVGdzOpbbHQZ7QCmHcWBQJ7MDUTtFKMTbwpBQVxmbAc6AY7NlqkISVePIVKRhCD3035XpxoAbCOvI0mi0gGcqDpBcWVHfSLJ/vRFnCBIEEQPtUlaij3QPGaitoJUSkjvcomDTQE47QpVjtEfWm0NlUACBO/hT+Hy4hH9SSfSp7OFm2qExsTRoCLhcOnULz9KmDBySJG81zD4hOyQDyIi/nSmGFLEyBJMDpS2M4oSk6tvhXWzbqPOmThxBJMwYgbGlpbWBYCD4/KihWSE3Qo873qQyn+kjyr1eq/BL7FvCBIptrY+ler1IZNZbGg261XFOkP7nauV6iP5CQdc2moinDBPPTvXq9Quyn0RnHCSCTfTSUIBNxM1yvVMvAkQ8QgBRHKK4sQ3avV6mM5jj3U+lJwwkX6mvV6n4JHdMLI5CkNpEkxXq9QihzGmAI6VEQYFer1CAfSZ3ptZuPKu16pGKPLxqSw0NCbczXK9TiBOYQCFA9K60nfwFer1IBKhS1CNUdK9XqSGQ1CNMVICiNq9XqchH/9k=">
            <a:hlinkClick r:id="rId4"/>
          </p:cNvPr>
          <p:cNvSpPr>
            <a:spLocks noChangeAspect="1" noChangeArrowheads="1"/>
          </p:cNvSpPr>
          <p:nvPr/>
        </p:nvSpPr>
        <p:spPr bwMode="auto">
          <a:xfrm>
            <a:off x="28575" y="-1423988"/>
            <a:ext cx="2905125" cy="2971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46" name="Picture 2" descr="http://www.wabashunion.org/wp-content/uploads/2009/07/normalcy1.bmp"/>
          <p:cNvPicPr>
            <a:picLocks noChangeAspect="1" noChangeArrowheads="1"/>
          </p:cNvPicPr>
          <p:nvPr/>
        </p:nvPicPr>
        <p:blipFill>
          <a:blip r:embed="rId5" cstate="print"/>
          <a:srcRect/>
          <a:stretch>
            <a:fillRect/>
          </a:stretch>
        </p:blipFill>
        <p:spPr bwMode="auto">
          <a:xfrm>
            <a:off x="152400" y="4201886"/>
            <a:ext cx="1600200" cy="2372360"/>
          </a:xfrm>
          <a:prstGeom prst="rect">
            <a:avLst/>
          </a:prstGeom>
          <a:noFill/>
        </p:spPr>
      </p:pic>
      <p:pic>
        <p:nvPicPr>
          <p:cNvPr id="3074" name="Picture 2" descr="Image result for returning to normalcy">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4487" y="4186555"/>
            <a:ext cx="3182108" cy="23876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returning to normalcy">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4201886"/>
            <a:ext cx="3159844" cy="23723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stellar" pitchFamily="18" charset="0"/>
              </a:rPr>
              <a:t>republicanism</a:t>
            </a:r>
            <a:endParaRPr lang="en-US" dirty="0">
              <a:latin typeface="Castellar" pitchFamily="18" charset="0"/>
            </a:endParaRPr>
          </a:p>
        </p:txBody>
      </p:sp>
      <p:sp>
        <p:nvSpPr>
          <p:cNvPr id="3" name="Content Placeholder 2"/>
          <p:cNvSpPr>
            <a:spLocks noGrp="1"/>
          </p:cNvSpPr>
          <p:nvPr>
            <p:ph idx="1"/>
          </p:nvPr>
        </p:nvSpPr>
        <p:spPr/>
        <p:txBody>
          <a:bodyPr/>
          <a:lstStyle/>
          <a:p>
            <a:pPr lvl="1">
              <a:lnSpc>
                <a:spcPct val="90000"/>
              </a:lnSpc>
            </a:pPr>
            <a:r>
              <a:rPr lang="en-US" sz="1600" dirty="0" smtClean="0"/>
              <a:t>Harding’s term as President </a:t>
            </a:r>
            <a:r>
              <a:rPr lang="en-US" sz="1600" dirty="0" smtClean="0">
                <a:solidFill>
                  <a:srgbClr val="00B0F0"/>
                </a:solidFill>
              </a:rPr>
              <a:t>ushered in an era of </a:t>
            </a:r>
            <a:r>
              <a:rPr lang="en-US" sz="1600" b="1" i="1" dirty="0" smtClean="0">
                <a:solidFill>
                  <a:srgbClr val="00B0F0"/>
                </a:solidFill>
              </a:rPr>
              <a:t>prosperity, rapid industrialization, social experiments, and artistic growth.</a:t>
            </a:r>
          </a:p>
          <a:p>
            <a:pPr lvl="1">
              <a:lnSpc>
                <a:spcPct val="90000"/>
              </a:lnSpc>
            </a:pPr>
            <a:r>
              <a:rPr lang="en-US" sz="1600" dirty="0" smtClean="0"/>
              <a:t>Harding and his </a:t>
            </a:r>
            <a:r>
              <a:rPr lang="en-US" sz="1600" b="1" u="sng" dirty="0" smtClean="0"/>
              <a:t>successor</a:t>
            </a:r>
            <a:r>
              <a:rPr lang="en-US" sz="1600" dirty="0" smtClean="0"/>
              <a:t> Coolidge believed that the country’s future lay in </a:t>
            </a:r>
            <a:r>
              <a:rPr lang="en-US" sz="1600" b="1" u="sng" dirty="0" smtClean="0"/>
              <a:t>big business</a:t>
            </a:r>
            <a:endParaRPr lang="en-US" sz="1600" b="1" dirty="0" smtClean="0"/>
          </a:p>
          <a:p>
            <a:pPr lvl="2">
              <a:lnSpc>
                <a:spcPct val="90000"/>
              </a:lnSpc>
            </a:pPr>
            <a:r>
              <a:rPr lang="en-US" sz="1600" dirty="0" smtClean="0"/>
              <a:t>Both President’s </a:t>
            </a:r>
            <a:r>
              <a:rPr lang="en-US" sz="1600" dirty="0" smtClean="0">
                <a:solidFill>
                  <a:srgbClr val="FF0000"/>
                </a:solidFill>
              </a:rPr>
              <a:t>supported industrial growth.</a:t>
            </a:r>
          </a:p>
          <a:p>
            <a:pPr lvl="1">
              <a:lnSpc>
                <a:spcPct val="90000"/>
              </a:lnSpc>
            </a:pPr>
            <a:r>
              <a:rPr lang="en-US" sz="1600" dirty="0" smtClean="0"/>
              <a:t>Harding </a:t>
            </a:r>
            <a:r>
              <a:rPr lang="en-US" sz="1600" dirty="0" smtClean="0">
                <a:solidFill>
                  <a:srgbClr val="FF0000"/>
                </a:solidFill>
              </a:rPr>
              <a:t>wanted</a:t>
            </a:r>
            <a:r>
              <a:rPr lang="en-US" sz="1600" dirty="0" smtClean="0"/>
              <a:t> to</a:t>
            </a:r>
            <a:r>
              <a:rPr lang="en-US" sz="1600" b="1" i="1" dirty="0" smtClean="0"/>
              <a:t> isolate </a:t>
            </a:r>
            <a:r>
              <a:rPr lang="en-US" sz="1600" dirty="0" smtClean="0"/>
              <a:t>America from the rest of the world and </a:t>
            </a:r>
            <a:r>
              <a:rPr lang="en-US" sz="1600" u="sng" dirty="0" smtClean="0">
                <a:solidFill>
                  <a:srgbClr val="FF0000"/>
                </a:solidFill>
              </a:rPr>
              <a:t>focus on issues at home</a:t>
            </a:r>
            <a:r>
              <a:rPr lang="en-US" sz="1600" dirty="0" smtClean="0">
                <a:solidFill>
                  <a:srgbClr val="FF0000"/>
                </a:solidFill>
              </a:rPr>
              <a:t>.</a:t>
            </a:r>
          </a:p>
          <a:p>
            <a:pPr lvl="2">
              <a:lnSpc>
                <a:spcPct val="90000"/>
              </a:lnSpc>
            </a:pPr>
            <a:r>
              <a:rPr lang="en-US" sz="1600" dirty="0" smtClean="0"/>
              <a:t>Domestic issues</a:t>
            </a:r>
          </a:p>
          <a:p>
            <a:endParaRPr lang="en-US" dirty="0"/>
          </a:p>
        </p:txBody>
      </p:sp>
      <p:pic>
        <p:nvPicPr>
          <p:cNvPr id="50178" name="Picture 2" descr="http://www.historicalnews.com/ebay/2013-10-18/Oct2013X18MU1920Election.jpg"/>
          <p:cNvPicPr>
            <a:picLocks noChangeAspect="1" noChangeArrowheads="1"/>
          </p:cNvPicPr>
          <p:nvPr/>
        </p:nvPicPr>
        <p:blipFill>
          <a:blip r:embed="rId2" cstate="print"/>
          <a:srcRect/>
          <a:stretch>
            <a:fillRect/>
          </a:stretch>
        </p:blipFill>
        <p:spPr bwMode="auto">
          <a:xfrm>
            <a:off x="6324600" y="172811"/>
            <a:ext cx="990600" cy="1246428"/>
          </a:xfrm>
          <a:prstGeom prst="rect">
            <a:avLst/>
          </a:prstGeom>
          <a:noFill/>
        </p:spPr>
      </p:pic>
      <p:pic>
        <p:nvPicPr>
          <p:cNvPr id="5" name="Picture 4" descr="http://i1.ytimg.com/vi/P_eNi6Yrr0c/hqdefault.jpg"/>
          <p:cNvPicPr>
            <a:picLocks noChangeAspect="1" noChangeArrowheads="1"/>
          </p:cNvPicPr>
          <p:nvPr/>
        </p:nvPicPr>
        <p:blipFill>
          <a:blip r:embed="rId3" cstate="print"/>
          <a:srcRect/>
          <a:stretch>
            <a:fillRect/>
          </a:stretch>
        </p:blipFill>
        <p:spPr bwMode="auto">
          <a:xfrm>
            <a:off x="7620000" y="152400"/>
            <a:ext cx="1244600" cy="933450"/>
          </a:xfrm>
          <a:prstGeom prst="rect">
            <a:avLst/>
          </a:prstGeom>
          <a:noFill/>
        </p:spPr>
      </p:pic>
      <p:pic>
        <p:nvPicPr>
          <p:cNvPr id="50180" name="Picture 4" descr="http://shrdocs.com/pars_docs/refs/34/33912/img11.jpg"/>
          <p:cNvPicPr>
            <a:picLocks noChangeAspect="1" noChangeArrowheads="1"/>
          </p:cNvPicPr>
          <p:nvPr/>
        </p:nvPicPr>
        <p:blipFill>
          <a:blip r:embed="rId4" cstate="print"/>
          <a:srcRect/>
          <a:stretch>
            <a:fillRect/>
          </a:stretch>
        </p:blipFill>
        <p:spPr bwMode="auto">
          <a:xfrm>
            <a:off x="228600" y="3150054"/>
            <a:ext cx="4644571" cy="3483428"/>
          </a:xfrm>
          <a:prstGeom prst="rect">
            <a:avLst/>
          </a:prstGeom>
          <a:noFill/>
        </p:spPr>
      </p:pic>
      <p:pic>
        <p:nvPicPr>
          <p:cNvPr id="7170" name="Picture 2" descr="Image result for returning to normalc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6956" y="3439886"/>
            <a:ext cx="3867644" cy="29037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ohio gang hardi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14400"/>
            <a:ext cx="6829425" cy="5124451"/>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990600" y="3657600"/>
            <a:ext cx="1066800" cy="685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4706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Castellar" pitchFamily="18" charset="0"/>
              </a:rPr>
              <a:t>HARDING AND POLITICAL SCANDALS</a:t>
            </a:r>
            <a:endParaRPr lang="en-US" dirty="0">
              <a:latin typeface="Castellar" pitchFamily="18" charset="0"/>
            </a:endParaRPr>
          </a:p>
        </p:txBody>
      </p:sp>
      <p:sp>
        <p:nvSpPr>
          <p:cNvPr id="3" name="Content Placeholder 2"/>
          <p:cNvSpPr>
            <a:spLocks noGrp="1"/>
          </p:cNvSpPr>
          <p:nvPr>
            <p:ph idx="1"/>
          </p:nvPr>
        </p:nvSpPr>
        <p:spPr/>
        <p:txBody>
          <a:bodyPr>
            <a:normAutofit/>
          </a:bodyPr>
          <a:lstStyle/>
          <a:p>
            <a:pPr>
              <a:lnSpc>
                <a:spcPct val="90000"/>
              </a:lnSpc>
            </a:pPr>
            <a:r>
              <a:rPr lang="en-US" sz="2000" dirty="0" smtClean="0"/>
              <a:t>Harding appointed men with strong</a:t>
            </a:r>
            <a:r>
              <a:rPr lang="en-US" sz="2000" b="1" dirty="0" smtClean="0">
                <a:solidFill>
                  <a:srgbClr val="0070C0"/>
                </a:solidFill>
              </a:rPr>
              <a:t> </a:t>
            </a:r>
            <a:r>
              <a:rPr lang="en-US" sz="2000" b="1" u="sng" dirty="0" smtClean="0">
                <a:solidFill>
                  <a:srgbClr val="0070C0"/>
                </a:solidFill>
              </a:rPr>
              <a:t>pro-business </a:t>
            </a:r>
            <a:r>
              <a:rPr lang="en-US" sz="2000" dirty="0" smtClean="0"/>
              <a:t>policies to be in his </a:t>
            </a:r>
            <a:r>
              <a:rPr lang="en-US" sz="2000" b="1" dirty="0" smtClean="0"/>
              <a:t>cabinet</a:t>
            </a:r>
            <a:r>
              <a:rPr lang="en-US" sz="2000" dirty="0" smtClean="0"/>
              <a:t>.  </a:t>
            </a:r>
          </a:p>
          <a:p>
            <a:pPr>
              <a:lnSpc>
                <a:spcPct val="90000"/>
              </a:lnSpc>
              <a:buNone/>
            </a:pPr>
            <a:endParaRPr lang="en-US" sz="2000" dirty="0" smtClean="0"/>
          </a:p>
          <a:p>
            <a:pPr lvl="1">
              <a:lnSpc>
                <a:spcPct val="90000"/>
              </a:lnSpc>
            </a:pPr>
            <a:r>
              <a:rPr lang="en-US" sz="2000" dirty="0" smtClean="0"/>
              <a:t>Other Cabinet posts were given to </a:t>
            </a:r>
            <a:r>
              <a:rPr lang="en-US" sz="2000" dirty="0" smtClean="0">
                <a:solidFill>
                  <a:srgbClr val="002060"/>
                </a:solidFill>
              </a:rPr>
              <a:t>his old friends from Ohio </a:t>
            </a:r>
            <a:r>
              <a:rPr lang="en-US" sz="2000" dirty="0" smtClean="0">
                <a:solidFill>
                  <a:srgbClr val="7030A0"/>
                </a:solidFill>
              </a:rPr>
              <a:t>– </a:t>
            </a:r>
            <a:r>
              <a:rPr lang="en-US" sz="2000" b="1" dirty="0" smtClean="0">
                <a:solidFill>
                  <a:srgbClr val="7030A0"/>
                </a:solidFill>
              </a:rPr>
              <a:t>“The Ohio Gang”</a:t>
            </a:r>
          </a:p>
          <a:p>
            <a:pPr lvl="2">
              <a:lnSpc>
                <a:spcPct val="90000"/>
              </a:lnSpc>
            </a:pPr>
            <a:r>
              <a:rPr lang="en-US" sz="1600" b="1" dirty="0" smtClean="0">
                <a:solidFill>
                  <a:srgbClr val="FF0000"/>
                </a:solidFill>
              </a:rPr>
              <a:t>Corrupted friends from Ohio that filled his cabinet posts. </a:t>
            </a:r>
            <a:endParaRPr lang="en-US" sz="1600" b="1" dirty="0" smtClean="0">
              <a:solidFill>
                <a:srgbClr val="FF0000"/>
              </a:solidFill>
            </a:endParaRPr>
          </a:p>
          <a:p>
            <a:pPr lvl="3">
              <a:lnSpc>
                <a:spcPct val="90000"/>
              </a:lnSpc>
            </a:pPr>
            <a:r>
              <a:rPr lang="en-US" sz="1600" dirty="0" smtClean="0">
                <a:solidFill>
                  <a:srgbClr val="002060"/>
                </a:solidFill>
              </a:rPr>
              <a:t>His friends used the government and its agencies to make money</a:t>
            </a:r>
            <a:r>
              <a:rPr lang="en-US" sz="1600" dirty="0" smtClean="0">
                <a:solidFill>
                  <a:srgbClr val="FF0000"/>
                </a:solidFill>
              </a:rPr>
              <a:t> </a:t>
            </a:r>
            <a:r>
              <a:rPr lang="en-US" sz="1600" dirty="0" smtClean="0"/>
              <a:t>for themselves.</a:t>
            </a:r>
          </a:p>
          <a:p>
            <a:pPr lvl="3">
              <a:lnSpc>
                <a:spcPct val="90000"/>
              </a:lnSpc>
            </a:pPr>
            <a:endParaRPr lang="en-US" sz="1200" dirty="0" smtClean="0"/>
          </a:p>
          <a:p>
            <a:pPr lvl="3">
              <a:lnSpc>
                <a:spcPct val="90000"/>
              </a:lnSpc>
            </a:pPr>
            <a:endParaRPr lang="en-US" sz="1200" b="1" dirty="0" smtClean="0">
              <a:solidFill>
                <a:schemeClr val="bg2">
                  <a:lumMod val="10000"/>
                </a:schemeClr>
              </a:solidFill>
            </a:endParaRPr>
          </a:p>
          <a:p>
            <a:pPr>
              <a:lnSpc>
                <a:spcPct val="90000"/>
              </a:lnSpc>
            </a:pPr>
            <a:endParaRPr lang="en-US" sz="2000" b="1" dirty="0" smtClean="0"/>
          </a:p>
          <a:p>
            <a:pPr>
              <a:lnSpc>
                <a:spcPct val="90000"/>
              </a:lnSpc>
            </a:pPr>
            <a:endParaRPr lang="en-US" sz="2400" dirty="0" smtClean="0"/>
          </a:p>
          <a:p>
            <a:pPr>
              <a:lnSpc>
                <a:spcPct val="90000"/>
              </a:lnSpc>
            </a:pPr>
            <a:endParaRPr lang="en-US" sz="2000" b="1" dirty="0" smtClean="0"/>
          </a:p>
          <a:p>
            <a:pPr>
              <a:lnSpc>
                <a:spcPct val="90000"/>
              </a:lnSpc>
            </a:pPr>
            <a:endParaRPr lang="en-US" sz="2000" b="1" dirty="0" smtClean="0"/>
          </a:p>
          <a:p>
            <a:pPr>
              <a:lnSpc>
                <a:spcPct val="90000"/>
              </a:lnSpc>
            </a:pPr>
            <a:endParaRPr lang="en-US" sz="2000" b="1" dirty="0" smtClean="0"/>
          </a:p>
          <a:p>
            <a:pPr>
              <a:lnSpc>
                <a:spcPct val="90000"/>
              </a:lnSpc>
              <a:buNone/>
            </a:pPr>
            <a:endParaRPr lang="en-US" sz="2000" b="1" dirty="0" smtClean="0"/>
          </a:p>
          <a:p>
            <a:pPr lvl="1">
              <a:lnSpc>
                <a:spcPct val="90000"/>
              </a:lnSpc>
            </a:pPr>
            <a:endParaRPr lang="en-US" sz="2000" dirty="0" smtClean="0"/>
          </a:p>
          <a:p>
            <a:pPr lvl="1">
              <a:lnSpc>
                <a:spcPct val="90000"/>
              </a:lnSpc>
            </a:pPr>
            <a:endParaRPr lang="en-US" sz="2000" dirty="0" smtClean="0"/>
          </a:p>
          <a:p>
            <a:pPr lvl="1">
              <a:lnSpc>
                <a:spcPct val="90000"/>
              </a:lnSpc>
            </a:pPr>
            <a:endParaRPr lang="en-US" sz="2000" dirty="0" smtClean="0"/>
          </a:p>
          <a:p>
            <a:pPr lvl="1">
              <a:lnSpc>
                <a:spcPct val="90000"/>
              </a:lnSpc>
            </a:pPr>
            <a:endParaRPr lang="en-US" sz="2000" dirty="0" smtClean="0"/>
          </a:p>
          <a:p>
            <a:pPr lvl="1">
              <a:lnSpc>
                <a:spcPct val="90000"/>
              </a:lnSpc>
            </a:pPr>
            <a:endParaRPr lang="en-US" sz="2000" dirty="0" smtClean="0"/>
          </a:p>
          <a:p>
            <a:pPr>
              <a:buNone/>
            </a:pPr>
            <a:endParaRPr lang="en-US" dirty="0" smtClean="0"/>
          </a:p>
          <a:p>
            <a:pPr>
              <a:buNone/>
            </a:pPr>
            <a:endParaRPr lang="en-US" dirty="0"/>
          </a:p>
        </p:txBody>
      </p:sp>
      <p:pic>
        <p:nvPicPr>
          <p:cNvPr id="21506" name="Picture 2" descr="http://ts4.mm.bing.net/images/thumbnail.aspx?q=1572695581619&amp;id=16a9fb389beb91b712b5555ffa3e2f30&amp;url=http%3a%2f%2fwillrabbe.com%2fstorage%2fOhioGang.jpg%3f__SQUARESPACE_CACHEVERSION%3d1282571323800"/>
          <p:cNvPicPr>
            <a:picLocks noChangeAspect="1" noChangeArrowheads="1"/>
          </p:cNvPicPr>
          <p:nvPr/>
        </p:nvPicPr>
        <p:blipFill>
          <a:blip r:embed="rId3" cstate="print"/>
          <a:srcRect/>
          <a:stretch>
            <a:fillRect/>
          </a:stretch>
        </p:blipFill>
        <p:spPr bwMode="auto">
          <a:xfrm>
            <a:off x="7848600" y="152400"/>
            <a:ext cx="914400" cy="1338146"/>
          </a:xfrm>
          <a:prstGeom prst="rect">
            <a:avLst/>
          </a:prstGeom>
          <a:noFill/>
        </p:spPr>
      </p:pic>
      <p:pic>
        <p:nvPicPr>
          <p:cNvPr id="21508" name="Picture 4" descr="http://ts3.mm.bing.net/images/thumbnail.aspx?q=1504809462758&amp;id=ac753326186a6ba343b48568397d6771&amp;url=http%3a%2f%2flcweb2.loc.gov%2fservice%2fpnp%2fcph%2f3c30000%2f3c32000%2f3c32000%2f3c32060v.jpg"/>
          <p:cNvPicPr>
            <a:picLocks noChangeAspect="1" noChangeArrowheads="1"/>
          </p:cNvPicPr>
          <p:nvPr/>
        </p:nvPicPr>
        <p:blipFill>
          <a:blip r:embed="rId4" cstate="print"/>
          <a:srcRect/>
          <a:stretch>
            <a:fillRect/>
          </a:stretch>
        </p:blipFill>
        <p:spPr bwMode="auto">
          <a:xfrm>
            <a:off x="685799" y="4088120"/>
            <a:ext cx="2934659" cy="2328164"/>
          </a:xfrm>
          <a:prstGeom prst="rect">
            <a:avLst/>
          </a:prstGeom>
          <a:noFill/>
        </p:spPr>
      </p:pic>
      <p:sp>
        <p:nvSpPr>
          <p:cNvPr id="27650" name="AutoShape 2" descr="http://www.google.com/url?sa=i&amp;source=images&amp;cd=&amp;docid=VjZxN4Ts3oZ8aM&amp;tbnid=8gu2eiukM4xdWM:&amp;ved=0CAUQjBw&amp;url=http%3A%2F%2Fwww.myonlinemaps.com%2Fimages%2Fohio-map.gif&amp;ei=uAIGU8KpGeKYyAHbtIHYCQ&amp;psig=AFQjCNG603DjdR5WPwFtWLVQNEo7ToATdA&amp;ust=1392989240468304"/>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2" name="AutoShape 4" descr="http://www.google.com/url?sa=i&amp;source=images&amp;cd=&amp;docid=VjZxN4Ts3oZ8aM&amp;tbnid=8gu2eiukM4xdWM:&amp;ved=0CAUQjBw&amp;url=http%3A%2F%2Fwww.myonlinemaps.com%2Fimages%2Fohio-map.gif&amp;ei=uAIGU8KpGeKYyAHbtIHYCQ&amp;psig=AFQjCNG603DjdR5WPwFtWLVQNEo7ToATdA&amp;ust=1392989240468304"/>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descr="http://apushcanvas.pbworks.com/f/1332163531/1872%20vs%20192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3914" y="4159411"/>
            <a:ext cx="4400550" cy="22568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stellar" pitchFamily="18" charset="0"/>
              </a:rPr>
              <a:t>TEAPOT DOME SCANDAL</a:t>
            </a:r>
            <a:endParaRPr lang="en-US" dirty="0">
              <a:latin typeface="Castellar" pitchFamily="18" charset="0"/>
            </a:endParaRPr>
          </a:p>
        </p:txBody>
      </p:sp>
      <p:sp>
        <p:nvSpPr>
          <p:cNvPr id="3" name="Content Placeholder 2"/>
          <p:cNvSpPr>
            <a:spLocks noGrp="1"/>
          </p:cNvSpPr>
          <p:nvPr>
            <p:ph idx="1"/>
          </p:nvPr>
        </p:nvSpPr>
        <p:spPr/>
        <p:txBody>
          <a:bodyPr>
            <a:normAutofit/>
          </a:bodyPr>
          <a:lstStyle/>
          <a:p>
            <a:pPr>
              <a:lnSpc>
                <a:spcPct val="90000"/>
              </a:lnSpc>
              <a:buNone/>
            </a:pPr>
            <a:endParaRPr lang="en-US" sz="2000" dirty="0" smtClean="0"/>
          </a:p>
          <a:p>
            <a:pPr>
              <a:lnSpc>
                <a:spcPct val="90000"/>
              </a:lnSpc>
            </a:pPr>
            <a:r>
              <a:rPr lang="en-US" sz="2800" b="1" u="sng" dirty="0" smtClean="0">
                <a:solidFill>
                  <a:srgbClr val="00B0F0"/>
                </a:solidFill>
              </a:rPr>
              <a:t>SCANDAL</a:t>
            </a:r>
            <a:r>
              <a:rPr lang="en-US" sz="2800" b="1" dirty="0" smtClean="0">
                <a:solidFill>
                  <a:srgbClr val="00B0F0"/>
                </a:solidFill>
              </a:rPr>
              <a:t>: </a:t>
            </a:r>
          </a:p>
          <a:p>
            <a:pPr lvl="1">
              <a:lnSpc>
                <a:spcPct val="90000"/>
              </a:lnSpc>
            </a:pPr>
            <a:r>
              <a:rPr lang="en-US" sz="2200" dirty="0" smtClean="0">
                <a:solidFill>
                  <a:srgbClr val="FF0000"/>
                </a:solidFill>
              </a:rPr>
              <a:t>Secretary of the Interior </a:t>
            </a:r>
            <a:r>
              <a:rPr lang="en-US" sz="2200" b="1" u="sng" dirty="0" smtClean="0">
                <a:solidFill>
                  <a:srgbClr val="FF0000"/>
                </a:solidFill>
              </a:rPr>
              <a:t>Albert Fall</a:t>
            </a:r>
            <a:r>
              <a:rPr lang="en-US" sz="2200" dirty="0" smtClean="0">
                <a:solidFill>
                  <a:srgbClr val="FF0000"/>
                </a:solidFill>
              </a:rPr>
              <a:t> secretly leased land in California and Teapot Dome, </a:t>
            </a:r>
            <a:r>
              <a:rPr lang="en-US" sz="2200" dirty="0" smtClean="0"/>
              <a:t>Wyoming to two oil executives.</a:t>
            </a:r>
          </a:p>
          <a:p>
            <a:pPr lvl="2">
              <a:lnSpc>
                <a:spcPct val="90000"/>
              </a:lnSpc>
            </a:pPr>
            <a:r>
              <a:rPr lang="en-US" sz="1800" dirty="0" smtClean="0"/>
              <a:t>So…….. What’s the big deal?  Doesn’t he own the land?</a:t>
            </a:r>
          </a:p>
          <a:p>
            <a:pPr>
              <a:lnSpc>
                <a:spcPct val="90000"/>
              </a:lnSpc>
              <a:buNone/>
            </a:pPr>
            <a:endParaRPr lang="en-US" sz="2000" dirty="0" smtClean="0"/>
          </a:p>
          <a:p>
            <a:pPr lvl="1">
              <a:lnSpc>
                <a:spcPct val="90000"/>
              </a:lnSpc>
            </a:pPr>
            <a:r>
              <a:rPr lang="en-US" sz="2000" dirty="0" smtClean="0">
                <a:solidFill>
                  <a:srgbClr val="FF0000"/>
                </a:solidFill>
              </a:rPr>
              <a:t>Fall kept the money and was caught.  </a:t>
            </a:r>
          </a:p>
          <a:p>
            <a:pPr>
              <a:lnSpc>
                <a:spcPct val="90000"/>
              </a:lnSpc>
            </a:pPr>
            <a:endParaRPr lang="en-US" sz="2000" dirty="0" smtClean="0"/>
          </a:p>
          <a:p>
            <a:pPr lvl="1">
              <a:lnSpc>
                <a:spcPct val="90000"/>
              </a:lnSpc>
            </a:pPr>
            <a:r>
              <a:rPr lang="en-US" sz="2000" dirty="0" smtClean="0"/>
              <a:t>He was the </a:t>
            </a:r>
            <a:r>
              <a:rPr lang="en-US" sz="2000" b="1" dirty="0" smtClean="0"/>
              <a:t>first </a:t>
            </a:r>
            <a:r>
              <a:rPr lang="en-US" sz="2000" u="sng" dirty="0" smtClean="0">
                <a:solidFill>
                  <a:srgbClr val="FF0000"/>
                </a:solidFill>
              </a:rPr>
              <a:t>Cabinet member ever sent to jail</a:t>
            </a:r>
            <a:r>
              <a:rPr lang="en-US" sz="2000" dirty="0" smtClean="0"/>
              <a:t>.</a:t>
            </a:r>
          </a:p>
          <a:p>
            <a:endParaRPr lang="en-US" dirty="0"/>
          </a:p>
        </p:txBody>
      </p:sp>
      <p:pic>
        <p:nvPicPr>
          <p:cNvPr id="4" name="Picture 4" descr="MMj02867360000[1]"/>
          <p:cNvPicPr>
            <a:picLocks noChangeAspect="1" noChangeArrowheads="1" noCrop="1"/>
          </p:cNvPicPr>
          <p:nvPr/>
        </p:nvPicPr>
        <p:blipFill>
          <a:blip r:embed="rId3" cstate="print"/>
          <a:srcRect/>
          <a:stretch>
            <a:fillRect/>
          </a:stretch>
        </p:blipFill>
        <p:spPr bwMode="auto">
          <a:xfrm>
            <a:off x="5334000" y="3414102"/>
            <a:ext cx="685800" cy="859420"/>
          </a:xfrm>
          <a:prstGeom prst="rect">
            <a:avLst/>
          </a:prstGeom>
          <a:noFill/>
        </p:spPr>
      </p:pic>
      <p:pic>
        <p:nvPicPr>
          <p:cNvPr id="20482" name="Picture 2" descr="http://ts1.mm.bing.net/images/thumbnail.aspx?q=1532355676960&amp;id=e7e4febcc8bc56629d912b2c3c1f0256&amp;url=http%3a%2f%2fupload.wikimedia.org%2fwikipedia%2fcommons%2fthumb%2f5%2f57%2fAlbert_B._Fall.jpg%2f220px-Albert_B._Fall.jpg"/>
          <p:cNvPicPr>
            <a:picLocks noChangeAspect="1" noChangeArrowheads="1"/>
          </p:cNvPicPr>
          <p:nvPr/>
        </p:nvPicPr>
        <p:blipFill>
          <a:blip r:embed="rId4" cstate="print"/>
          <a:srcRect/>
          <a:stretch>
            <a:fillRect/>
          </a:stretch>
        </p:blipFill>
        <p:spPr bwMode="auto">
          <a:xfrm>
            <a:off x="7391400" y="3393074"/>
            <a:ext cx="725207" cy="901473"/>
          </a:xfrm>
          <a:prstGeom prst="rect">
            <a:avLst/>
          </a:prstGeom>
          <a:noFill/>
        </p:spPr>
      </p:pic>
      <p:pic>
        <p:nvPicPr>
          <p:cNvPr id="20484" name="Picture 4" descr="http://ts1.mm.bing.net/images/thumbnail.aspx?q=1550368316684&amp;id=a4e378f8ee0ac9a239e0c12fa5f3566f&amp;url=http%3a%2f%2fupload.wikimedia.org%2fwikipedia%2fcommons%2f3%2f36%2fTeapot_Dome.png"/>
          <p:cNvPicPr>
            <a:picLocks noChangeAspect="1" noChangeArrowheads="1"/>
          </p:cNvPicPr>
          <p:nvPr/>
        </p:nvPicPr>
        <p:blipFill>
          <a:blip r:embed="rId5" cstate="print"/>
          <a:srcRect/>
          <a:stretch>
            <a:fillRect/>
          </a:stretch>
        </p:blipFill>
        <p:spPr bwMode="auto">
          <a:xfrm>
            <a:off x="457200" y="4794432"/>
            <a:ext cx="1578333" cy="1931580"/>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20488" name="Picture 8" descr="http://ts4.mm.bing.net/images/thumbnail.aspx?q=1517996287707&amp;id=dc13d939f1e0b14f98c798785972be3d&amp;url=http%3a%2f%2fwww.bigmedia.tv%2fdata%2fcatalogue_items%2foil-black-gold.jpg"/>
          <p:cNvPicPr>
            <a:picLocks noChangeAspect="1" noChangeArrowheads="1"/>
          </p:cNvPicPr>
          <p:nvPr/>
        </p:nvPicPr>
        <p:blipFill>
          <a:blip r:embed="rId6" cstate="print"/>
          <a:srcRect/>
          <a:stretch>
            <a:fillRect/>
          </a:stretch>
        </p:blipFill>
        <p:spPr bwMode="auto">
          <a:xfrm>
            <a:off x="6934200" y="228600"/>
            <a:ext cx="1981200" cy="1109133"/>
          </a:xfrm>
          <a:prstGeom prst="rect">
            <a:avLst/>
          </a:prstGeom>
          <a:noFill/>
        </p:spPr>
      </p:pic>
      <p:pic>
        <p:nvPicPr>
          <p:cNvPr id="2050" name="Picture 2" descr="Image result for ohio gang hardi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9780" y="4799276"/>
            <a:ext cx="2674734" cy="2006984"/>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2052" name="Picture 4" descr="Image result for ohio gang hardi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14387" y="4793081"/>
            <a:ext cx="2615078" cy="1962221"/>
          </a:xfrm>
          <a:prstGeom prst="rect">
            <a:avLst/>
          </a:prstGeom>
        </p:spPr>
        <p:style>
          <a:lnRef idx="2">
            <a:schemeClr val="dk1">
              <a:shade val="50000"/>
            </a:schemeClr>
          </a:lnRef>
          <a:fillRef idx="1">
            <a:schemeClr val="dk1"/>
          </a:fillRef>
          <a:effectRef idx="0">
            <a:schemeClr val="dk1"/>
          </a:effectRef>
          <a:fontRef idx="minor">
            <a:schemeClr val="lt1"/>
          </a:fontRef>
        </p:style>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6829425" cy="5124451"/>
          </a:xfrm>
          <a:prstGeom prst="rect">
            <a:avLst/>
          </a:prstGeom>
          <a:extLst/>
        </p:spPr>
        <p:style>
          <a:lnRef idx="2">
            <a:schemeClr val="dk1">
              <a:shade val="50000"/>
            </a:schemeClr>
          </a:lnRef>
          <a:fillRef idx="1">
            <a:schemeClr val="dk1"/>
          </a:fillRef>
          <a:effectRef idx="0">
            <a:schemeClr val="dk1"/>
          </a:effectRef>
          <a:fontRef idx="minor">
            <a:schemeClr val="lt1"/>
          </a:fontRef>
        </p:style>
      </p:pic>
    </p:spTree>
    <p:extLst>
      <p:ext uri="{BB962C8B-B14F-4D97-AF65-F5344CB8AC3E}">
        <p14:creationId xmlns:p14="http://schemas.microsoft.com/office/powerpoint/2010/main" val="4121804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What is the cartoonist’s point of view?</a:t>
            </a:r>
            <a:endParaRPr lang="en-US" dirty="0"/>
          </a:p>
        </p:txBody>
      </p:sp>
      <p:pic>
        <p:nvPicPr>
          <p:cNvPr id="4098" name="Picture 2" descr="Image result for ohio gang hard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590800"/>
            <a:ext cx="8607425" cy="31131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829</TotalTime>
  <Words>1243</Words>
  <Application>Microsoft Office PowerPoint</Application>
  <PresentationFormat>On-screen Show (4:3)</PresentationFormat>
  <Paragraphs>187</Paragraphs>
  <Slides>27</Slides>
  <Notes>16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Trek</vt:lpstr>
      <vt:lpstr>POLITICS AND PROSPERITY 22-1</vt:lpstr>
      <vt:lpstr>AFTER WORLD WAR I</vt:lpstr>
      <vt:lpstr>POLITICS AND THE 1920S</vt:lpstr>
      <vt:lpstr>republicanism</vt:lpstr>
      <vt:lpstr>PowerPoint Presentation</vt:lpstr>
      <vt:lpstr>HARDING AND POLITICAL SCANDALS</vt:lpstr>
      <vt:lpstr>TEAPOT DOME SCANDAL</vt:lpstr>
      <vt:lpstr>PowerPoint Presentation</vt:lpstr>
      <vt:lpstr>What is the cartoonist’s point of view?</vt:lpstr>
      <vt:lpstr>“SILENT CAL”</vt:lpstr>
      <vt:lpstr>PowerPoint Presentation</vt:lpstr>
      <vt:lpstr>“THE BUSINESS OF AMERICA IS BUSINESS”</vt:lpstr>
      <vt:lpstr>PowerPoint Presentation</vt:lpstr>
      <vt:lpstr>THE STOCK MARKET IMPROVES</vt:lpstr>
      <vt:lpstr>On MARGIN</vt:lpstr>
      <vt:lpstr>PowerPoint Presentation</vt:lpstr>
      <vt:lpstr>Farmers struggle to survive</vt:lpstr>
      <vt:lpstr>THE SOVIET UNION (U.S.S.R.)</vt:lpstr>
      <vt:lpstr>PowerPoint Presentation</vt:lpstr>
      <vt:lpstr>The red scare</vt:lpstr>
      <vt:lpstr>PowerPoint Presentation</vt:lpstr>
      <vt:lpstr>Sacco and vanzetti</vt:lpstr>
      <vt:lpstr>Limiting immigration</vt:lpstr>
      <vt:lpstr>What is this political cartoon about?</vt:lpstr>
      <vt:lpstr>PowerPoint Presentation</vt:lpstr>
      <vt:lpstr>DISARMAMENT</vt:lpstr>
      <vt:lpstr>PowerPoint Presentation</vt:lpstr>
    </vt:vector>
  </TitlesOfParts>
  <Company>Arlington Central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sean murphy</dc:creator>
  <cp:lastModifiedBy>Sean Murphy</cp:lastModifiedBy>
  <cp:revision>57</cp:revision>
  <dcterms:created xsi:type="dcterms:W3CDTF">2012-01-27T13:45:48Z</dcterms:created>
  <dcterms:modified xsi:type="dcterms:W3CDTF">2019-01-10T15:15:46Z</dcterms:modified>
</cp:coreProperties>
</file>