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8B5448-367C-46AF-8A67-8FF5DDA3CE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C97F4-493B-49D6-B032-695E80638747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FD5EB-8D4D-4499-A0A4-C7C67318E615}" type="slidenum">
              <a:rPr lang="en-US"/>
              <a:pPr/>
              <a:t>10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C32FD-B946-403D-8D20-BB8A8CFCC416}" type="slidenum">
              <a:rPr lang="en-US"/>
              <a:pPr/>
              <a:t>11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78AEE-E24C-4E10-A1C9-2345F5A51AC1}" type="slidenum">
              <a:rPr lang="en-US"/>
              <a:pPr/>
              <a:t>12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057F8-BA3F-427F-A8CA-AD4309DDCC87}" type="slidenum">
              <a:rPr lang="en-US"/>
              <a:pPr/>
              <a:t>13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C43C59-9DA1-44B7-9C82-DC309EEC7622}" type="slidenum">
              <a:rPr lang="en-US"/>
              <a:pPr/>
              <a:t>14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6C79B-F06A-4774-B78A-D67707D33978}" type="slidenum">
              <a:rPr lang="en-US"/>
              <a:pPr/>
              <a:t>15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E895F-B799-4381-85A4-BD04F4CB1CBE}" type="slidenum">
              <a:rPr lang="en-US"/>
              <a:pPr/>
              <a:t>16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6FAA0-F739-40BC-A692-FEBAD34F979A}" type="slidenum">
              <a:rPr lang="en-US"/>
              <a:pPr/>
              <a:t>17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33BDC-C94E-4EE8-B979-9DC1CB80E406}" type="slidenum">
              <a:rPr lang="en-US"/>
              <a:pPr/>
              <a:t>18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59750A-77BA-400B-9568-C31916E170F6}" type="slidenum">
              <a:rPr lang="en-US"/>
              <a:pPr/>
              <a:t>19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70A19-7A52-449F-A593-1699FA6CC800}" type="slidenum">
              <a:rPr lang="en-US"/>
              <a:pPr/>
              <a:t>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F0D07-009D-4695-9B00-AC00D373CDA7}" type="slidenum">
              <a:rPr lang="en-US"/>
              <a:pPr/>
              <a:t>20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03511-57C0-4537-BEC1-75CB9BCC88F3}" type="slidenum">
              <a:rPr lang="en-US"/>
              <a:pPr/>
              <a:t>21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8C876-1A2D-440B-A172-9C0E58796559}" type="slidenum">
              <a:rPr lang="en-US"/>
              <a:pPr/>
              <a:t>22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D6FBD-E4E9-4F9F-AB74-A1F5DE332438}" type="slidenum">
              <a:rPr lang="en-US"/>
              <a:pPr/>
              <a:t>23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2F96F-0059-4855-B746-D76B42316400}" type="slidenum">
              <a:rPr lang="en-US"/>
              <a:pPr/>
              <a:t>24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6ECC4-D5FB-4518-8385-C5D99899730B}" type="slidenum">
              <a:rPr lang="en-US"/>
              <a:pPr/>
              <a:t>25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0F3AF-89A5-4485-B41A-DC002F7AF608}" type="slidenum">
              <a:rPr lang="en-US"/>
              <a:pPr/>
              <a:t>26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47DFB-F304-443B-B079-CE6A2C9C7E0A}" type="slidenum">
              <a:rPr lang="en-US"/>
              <a:pPr/>
              <a:t>27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85F41-C12B-45EF-9BC4-6285A8895E16}" type="slidenum">
              <a:rPr lang="en-US"/>
              <a:pPr/>
              <a:t>28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ABD19-D7A6-4347-93FD-8566C3569B25}" type="slidenum">
              <a:rPr lang="en-US"/>
              <a:pPr/>
              <a:t>29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04D61-D256-43A1-928A-9BFFB54F6C5C}" type="slidenum">
              <a:rPr lang="en-US"/>
              <a:pPr/>
              <a:t>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6E801-6D7E-4CC4-9F50-958C207C3CF3}" type="slidenum">
              <a:rPr lang="en-US"/>
              <a:pPr/>
              <a:t>30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DD173-58F4-459A-9801-3A06D62C6C2E}" type="slidenum">
              <a:rPr lang="en-US"/>
              <a:pPr/>
              <a:t>31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52A41-B66A-4DD8-BCFD-FE70182CF9B4}" type="slidenum">
              <a:rPr lang="en-US"/>
              <a:pPr/>
              <a:t>32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3630B-2DCF-443A-9CE0-CB75FD32BFF0}" type="slidenum">
              <a:rPr lang="en-US"/>
              <a:pPr/>
              <a:t>33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5C1C6-0998-4EE3-9BCB-778BED659EF9}" type="slidenum">
              <a:rPr lang="en-US"/>
              <a:pPr/>
              <a:t>34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79A5A-E223-479E-8808-CD14C69F39A4}" type="slidenum">
              <a:rPr lang="en-US"/>
              <a:pPr/>
              <a:t>35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6EA2D-137D-4A09-8829-7A570B25030C}" type="slidenum">
              <a:rPr lang="en-US"/>
              <a:pPr/>
              <a:t>36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C32EB-C094-4651-876C-F78D77C84E3E}" type="slidenum">
              <a:rPr lang="en-US"/>
              <a:pPr/>
              <a:t>37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E11F42-4CC3-44EA-95B0-6FA7809C842E}" type="slidenum">
              <a:rPr lang="en-US"/>
              <a:pPr/>
              <a:t>38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58B50-A177-46C0-A1CA-97AA93805645}" type="slidenum">
              <a:rPr lang="en-US"/>
              <a:pPr/>
              <a:t>39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68FB4-AAFE-43B3-89A0-2BF5DF44EDAD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86F55-2E93-4B63-AB4C-463EE89F3A92}" type="slidenum">
              <a:rPr lang="en-US"/>
              <a:pPr/>
              <a:t>40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E8FA0-76C8-4438-B42C-F43FA45E0C3D}" type="slidenum">
              <a:rPr lang="en-US"/>
              <a:pPr/>
              <a:t>41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D087B1-B9C0-4C94-B34D-4D7F96171591}" type="slidenum">
              <a:rPr lang="en-US"/>
              <a:pPr/>
              <a:t>42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B9875-990F-4762-AE3B-77A997719C5C}" type="slidenum">
              <a:rPr lang="en-US"/>
              <a:pPr/>
              <a:t>43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6BFED-7B3B-4475-A492-B700D05ADBB4}" type="slidenum">
              <a:rPr lang="en-US"/>
              <a:pPr/>
              <a:t>44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1A9216-D324-4434-82CC-185A003AC47F}" type="slidenum">
              <a:rPr lang="en-US"/>
              <a:pPr/>
              <a:t>45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D1B5E-EA94-4D84-A4E7-D44B357AD015}" type="slidenum">
              <a:rPr lang="en-US"/>
              <a:pPr/>
              <a:t>46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71A60-AA71-4B7A-BEEE-4617039D3B7B}" type="slidenum">
              <a:rPr lang="en-US"/>
              <a:pPr/>
              <a:t>47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A1C97-B482-4841-A015-8069659A721F}" type="slidenum">
              <a:rPr lang="en-US"/>
              <a:pPr/>
              <a:t>48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37BB6-B681-4076-B1C3-F3BFC25A03F7}" type="slidenum">
              <a:rPr lang="en-US"/>
              <a:pPr/>
              <a:t>49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CF82C-DE26-44FC-A0A3-E136E5661975}" type="slidenum">
              <a:rPr lang="en-US"/>
              <a:pPr/>
              <a:t>5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73676-1B02-4947-B432-36F09AF785D6}" type="slidenum">
              <a:rPr lang="en-US"/>
              <a:pPr/>
              <a:t>50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3593FC-A865-4119-BDC7-5DB2440C7E1D}" type="slidenum">
              <a:rPr lang="en-US"/>
              <a:pPr/>
              <a:t>51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ADEBB5-A695-4AEA-8195-F75D45D94959}" type="slidenum">
              <a:rPr lang="en-US"/>
              <a:pPr/>
              <a:t>6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A2B95-A043-41F2-AD52-95BCC7F86655}" type="slidenum">
              <a:rPr lang="en-US"/>
              <a:pPr/>
              <a:t>7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FA696-50DB-4E4D-9622-F8040178B7DD}" type="slidenum">
              <a:rPr lang="en-US"/>
              <a:pPr/>
              <a:t>8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A0641-21CE-42C7-8579-9E9F0DEF84D0}" type="slidenum">
              <a:rPr lang="en-US"/>
              <a:pPr/>
              <a:t>9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1EA09-1BDA-42B9-91AB-34C385ABFC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10DCF-CC13-47F2-BCBD-FC7C735C18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9F68F-F584-4AE9-B741-94CD9AE37A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E706E9-7AD5-4587-A37E-5172ABEB63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E22849-C236-4775-B137-2297845D5F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4C3190F-535B-4B3A-9A71-EE3B7E538D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518AC9-DADF-4AA8-9418-69C6865599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FA0095-DB52-40EF-A62A-2B26D6B9D7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1905000"/>
            <a:ext cx="64770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886200"/>
            <a:ext cx="6477000" cy="1752600"/>
          </a:xfrm>
        </p:spPr>
        <p:txBody>
          <a:bodyPr/>
          <a:lstStyle>
            <a:lvl1pPr marL="0" indent="0" algn="r">
              <a:buFont typeface="Wingdings" pitchFamily="1" charset="2"/>
              <a:buNone/>
              <a:defRPr sz="2800"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7C4605B-B801-4726-9982-D299642825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E3530-810B-4F05-80DD-4EA4FB5170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34A43-1887-496E-9CC5-4611ED2D56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F39AF-C57C-48D7-AB51-C091FF3047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9EA09-2C54-46F8-8613-0A347F961F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0C62D-E876-49C4-8C56-35F6141678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6DAC5-B36A-4FB0-A303-FCA6EEEF36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8FE32-327B-495E-8A41-161AE4E16E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5623F-49D9-4EB8-93F3-04ED4FC4C3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C32A0-9193-4BBB-8B93-D5B272161F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24E7B-4E73-4750-99F1-7BC15D738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651CE-316B-4EBB-AC67-7893701D9F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2130D-7273-4953-BC73-9218363219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01022-044D-4C95-8418-CB4B8DB06A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F3590-DB28-4DE1-A1E8-A23EBE965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D9620-101E-4243-A31E-FACC37AC3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A426D-543D-440E-A45B-8BDA89C709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C3EE5-0125-4633-A383-5464228BFD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0B969-ACE8-4AD0-BC63-38F882CFC4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C0D70D-332D-4354-9349-8990CF480E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8F8BAD3-EF1D-400C-9A32-492A3A280E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1" charset="0"/>
          <a:ea typeface="ＭＳ Ｐゴシック" pitchFamily="1" charset="-128"/>
        </a:defRPr>
      </a:lvl2pPr>
      <a:lvl3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1" charset="0"/>
          <a:ea typeface="ＭＳ Ｐゴシック" pitchFamily="1" charset="-128"/>
        </a:defRPr>
      </a:lvl3pPr>
      <a:lvl4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1" charset="0"/>
          <a:ea typeface="ＭＳ Ｐゴシック" pitchFamily="1" charset="-128"/>
        </a:defRPr>
      </a:lvl4pPr>
      <a:lvl5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1" charset="0"/>
          <a:ea typeface="ＭＳ Ｐゴシック" pitchFamily="1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1" charset="0"/>
          <a:ea typeface="ＭＳ Ｐゴシック" pitchFamily="1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1" charset="0"/>
          <a:ea typeface="ＭＳ Ｐゴシック" pitchFamily="1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1" charset="0"/>
          <a:ea typeface="ＭＳ Ｐゴシック" pitchFamily="1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1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65000"/>
        <a:buFont typeface="Wingdings" pitchFamily="1" charset="2"/>
        <a:buChar char="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65000"/>
        <a:buFont typeface="Wingdings" pitchFamily="1" charset="2"/>
        <a:buChar char="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65000"/>
        <a:buFont typeface="Wingdings" pitchFamily="1" charset="2"/>
        <a:buChar char="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65000"/>
        <a:buFont typeface="Wingdings" pitchFamily="1" charset="2"/>
        <a:buChar char="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65000"/>
        <a:buFont typeface="Wingdings" pitchFamily="1" charset="2"/>
        <a:buChar char="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5000"/>
        <a:buFont typeface="Wingdings" pitchFamily="1" charset="2"/>
        <a:buChar char="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5000"/>
        <a:buFont typeface="Wingdings" pitchFamily="1" charset="2"/>
        <a:buChar char="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5000"/>
        <a:buFont typeface="Wingdings" pitchFamily="1" charset="2"/>
        <a:buChar char="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5000"/>
        <a:buFont typeface="Wingdings" pitchFamily="1" charset="2"/>
        <a:buChar char="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science/diversityoflife/mollusks/preview.we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aily.com/videos/2009/0110-clam_cleanup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ubatube.net/play.php?vid=26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youtube.com/watch?v=h7kvDiAmAbk&amp;feature=related&amp;safety_mode=true&amp;persist_safety_mode=1&amp;safe=active" TargetMode="Externa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youtube.com/watch?v=mLVDwlrSq5U&amp;safety_mode=true&amp;persist_safety_mode=1&amp;safe=active" TargetMode="Externa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ationalgeographic.com/video/player/animals/invertebrates-animals/other-invertebrates/snail_cone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ationalgeographic.com/video/player/animals/invertebrates-animals/octopus-and-squid/octopus_giant_kills_shark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science/diversityoflife/giantsquid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brainpop.com/science/diversityoflife/giantsquid/preview.weml" TargetMode="External"/><Relationship Id="rId4" Type="http://schemas.openxmlformats.org/officeDocument/2006/relationships/image" Target="../media/image6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PjLwP8uVgy0&amp;safety_mode=true&amp;persist_safety_mode=1&amp;safe=active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ationalgeographic.com/video/player/animals/invertebrates-animals/other-invertebrates/clam_giant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r>
              <a:rPr lang="en-US"/>
              <a:t>Chapter 9 - Soft Bodied Animals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562600"/>
            <a:ext cx="76200" cy="76200"/>
          </a:xfrm>
        </p:spPr>
        <p:txBody>
          <a:bodyPr/>
          <a:lstStyle/>
          <a:p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38200" y="2057400"/>
            <a:ext cx="4114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Mollusks include: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i="1" dirty="0"/>
              <a:t>Clams</a:t>
            </a:r>
            <a:endParaRPr lang="en-US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Snails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i="1" dirty="0"/>
              <a:t>Scallops</a:t>
            </a:r>
            <a:endParaRPr lang="en-US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Mussels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i="1" dirty="0"/>
              <a:t>Oysters</a:t>
            </a:r>
            <a:endParaRPr lang="en-US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i="1" dirty="0"/>
              <a:t>Squid</a:t>
            </a:r>
            <a:r>
              <a:rPr lang="en-US" sz="2000" dirty="0"/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Octopus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i="1" dirty="0"/>
              <a:t>Nautilus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dirty="0" smtClean="0"/>
              <a:t>                       CLICK MED</a:t>
            </a:r>
            <a:endParaRPr lang="en-US" dirty="0"/>
          </a:p>
        </p:txBody>
      </p:sp>
      <p:pic>
        <p:nvPicPr>
          <p:cNvPr id="2056" name="Picture 8" descr="IMG_960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905000"/>
            <a:ext cx="3543300" cy="47244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 bwMode="auto">
          <a:xfrm>
            <a:off x="2895600" y="6096000"/>
            <a:ext cx="1371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Bivalves are </a:t>
            </a:r>
            <a:r>
              <a:rPr lang="en-US" i="1"/>
              <a:t>filter</a:t>
            </a:r>
            <a:r>
              <a:rPr lang="en-US"/>
              <a:t> feeders and sweep the water for food.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Zebra mussels did such a good job of filtering the water, they took all the food away from native mussels.</a:t>
            </a:r>
          </a:p>
          <a:p>
            <a:r>
              <a:rPr lang="en-US" sz="2400"/>
              <a:t>This is a picture of a rock scallop with its shell open filtering the water column.</a:t>
            </a:r>
          </a:p>
          <a:p>
            <a:pPr>
              <a:buFontTx/>
              <a:buNone/>
            </a:pPr>
            <a:endParaRPr lang="en-US" sz="2400"/>
          </a:p>
        </p:txBody>
      </p:sp>
      <p:pic>
        <p:nvPicPr>
          <p:cNvPr id="19461" name="Picture 5" descr="filter feeding scallop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2286000"/>
            <a:ext cx="4191000" cy="2593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Bivalves have gill membranes that are similar in function to our </a:t>
            </a:r>
            <a:r>
              <a:rPr lang="en-US" sz="3600" i="1"/>
              <a:t>lungs</a:t>
            </a:r>
            <a:r>
              <a:rPr lang="en-US" sz="3600"/>
              <a:t>.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Notice how feathery the gills are and how much surface area they take up.  They have cilia that beat back and forth for gas exchange.</a:t>
            </a:r>
          </a:p>
          <a:p>
            <a:r>
              <a:rPr lang="en-US" sz="2400"/>
              <a:t>This is so the animal can get as much oxygen from the water as possible.</a:t>
            </a:r>
          </a:p>
        </p:txBody>
      </p:sp>
      <p:pic>
        <p:nvPicPr>
          <p:cNvPr id="20485" name="Picture 5" descr="gills of cla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505075"/>
            <a:ext cx="3810000" cy="3067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Bivalves have an </a:t>
            </a:r>
            <a:r>
              <a:rPr lang="en-US" sz="3600" i="1"/>
              <a:t>open</a:t>
            </a:r>
            <a:r>
              <a:rPr lang="en-US" sz="3600"/>
              <a:t> circulatory system and </a:t>
            </a:r>
            <a:r>
              <a:rPr lang="en-US" sz="3600" i="1"/>
              <a:t>colorless</a:t>
            </a:r>
            <a:r>
              <a:rPr lang="en-US" sz="3600"/>
              <a:t> blood</a:t>
            </a:r>
            <a:r>
              <a:rPr lang="en-US"/>
              <a:t>.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Some people say we have blue blood.  This is NOT true!!</a:t>
            </a:r>
          </a:p>
          <a:p>
            <a:pPr>
              <a:lnSpc>
                <a:spcPct val="90000"/>
              </a:lnSpc>
            </a:pPr>
            <a:r>
              <a:rPr lang="en-US" sz="2800"/>
              <a:t>Our blood is red and only appears blue in our blood vessels due to the low energy of red wavelengths of visible light.</a:t>
            </a:r>
          </a:p>
        </p:txBody>
      </p:sp>
      <p:pic>
        <p:nvPicPr>
          <p:cNvPr id="21509" name="Picture 5" descr="clam hea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217738"/>
            <a:ext cx="3810000" cy="3640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Many bivalves are </a:t>
            </a:r>
            <a:r>
              <a:rPr lang="en-US" sz="3600" i="1"/>
              <a:t>attached</a:t>
            </a:r>
            <a:r>
              <a:rPr lang="en-US" sz="3600"/>
              <a:t> to the substrate with tough threads called </a:t>
            </a:r>
            <a:r>
              <a:rPr lang="en-US" sz="3600" i="1"/>
              <a:t>byssal threads</a:t>
            </a:r>
            <a:r>
              <a:rPr lang="en-US"/>
              <a:t>.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 flipH="1">
            <a:off x="7467600" y="5715000"/>
            <a:ext cx="76200" cy="76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400"/>
          </a:p>
        </p:txBody>
      </p:sp>
      <p:pic>
        <p:nvPicPr>
          <p:cNvPr id="22533" name="Picture 5" descr="byssalthreadsbk2hu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536825"/>
            <a:ext cx="3810000" cy="3001963"/>
          </a:xfrm>
        </p:spPr>
      </p:pic>
      <p:pic>
        <p:nvPicPr>
          <p:cNvPr id="22534" name="Picture 6" descr="IMG_26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133600"/>
            <a:ext cx="2886075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Oysters are bivalves that secrete a </a:t>
            </a:r>
            <a:r>
              <a:rPr lang="en-US" sz="3600" i="1"/>
              <a:t>cement</a:t>
            </a:r>
            <a:r>
              <a:rPr lang="en-US" sz="3600"/>
              <a:t> that sticks to rocks very well.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i="1"/>
              <a:t>Dentists</a:t>
            </a:r>
            <a:r>
              <a:rPr lang="en-US" sz="2800"/>
              <a:t> are interested in this cement as a possible new material for filling teeth and building dental bridges.</a:t>
            </a:r>
          </a:p>
        </p:txBody>
      </p:sp>
      <p:pic>
        <p:nvPicPr>
          <p:cNvPr id="23557" name="Picture 5" descr="oyste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332038"/>
            <a:ext cx="3810000" cy="3411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Bivalves can produce jewelry known as </a:t>
            </a:r>
            <a:r>
              <a:rPr lang="en-US" i="1"/>
              <a:t>pearls</a:t>
            </a:r>
            <a:r>
              <a:rPr lang="en-US"/>
              <a:t>.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beautiful jewels are produced by a </a:t>
            </a:r>
            <a:r>
              <a:rPr lang="en-US" sz="2800" i="1"/>
              <a:t>sand</a:t>
            </a:r>
            <a:r>
              <a:rPr lang="en-US" sz="2800"/>
              <a:t> grain that gets lodged in the shell and the animal responds to it by secreting a layer of mucus around it. </a:t>
            </a:r>
          </a:p>
          <a:p>
            <a:pPr>
              <a:lnSpc>
                <a:spcPct val="90000"/>
              </a:lnSpc>
            </a:pPr>
            <a:r>
              <a:rPr lang="en-US" sz="2800"/>
              <a:t>Over the years, it becomes a pearl.</a:t>
            </a:r>
          </a:p>
        </p:txBody>
      </p:sp>
      <p:pic>
        <p:nvPicPr>
          <p:cNvPr id="24581" name="Picture 5" descr="oyster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362200"/>
            <a:ext cx="4495800" cy="2697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Scallops are bivalves that are not </a:t>
            </a:r>
            <a:r>
              <a:rPr lang="en-US" i="1"/>
              <a:t>attached</a:t>
            </a:r>
            <a:r>
              <a:rPr lang="en-US"/>
              <a:t>.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In fact, scallops are the fasting moving bivalve.  They move by scooting on the sand in sudden bursts by opening and closing their shells.</a:t>
            </a:r>
          </a:p>
          <a:p>
            <a:pPr>
              <a:lnSpc>
                <a:spcPct val="90000"/>
              </a:lnSpc>
            </a:pPr>
            <a:r>
              <a:rPr lang="en-US" sz="2400"/>
              <a:t>They also have eyes (blue spots) that can detect movement.</a:t>
            </a:r>
          </a:p>
          <a:p>
            <a:pPr>
              <a:lnSpc>
                <a:spcPct val="90000"/>
              </a:lnSpc>
            </a:pPr>
            <a:r>
              <a:rPr lang="en-US" sz="2400"/>
              <a:t>Clams, in contrast, move with a foot.</a:t>
            </a:r>
          </a:p>
        </p:txBody>
      </p:sp>
      <p:pic>
        <p:nvPicPr>
          <p:cNvPr id="25605" name="Picture 5" descr="scallop_470x353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0" y="2606675"/>
            <a:ext cx="3810000" cy="2862263"/>
          </a:xfrm>
        </p:spPr>
      </p:pic>
      <p:sp>
        <p:nvSpPr>
          <p:cNvPr id="5" name="Action Button: Forward or Next 4">
            <a:hlinkClick r:id="rId5" highlightClick="1"/>
          </p:cNvPr>
          <p:cNvSpPr/>
          <p:nvPr/>
        </p:nvSpPr>
        <p:spPr bwMode="auto">
          <a:xfrm>
            <a:off x="381000" y="5791200"/>
            <a:ext cx="838200" cy="7620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Gastropods - “stomach footed” animals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These are a diverse group of mollusks that are Univalves “one shell”.</a:t>
            </a:r>
          </a:p>
          <a:p>
            <a:r>
              <a:rPr lang="en-US" sz="2800"/>
              <a:t>Snails are the most common gastropod.</a:t>
            </a:r>
          </a:p>
        </p:txBody>
      </p:sp>
      <p:pic>
        <p:nvPicPr>
          <p:cNvPr id="26629" name="Picture 5" descr="snail with fo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598738"/>
            <a:ext cx="3810000" cy="2879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Snails have a one way digestive system.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981200"/>
            <a:ext cx="2819400" cy="4419600"/>
          </a:xfrm>
        </p:spPr>
        <p:txBody>
          <a:bodyPr/>
          <a:lstStyle/>
          <a:p>
            <a:r>
              <a:rPr lang="en-US" sz="2800"/>
              <a:t>This means that they have both </a:t>
            </a:r>
            <a:r>
              <a:rPr lang="en-US" sz="2800" i="1"/>
              <a:t>mouth</a:t>
            </a:r>
            <a:r>
              <a:rPr lang="en-US" sz="2800"/>
              <a:t> and </a:t>
            </a:r>
            <a:r>
              <a:rPr lang="en-US" sz="2800" i="1"/>
              <a:t>anus</a:t>
            </a:r>
            <a:r>
              <a:rPr lang="en-US" sz="2800"/>
              <a:t> and food flows in one direction.</a:t>
            </a:r>
          </a:p>
        </p:txBody>
      </p:sp>
      <p:pic>
        <p:nvPicPr>
          <p:cNvPr id="27653" name="Picture 5" descr="internal anat sna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981200"/>
            <a:ext cx="5715000" cy="4030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They also have an open circulatory system.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They have colorless blood and they have a one chambered </a:t>
            </a:r>
            <a:r>
              <a:rPr lang="en-US" sz="2800" i="1"/>
              <a:t>heart</a:t>
            </a:r>
            <a:r>
              <a:rPr lang="en-US" sz="2800"/>
              <a:t>.</a:t>
            </a:r>
          </a:p>
        </p:txBody>
      </p:sp>
      <p:pic>
        <p:nvPicPr>
          <p:cNvPr id="28677" name="Picture 5" descr="heart sna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133600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z="3200"/>
              <a:t>Mollusks have the following characteristics:</a:t>
            </a:r>
            <a:br>
              <a:rPr lang="en-US" sz="3200"/>
            </a:b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Soft, </a:t>
            </a:r>
            <a:r>
              <a:rPr lang="en-US" i="1"/>
              <a:t>bilateral</a:t>
            </a:r>
            <a:r>
              <a:rPr lang="en-US"/>
              <a:t> symmetry</a:t>
            </a:r>
          </a:p>
          <a:p>
            <a:r>
              <a:rPr lang="en-US"/>
              <a:t>Head, foot and </a:t>
            </a:r>
            <a:r>
              <a:rPr lang="en-US" i="1"/>
              <a:t>coiled</a:t>
            </a:r>
            <a:r>
              <a:rPr lang="en-US"/>
              <a:t> internal organs</a:t>
            </a:r>
          </a:p>
          <a:p>
            <a:r>
              <a:rPr lang="en-US"/>
              <a:t>They have a coelem (body cavity) and a </a:t>
            </a:r>
            <a:r>
              <a:rPr lang="en-US" i="1"/>
              <a:t>brain</a:t>
            </a:r>
            <a:endParaRPr lang="en-US"/>
          </a:p>
          <a:p>
            <a:r>
              <a:rPr lang="en-US"/>
              <a:t>There are over 100,000 different species.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they get Oxygen?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They have a siphon tube for </a:t>
            </a:r>
            <a:r>
              <a:rPr lang="en-US" sz="2800" i="1"/>
              <a:t>breathing</a:t>
            </a:r>
            <a:r>
              <a:rPr lang="en-US" sz="2800"/>
              <a:t> and gills that remove </a:t>
            </a:r>
            <a:r>
              <a:rPr lang="en-US" sz="2800" i="1"/>
              <a:t>oxygen</a:t>
            </a:r>
            <a:r>
              <a:rPr lang="en-US" sz="2800"/>
              <a:t> from the water and gives off </a:t>
            </a:r>
            <a:r>
              <a:rPr lang="en-US" sz="2800" i="1"/>
              <a:t>carbon dioxide</a:t>
            </a:r>
            <a:r>
              <a:rPr lang="en-US" sz="2800"/>
              <a:t>.</a:t>
            </a:r>
          </a:p>
          <a:p>
            <a:r>
              <a:rPr lang="en-US" sz="2800"/>
              <a:t>The proboscis has the mouth-like structures.</a:t>
            </a:r>
          </a:p>
        </p:txBody>
      </p:sp>
      <p:pic>
        <p:nvPicPr>
          <p:cNvPr id="29701" name="Picture 5" descr="siphon of sna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609850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Snail Senses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They have anterior tentacles that can sense things and they have posterior tentacles that have </a:t>
            </a:r>
            <a:r>
              <a:rPr lang="en-US" sz="2400" i="1"/>
              <a:t>eyestalks for vision</a:t>
            </a:r>
            <a:r>
              <a:rPr lang="en-US" sz="2400"/>
              <a:t>.</a:t>
            </a:r>
          </a:p>
          <a:p>
            <a:pPr>
              <a:lnSpc>
                <a:spcPct val="90000"/>
              </a:lnSpc>
            </a:pPr>
            <a:r>
              <a:rPr lang="en-US" sz="2400"/>
              <a:t>They have a small </a:t>
            </a:r>
            <a:r>
              <a:rPr lang="en-US" sz="2400" i="1"/>
              <a:t>brain</a:t>
            </a:r>
            <a:r>
              <a:rPr lang="en-US" sz="2400"/>
              <a:t>.  </a:t>
            </a:r>
          </a:p>
          <a:p>
            <a:pPr>
              <a:lnSpc>
                <a:spcPct val="90000"/>
              </a:lnSpc>
            </a:pPr>
            <a:r>
              <a:rPr lang="en-US" sz="2400"/>
              <a:t>This is a moonsnail roaming with its large foot.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30725" name="Picture 5" descr="lewis_moon_snail_5c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397125"/>
            <a:ext cx="3810000" cy="3282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snails get their food?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Snails use a radula, a </a:t>
            </a:r>
            <a:r>
              <a:rPr lang="en-US" sz="2800" i="1"/>
              <a:t>tongue</a:t>
            </a:r>
            <a:r>
              <a:rPr lang="en-US" sz="2800"/>
              <a:t>-like structure, that scrapes algae off of rocks.</a:t>
            </a:r>
          </a:p>
          <a:p>
            <a:r>
              <a:rPr lang="en-US" sz="2800"/>
              <a:t>Some snails use the radula to drill holes into other animals to eat them.</a:t>
            </a:r>
          </a:p>
        </p:txBody>
      </p:sp>
      <p:pic>
        <p:nvPicPr>
          <p:cNvPr id="31749" name="Picture 5" descr="radul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600200"/>
            <a:ext cx="3810000" cy="2855913"/>
          </a:xfrm>
        </p:spPr>
      </p:pic>
      <p:pic>
        <p:nvPicPr>
          <p:cNvPr id="31750" name="Picture 6" descr="rhradu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572000"/>
            <a:ext cx="3429000" cy="2066925"/>
          </a:xfrm>
          <a:prstGeom prst="rect">
            <a:avLst/>
          </a:prstGeom>
          <a:noFill/>
        </p:spPr>
      </p:pic>
      <p:sp>
        <p:nvSpPr>
          <p:cNvPr id="6" name="Action Button: Forward or Next 5">
            <a:hlinkClick r:id="rId5" highlightClick="1"/>
          </p:cNvPr>
          <p:cNvSpPr/>
          <p:nvPr/>
        </p:nvSpPr>
        <p:spPr bwMode="auto">
          <a:xfrm>
            <a:off x="457200" y="1752600"/>
            <a:ext cx="990600" cy="8382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snails are carnivores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Moonsnails drill holes in clams and insert their mouth into the clam and digest it.</a:t>
            </a:r>
          </a:p>
        </p:txBody>
      </p:sp>
      <p:pic>
        <p:nvPicPr>
          <p:cNvPr id="32773" name="Picture 5" descr="moonsnaildrilledcla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4327525"/>
            <a:ext cx="3505200" cy="2530475"/>
          </a:xfrm>
        </p:spPr>
      </p:pic>
      <p:pic>
        <p:nvPicPr>
          <p:cNvPr id="32774" name="Picture 6" descr="moonsn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0"/>
            <a:ext cx="3836988" cy="2878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Cone snails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Cone snails are a type of snail that kill prey with a </a:t>
            </a:r>
            <a:r>
              <a:rPr lang="en-US" sz="2800" i="1"/>
              <a:t>toxin</a:t>
            </a:r>
            <a:r>
              <a:rPr lang="en-US" sz="2800"/>
              <a:t>.</a:t>
            </a:r>
          </a:p>
          <a:p>
            <a:r>
              <a:rPr lang="en-US" sz="2800"/>
              <a:t>They have tremendous medical potential</a:t>
            </a:r>
          </a:p>
          <a:p>
            <a:r>
              <a:rPr lang="en-US" sz="2800"/>
              <a:t>They are becoming endangered in the wild.</a:t>
            </a:r>
          </a:p>
        </p:txBody>
      </p:sp>
      <p:pic>
        <p:nvPicPr>
          <p:cNvPr id="33797" name="Picture 5" descr="cone snail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2438400"/>
            <a:ext cx="4495800" cy="2697163"/>
          </a:xfrm>
        </p:spPr>
      </p:pic>
      <p:sp>
        <p:nvSpPr>
          <p:cNvPr id="5" name="Action Button: Forward or Next 4">
            <a:hlinkClick r:id="rId3" highlightClick="1"/>
          </p:cNvPr>
          <p:cNvSpPr/>
          <p:nvPr/>
        </p:nvSpPr>
        <p:spPr bwMode="auto">
          <a:xfrm>
            <a:off x="304800" y="5257800"/>
            <a:ext cx="914400" cy="8382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2800"/>
              <a:t>Flamingo Tongue snails, an olive snail and a large conch snail, Belize, Aug. 2009</a:t>
            </a:r>
            <a:endParaRPr lang="en-US"/>
          </a:p>
        </p:txBody>
      </p:sp>
      <p:pic>
        <p:nvPicPr>
          <p:cNvPr id="35848" name="Picture 8" descr="IMG_228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714500"/>
            <a:ext cx="2997200" cy="2247900"/>
          </a:xfrm>
        </p:spPr>
      </p:pic>
      <p:pic>
        <p:nvPicPr>
          <p:cNvPr id="35849" name="Picture 9" descr="IMG_247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4343400"/>
            <a:ext cx="3200400" cy="2400300"/>
          </a:xfrm>
        </p:spPr>
      </p:pic>
      <p:pic>
        <p:nvPicPr>
          <p:cNvPr id="35850" name="Picture 10" descr="IMG_248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85800" y="4114800"/>
            <a:ext cx="3505200" cy="2628900"/>
          </a:xfrm>
        </p:spPr>
      </p:pic>
      <p:pic>
        <p:nvPicPr>
          <p:cNvPr id="35851" name="Picture 11" descr="IMG_231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953000" y="1752600"/>
            <a:ext cx="3302000" cy="247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snails escape predators?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When they are not moving or feeding, the snail retracts and the opening is covered by an </a:t>
            </a:r>
            <a:r>
              <a:rPr lang="en-US" sz="2800" i="1"/>
              <a:t>operculum</a:t>
            </a:r>
            <a:r>
              <a:rPr lang="en-US" sz="2800"/>
              <a:t>, a trapdoor covering that protects the snail.</a:t>
            </a:r>
          </a:p>
        </p:txBody>
      </p:sp>
      <p:pic>
        <p:nvPicPr>
          <p:cNvPr id="34821" name="Picture 5" descr="opercul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286000"/>
            <a:ext cx="44196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Molluscs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/>
              <a:t>Abalone is the biggest of the flat shelled gastropods.  They live on the Pacific coast and people use them to make </a:t>
            </a:r>
            <a:r>
              <a:rPr lang="en-US" sz="2800" i="1"/>
              <a:t>mother of pearl</a:t>
            </a:r>
            <a:r>
              <a:rPr lang="en-US" sz="2800"/>
              <a:t> jewelry.</a:t>
            </a:r>
          </a:p>
        </p:txBody>
      </p:sp>
      <p:pic>
        <p:nvPicPr>
          <p:cNvPr id="37896" name="Picture 8" descr="abalon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600200"/>
            <a:ext cx="2684463" cy="2451100"/>
          </a:xfrm>
        </p:spPr>
      </p:pic>
      <p:pic>
        <p:nvPicPr>
          <p:cNvPr id="37897" name="Picture 9" descr="AbaloneInsid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70000" y="4114800"/>
            <a:ext cx="3073400" cy="2305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Molluscs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u="sng"/>
              <a:t>Crepidula</a:t>
            </a:r>
            <a:r>
              <a:rPr lang="en-US" sz="2400"/>
              <a:t> </a:t>
            </a:r>
            <a:r>
              <a:rPr lang="en-US" sz="2400" u="sng"/>
              <a:t>fornicata</a:t>
            </a:r>
            <a:r>
              <a:rPr lang="en-US" sz="2400"/>
              <a:t> or slipper shells can change their </a:t>
            </a:r>
            <a:r>
              <a:rPr lang="en-US" sz="2400" i="1"/>
              <a:t>sex</a:t>
            </a:r>
            <a:r>
              <a:rPr lang="en-US" sz="2400"/>
              <a:t>.</a:t>
            </a:r>
          </a:p>
          <a:p>
            <a:pPr>
              <a:lnSpc>
                <a:spcPct val="90000"/>
              </a:lnSpc>
            </a:pPr>
            <a:r>
              <a:rPr lang="en-US" sz="2400"/>
              <a:t>They are often stacked up on top of eachother and the upper one is a male and all below have become females.If another female lands on the male than that male will turn into a female and the one on top will change to a male.</a:t>
            </a:r>
          </a:p>
        </p:txBody>
      </p:sp>
      <p:pic>
        <p:nvPicPr>
          <p:cNvPr id="39942" name="Picture 6" descr="slipper she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133600"/>
            <a:ext cx="3913188" cy="3811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Mollusks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/>
              <a:t>Limpets live in the intertidal zone and graze on algae.</a:t>
            </a:r>
          </a:p>
        </p:txBody>
      </p:sp>
      <p:pic>
        <p:nvPicPr>
          <p:cNvPr id="40966" name="Picture 6" descr="Limpets &amp; scar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981200"/>
            <a:ext cx="3695700" cy="2743200"/>
          </a:xfrm>
        </p:spPr>
      </p:pic>
      <p:pic>
        <p:nvPicPr>
          <p:cNvPr id="40967" name="Picture 7" descr="shells-limpets-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3505200"/>
            <a:ext cx="2971800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Bivalves - a large group of mollusks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4495800"/>
          </a:xfrm>
        </p:spPr>
        <p:txBody>
          <a:bodyPr/>
          <a:lstStyle/>
          <a:p>
            <a:r>
              <a:rPr lang="en-US"/>
              <a:t>Include </a:t>
            </a:r>
            <a:r>
              <a:rPr lang="en-US" i="1"/>
              <a:t>clams</a:t>
            </a:r>
            <a:r>
              <a:rPr lang="en-US"/>
              <a:t>, mussels, scallops and </a:t>
            </a:r>
            <a:r>
              <a:rPr lang="en-US" i="1"/>
              <a:t>oysters.</a:t>
            </a:r>
          </a:p>
          <a:p>
            <a:r>
              <a:rPr lang="en-US"/>
              <a:t>Have 2 shells that are hinged together by an </a:t>
            </a:r>
            <a:r>
              <a:rPr lang="en-US" i="1"/>
              <a:t>adductor</a:t>
            </a:r>
            <a:r>
              <a:rPr lang="en-US"/>
              <a:t> muscle.</a:t>
            </a:r>
          </a:p>
          <a:p>
            <a:endParaRPr lang="en-US"/>
          </a:p>
        </p:txBody>
      </p:sp>
      <p:pic>
        <p:nvPicPr>
          <p:cNvPr id="4100" name="Picture 4" descr="adductor mus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05200"/>
            <a:ext cx="4286250" cy="2851150"/>
          </a:xfrm>
          <a:prstGeom prst="rect">
            <a:avLst/>
          </a:prstGeom>
          <a:noFill/>
        </p:spPr>
      </p:pic>
      <p:pic>
        <p:nvPicPr>
          <p:cNvPr id="4101" name="Picture 5" descr="1403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787775"/>
            <a:ext cx="3352800" cy="286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Mollusks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000"/>
              <a:t>Nudibranchs, also called sea slugs, lack shells and breathe through their skin or fancy gill tufts on their backs. </a:t>
            </a:r>
          </a:p>
          <a:p>
            <a:r>
              <a:rPr lang="en-US" sz="2000"/>
              <a:t>Nudibranchs feed on hydroids or anemones and can store toxin from the stinging cells in their body.</a:t>
            </a:r>
          </a:p>
          <a:p>
            <a:r>
              <a:rPr lang="en-US" sz="2000"/>
              <a:t>They often have warning coloration that says, “Stay away!”</a:t>
            </a:r>
            <a:endParaRPr lang="en-US" sz="2400"/>
          </a:p>
        </p:txBody>
      </p:sp>
      <p:pic>
        <p:nvPicPr>
          <p:cNvPr id="41990" name="Picture 6" descr="nudibranchs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4267200"/>
            <a:ext cx="3200400" cy="2401888"/>
          </a:xfrm>
        </p:spPr>
      </p:pic>
      <p:pic>
        <p:nvPicPr>
          <p:cNvPr id="41991" name="Picture 7" descr="1alabaster_nudibranc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1447800"/>
            <a:ext cx="3586163" cy="244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/>
          <a:lstStyle/>
          <a:p>
            <a:r>
              <a:rPr lang="en-US"/>
              <a:t>Cephalopods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These animals include squid, cuttlefish, Nautilus, and octopus.</a:t>
            </a:r>
          </a:p>
          <a:p>
            <a:pPr>
              <a:lnSpc>
                <a:spcPct val="90000"/>
              </a:lnSpc>
            </a:pPr>
            <a:r>
              <a:rPr lang="en-US" sz="2800"/>
              <a:t>The word Cephalopod means “head-foot” because they have a big head and many tentacles.</a:t>
            </a:r>
          </a:p>
        </p:txBody>
      </p:sp>
      <p:pic>
        <p:nvPicPr>
          <p:cNvPr id="43014" name="Picture 6" descr="nautilusj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066800"/>
            <a:ext cx="3505200" cy="2646363"/>
          </a:xfrm>
        </p:spPr>
      </p:pic>
      <p:pic>
        <p:nvPicPr>
          <p:cNvPr id="43015" name="Picture 7" descr="octop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76400" y="3810000"/>
            <a:ext cx="2867025" cy="289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Swimming in Cephalopods</a:t>
            </a:r>
          </a:p>
        </p:txBody>
      </p:sp>
      <p:pic>
        <p:nvPicPr>
          <p:cNvPr id="45065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676400"/>
            <a:ext cx="4495800" cy="1981200"/>
          </a:xfrm>
        </p:spPr>
      </p:pic>
      <p:sp>
        <p:nvSpPr>
          <p:cNvPr id="45067" name="Rectangle 11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They swim using a kind of jet propulsion.</a:t>
            </a:r>
          </a:p>
          <a:p>
            <a:pPr>
              <a:lnSpc>
                <a:spcPct val="90000"/>
              </a:lnSpc>
            </a:pPr>
            <a:r>
              <a:rPr lang="en-US" sz="2400"/>
              <a:t>They have a streamlined body and no shell. </a:t>
            </a:r>
          </a:p>
          <a:p>
            <a:pPr>
              <a:lnSpc>
                <a:spcPct val="90000"/>
              </a:lnSpc>
            </a:pPr>
            <a:r>
              <a:rPr lang="en-US" sz="2400"/>
              <a:t>They draw water into the mantle, and expel it through the siphon or funnel.  The animal moves in the opposite direction. It can move the siphon to change direction.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45068" name="Picture 12" descr="swimming octop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9600" y="3962400"/>
            <a:ext cx="3205163" cy="2595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1524000"/>
          </a:xfrm>
        </p:spPr>
        <p:txBody>
          <a:bodyPr/>
          <a:lstStyle/>
          <a:p>
            <a:r>
              <a:rPr lang="en-US"/>
              <a:t>How do Cephalopods Capture Food?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/>
              <a:t>They capture prey with tentacles and then kill it with a parrotlike beak.  </a:t>
            </a:r>
          </a:p>
          <a:p>
            <a:r>
              <a:rPr lang="en-US" sz="2800"/>
              <a:t>Some octopus even have a paralyzing venom. The blue-ringed octopus is deadly to humans.</a:t>
            </a:r>
          </a:p>
        </p:txBody>
      </p:sp>
      <p:pic>
        <p:nvPicPr>
          <p:cNvPr id="46086" name="Picture 6" descr="North-Pacific-giant-octopus-catching-shark">
            <a:hlinkClick r:id="rId3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1600200"/>
            <a:ext cx="4367213" cy="2794000"/>
          </a:xfrm>
        </p:spPr>
      </p:pic>
      <p:pic>
        <p:nvPicPr>
          <p:cNvPr id="46087" name="Picture 7" descr="ceph-bea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7200" y="4114800"/>
            <a:ext cx="3276600" cy="2368550"/>
          </a:xfrm>
        </p:spPr>
      </p:pic>
      <p:sp>
        <p:nvSpPr>
          <p:cNvPr id="6" name="Action Button: Forward or Next 5">
            <a:hlinkClick r:id="rId3" highlightClick="1"/>
          </p:cNvPr>
          <p:cNvSpPr/>
          <p:nvPr/>
        </p:nvSpPr>
        <p:spPr bwMode="auto">
          <a:xfrm>
            <a:off x="4114800" y="4191000"/>
            <a:ext cx="762000" cy="6858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blue-ringed octopus</a:t>
            </a:r>
          </a:p>
        </p:txBody>
      </p:sp>
      <p:pic>
        <p:nvPicPr>
          <p:cNvPr id="47110" name="Picture 6" descr="bluering70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69963" y="1981200"/>
            <a:ext cx="7202487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848600" cy="1905000"/>
          </a:xfrm>
        </p:spPr>
        <p:txBody>
          <a:bodyPr/>
          <a:lstStyle/>
          <a:p>
            <a:r>
              <a:rPr lang="en-US"/>
              <a:t>Cephalopods have a one way digestive system and a closed circulatory system.</a:t>
            </a:r>
          </a:p>
        </p:txBody>
      </p:sp>
      <p:pic>
        <p:nvPicPr>
          <p:cNvPr id="49156" name="Picture 4" descr="internal squi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935163"/>
            <a:ext cx="7467600" cy="478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1143000"/>
          </a:xfrm>
        </p:spPr>
        <p:txBody>
          <a:bodyPr/>
          <a:lstStyle/>
          <a:p>
            <a:r>
              <a:rPr lang="en-US"/>
              <a:t>Trace the flow of food in one way digestive system of the octopus……</a:t>
            </a:r>
          </a:p>
        </p:txBody>
      </p:sp>
      <p:pic>
        <p:nvPicPr>
          <p:cNvPr id="50180" name="Picture 4" descr="internal anatomy of octopu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1916113"/>
            <a:ext cx="7162800" cy="4941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Octopus (“8 feet”- has 8 tentacles and suction cups that are used for grasping, holding prey, climbing and crawling.</a:t>
            </a:r>
            <a:endParaRPr lang="en-US"/>
          </a:p>
        </p:txBody>
      </p:sp>
      <p:pic>
        <p:nvPicPr>
          <p:cNvPr id="51204" name="Picture 4" descr="octopus tenatacl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9812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Squid - has 8 tentacles and 2 arms (10 altogether)</a:t>
            </a:r>
          </a:p>
        </p:txBody>
      </p:sp>
      <p:pic>
        <p:nvPicPr>
          <p:cNvPr id="52228" name="Picture 4" descr="squid tentacl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905000"/>
            <a:ext cx="7315200" cy="4743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cephalopods survive without a protective shell?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Squid have an internal shell (pen) that makes it faster.</a:t>
            </a:r>
          </a:p>
          <a:p>
            <a:pPr>
              <a:lnSpc>
                <a:spcPct val="90000"/>
              </a:lnSpc>
            </a:pPr>
            <a:r>
              <a:rPr lang="en-US" sz="2400"/>
              <a:t>Squid swim in large schools.</a:t>
            </a:r>
          </a:p>
          <a:p>
            <a:pPr>
              <a:lnSpc>
                <a:spcPct val="90000"/>
              </a:lnSpc>
            </a:pPr>
            <a:r>
              <a:rPr lang="en-US" sz="2400"/>
              <a:t>They can camouflage themselves with changing skin patterns and coloration with special pigmented cells called chromatophores.</a:t>
            </a:r>
          </a:p>
          <a:p>
            <a:pPr>
              <a:lnSpc>
                <a:spcPct val="90000"/>
              </a:lnSpc>
            </a:pPr>
            <a:r>
              <a:rPr lang="en-US" sz="2400"/>
              <a:t>They can also discharge a cloud of ink into the water.</a:t>
            </a:r>
          </a:p>
          <a:p>
            <a:pPr>
              <a:lnSpc>
                <a:spcPct val="90000"/>
              </a:lnSpc>
            </a:pPr>
            <a:r>
              <a:rPr lang="en-US" sz="2400"/>
              <a:t>In addition, the brain and eye is highly developed.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Bivalves….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5029200"/>
          </a:xfrm>
        </p:spPr>
        <p:txBody>
          <a:bodyPr/>
          <a:lstStyle/>
          <a:p>
            <a:r>
              <a:rPr lang="en-US"/>
              <a:t>Clams live in the </a:t>
            </a:r>
            <a:r>
              <a:rPr lang="en-US" i="1"/>
              <a:t>intertidal</a:t>
            </a:r>
            <a:r>
              <a:rPr lang="en-US"/>
              <a:t> zone, the mudflats.</a:t>
            </a:r>
          </a:p>
          <a:p>
            <a:r>
              <a:rPr lang="en-US"/>
              <a:t>There are over 15,000 kinds of clams.</a:t>
            </a:r>
          </a:p>
          <a:p>
            <a:endParaRPr lang="en-US"/>
          </a:p>
        </p:txBody>
      </p:sp>
      <p:pic>
        <p:nvPicPr>
          <p:cNvPr id="5125" name="Picture 5" descr="IMG_25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81400"/>
            <a:ext cx="3810000" cy="2857500"/>
          </a:xfrm>
          <a:prstGeom prst="rect">
            <a:avLst/>
          </a:prstGeom>
          <a:noFill/>
        </p:spPr>
      </p:pic>
      <p:pic>
        <p:nvPicPr>
          <p:cNvPr id="5126" name="Picture 6" descr="IMG_25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200400"/>
            <a:ext cx="26289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609600"/>
            <a:ext cx="3352800" cy="4953000"/>
          </a:xfrm>
        </p:spPr>
        <p:txBody>
          <a:bodyPr/>
          <a:lstStyle/>
          <a:p>
            <a:r>
              <a:rPr lang="en-US"/>
              <a:t>The Squid Pen - gives it an edge in swimming fast</a:t>
            </a:r>
          </a:p>
        </p:txBody>
      </p:sp>
      <p:pic>
        <p:nvPicPr>
          <p:cNvPr id="56325" name="Picture 5" descr="Pen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685800"/>
            <a:ext cx="3941763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Ink - a natural “smoke screen” to escape predators</a:t>
            </a:r>
          </a:p>
        </p:txBody>
      </p:sp>
      <p:pic>
        <p:nvPicPr>
          <p:cNvPr id="58372" name="Picture 4" descr="o_vulgaris_in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0" y="1905000"/>
            <a:ext cx="4876800" cy="4405313"/>
          </a:xfrm>
        </p:spPr>
      </p:pic>
      <p:sp>
        <p:nvSpPr>
          <p:cNvPr id="58374" name="Rectangle 6"/>
          <p:cNvSpPr>
            <a:spLocks noGrp="1" noChangeArrowheads="1"/>
          </p:cNvSpPr>
          <p:nvPr>
            <p:ph type="body" sz="half" idx="3"/>
          </p:nvPr>
        </p:nvSpPr>
        <p:spPr>
          <a:xfrm flipH="1">
            <a:off x="8458200" y="6019800"/>
            <a:ext cx="76200" cy="76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400"/>
          </a:p>
        </p:txBody>
      </p:sp>
      <p:pic>
        <p:nvPicPr>
          <p:cNvPr id="58375" name="Picture 7" descr="in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2667000"/>
            <a:ext cx="3733800" cy="2528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Chromatophores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/>
              <a:t>The squid appear to change the patterns on their body.</a:t>
            </a:r>
          </a:p>
          <a:p>
            <a:r>
              <a:rPr lang="en-US" sz="2800"/>
              <a:t>These patterns are used in a complex communication between squid.</a:t>
            </a:r>
          </a:p>
        </p:txBody>
      </p:sp>
      <p:pic>
        <p:nvPicPr>
          <p:cNvPr id="60422" name="Picture 6" descr="chromatophor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35138" y="1981200"/>
            <a:ext cx="1711325" cy="1981200"/>
          </a:xfrm>
        </p:spPr>
      </p:pic>
      <p:pic>
        <p:nvPicPr>
          <p:cNvPr id="60423" name="Picture 7" descr="chromatophor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63650" y="4114800"/>
            <a:ext cx="2654300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/>
              <a:t>The Octopus - the most intelligent of all invertebrates!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524000"/>
            <a:ext cx="3810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experiment in your book indicates that octopus can learn by watching others. This octopus escaped from his tank, ate the fish in another and then went back to his!  </a:t>
            </a:r>
          </a:p>
          <a:p>
            <a:pPr>
              <a:lnSpc>
                <a:spcPct val="90000"/>
              </a:lnSpc>
            </a:pPr>
            <a:r>
              <a:rPr lang="en-US" sz="2400"/>
              <a:t>They have large brains that can be used for learning adaptive behaviors.  This one predicted the winning World cup soccer team!</a:t>
            </a:r>
          </a:p>
        </p:txBody>
      </p:sp>
      <p:pic>
        <p:nvPicPr>
          <p:cNvPr id="61446" name="Picture 6" descr="spain octop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4114800"/>
            <a:ext cx="3657600" cy="2560638"/>
          </a:xfrm>
        </p:spPr>
      </p:pic>
      <p:pic>
        <p:nvPicPr>
          <p:cNvPr id="61447" name="Picture 7" descr="escape octopu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1371600"/>
            <a:ext cx="2819400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/>
              <a:t>The Chambered Nautilus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400"/>
              <a:t>Inhabits the South Pacific ocean.</a:t>
            </a:r>
          </a:p>
          <a:p>
            <a:r>
              <a:rPr lang="en-US" sz="2400"/>
              <a:t>Has a spiral shaped shell with compartments that it can fill with air to regulate its buoyancy.</a:t>
            </a:r>
          </a:p>
          <a:p>
            <a:r>
              <a:rPr lang="en-US" sz="2400"/>
              <a:t>It has 40-90 sticky tentacles to capture prey.</a:t>
            </a:r>
          </a:p>
        </p:txBody>
      </p:sp>
      <p:pic>
        <p:nvPicPr>
          <p:cNvPr id="62470" name="Picture 6" descr="chamberednautilusfor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143000"/>
            <a:ext cx="3052763" cy="2819400"/>
          </a:xfrm>
        </p:spPr>
      </p:pic>
      <p:pic>
        <p:nvPicPr>
          <p:cNvPr id="62471" name="Picture 7" descr="UniqueMarineLife_RM1_ChamberedNautilus_Stam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79525" y="4114800"/>
            <a:ext cx="3444875" cy="2601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Cuttlefish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5181600" y="1752600"/>
            <a:ext cx="3810000" cy="4114800"/>
          </a:xfrm>
        </p:spPr>
        <p:txBody>
          <a:bodyPr/>
          <a:lstStyle/>
          <a:p>
            <a:r>
              <a:rPr lang="en-US" sz="2400"/>
              <a:t>Is a bottom dwelling cephalopod and feeds on invertebrates in the sand.</a:t>
            </a:r>
          </a:p>
          <a:p>
            <a:r>
              <a:rPr lang="en-US" sz="2400"/>
              <a:t>They have an internal shell, the cuttlebone.</a:t>
            </a:r>
          </a:p>
          <a:p>
            <a:r>
              <a:rPr lang="en-US" sz="2400"/>
              <a:t>They have 10 tentacles like the squid, with two of them longer.</a:t>
            </a:r>
          </a:p>
        </p:txBody>
      </p:sp>
      <p:pic>
        <p:nvPicPr>
          <p:cNvPr id="63494" name="Picture 6" descr="cuttlefish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133600"/>
            <a:ext cx="4419600" cy="3321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0" y="1676400"/>
            <a:ext cx="3048000" cy="1752600"/>
          </a:xfrm>
        </p:spPr>
        <p:txBody>
          <a:bodyPr/>
          <a:lstStyle/>
          <a:p>
            <a:r>
              <a:rPr lang="en-US"/>
              <a:t>The Giant Squid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762000" y="4876800"/>
            <a:ext cx="80772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largest invertebrate in the world.</a:t>
            </a:r>
          </a:p>
          <a:p>
            <a:pPr>
              <a:lnSpc>
                <a:spcPct val="90000"/>
              </a:lnSpc>
            </a:pPr>
            <a:r>
              <a:rPr lang="en-US" sz="2400"/>
              <a:t>We have never captured one alive.</a:t>
            </a:r>
          </a:p>
          <a:p>
            <a:pPr>
              <a:lnSpc>
                <a:spcPct val="90000"/>
              </a:lnSpc>
            </a:pPr>
            <a:r>
              <a:rPr lang="en-US" sz="2400"/>
              <a:t>They can be up to 20 meters long.</a:t>
            </a:r>
          </a:p>
          <a:p>
            <a:pPr>
              <a:lnSpc>
                <a:spcPct val="90000"/>
              </a:lnSpc>
            </a:pPr>
            <a:r>
              <a:rPr lang="en-US" sz="2400"/>
              <a:t>They are prey for the sperm whale.</a:t>
            </a:r>
          </a:p>
        </p:txBody>
      </p:sp>
      <p:pic>
        <p:nvPicPr>
          <p:cNvPr id="64518" name="Picture 6" descr="giant_squid_and_diver-2851">
            <a:hlinkClick r:id="rId3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381000"/>
            <a:ext cx="5867400" cy="4400550"/>
          </a:xfrm>
        </p:spPr>
      </p:pic>
      <p:sp>
        <p:nvSpPr>
          <p:cNvPr id="5" name="Action Button: Forward or Next 4">
            <a:hlinkClick r:id="rId5" highlightClick="1"/>
          </p:cNvPr>
          <p:cNvSpPr/>
          <p:nvPr/>
        </p:nvSpPr>
        <p:spPr bwMode="auto">
          <a:xfrm>
            <a:off x="5334000" y="3962400"/>
            <a:ext cx="838200" cy="7620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Giant Squid on the Beach and Sperm whale eating a squid</a:t>
            </a:r>
          </a:p>
        </p:txBody>
      </p:sp>
      <p:pic>
        <p:nvPicPr>
          <p:cNvPr id="65542" name="Picture 6" descr="giant-squid-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2057400"/>
            <a:ext cx="3810000" cy="2743200"/>
          </a:xfrm>
        </p:spPr>
      </p:pic>
      <p:pic>
        <p:nvPicPr>
          <p:cNvPr id="65546" name="Picture 10" descr="spermwha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14800" y="3273425"/>
            <a:ext cx="4795838" cy="3127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/>
              <a:t>Reproduction in Cephalopods</a:t>
            </a: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3810000" cy="4114800"/>
          </a:xfrm>
        </p:spPr>
        <p:txBody>
          <a:bodyPr/>
          <a:lstStyle/>
          <a:p>
            <a:r>
              <a:rPr lang="en-US" sz="2400"/>
              <a:t>Most breed in shallow water.</a:t>
            </a:r>
          </a:p>
          <a:p>
            <a:r>
              <a:rPr lang="en-US" sz="2400"/>
              <a:t>Fertilization is internal and development is external.</a:t>
            </a:r>
          </a:p>
          <a:p>
            <a:r>
              <a:rPr lang="en-US" sz="2400"/>
              <a:t>Most squid die after mating. Most female octopus die after protecting the eggs until they hatch.</a:t>
            </a:r>
          </a:p>
        </p:txBody>
      </p:sp>
      <p:pic>
        <p:nvPicPr>
          <p:cNvPr id="68616" name="Picture 8" descr="octopus eg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219200"/>
            <a:ext cx="4343400" cy="2822575"/>
          </a:xfrm>
        </p:spPr>
      </p:pic>
      <p:pic>
        <p:nvPicPr>
          <p:cNvPr id="68617" name="Picture 9" descr="squid repr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62400" y="4114800"/>
            <a:ext cx="4159250" cy="2625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Molluscs…Chitons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Chitons have no eyes or tentacles.</a:t>
            </a:r>
          </a:p>
          <a:p>
            <a:pPr>
              <a:lnSpc>
                <a:spcPct val="90000"/>
              </a:lnSpc>
            </a:pPr>
            <a:r>
              <a:rPr lang="en-US" sz="2800"/>
              <a:t>They hace overlapping shells that give them flexibility for moving on rocky shores.</a:t>
            </a:r>
          </a:p>
          <a:p>
            <a:pPr>
              <a:lnSpc>
                <a:spcPct val="90000"/>
              </a:lnSpc>
            </a:pPr>
            <a:r>
              <a:rPr lang="en-US" sz="2800"/>
              <a:t>It feeds with a radula, a scraping tongue.</a:t>
            </a:r>
          </a:p>
        </p:txBody>
      </p:sp>
      <p:pic>
        <p:nvPicPr>
          <p:cNvPr id="70662" name="Picture 6" descr="chiton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33800" y="1703388"/>
            <a:ext cx="5181600" cy="3867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Sea Star is a Common Predator of Bivalves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9400" y="5943600"/>
            <a:ext cx="152400" cy="76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800"/>
          </a:p>
        </p:txBody>
      </p:sp>
      <p:pic>
        <p:nvPicPr>
          <p:cNvPr id="6148" name="Picture 4" descr="sea star and intertid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0"/>
            <a:ext cx="6248400" cy="4686300"/>
          </a:xfrm>
          <a:prstGeom prst="rect">
            <a:avLst/>
          </a:prstGeom>
          <a:noFill/>
        </p:spPr>
      </p:pic>
      <p:sp>
        <p:nvSpPr>
          <p:cNvPr id="6" name="Action Button: Forward or Next 5">
            <a:hlinkClick r:id="rId4" highlightClick="1"/>
          </p:cNvPr>
          <p:cNvSpPr/>
          <p:nvPr/>
        </p:nvSpPr>
        <p:spPr bwMode="auto">
          <a:xfrm>
            <a:off x="381000" y="1295400"/>
            <a:ext cx="990600" cy="11430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Clam Escape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Molluscs….Scaphopods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These scaphopods consist of the tusk shells, named for their tapering shell.</a:t>
            </a:r>
          </a:p>
          <a:p>
            <a:pPr>
              <a:lnSpc>
                <a:spcPct val="90000"/>
              </a:lnSpc>
            </a:pPr>
            <a:r>
              <a:rPr lang="en-US" sz="2400"/>
              <a:t>They burrow in the sand of tropical waters.</a:t>
            </a:r>
          </a:p>
          <a:p>
            <a:pPr>
              <a:lnSpc>
                <a:spcPct val="90000"/>
              </a:lnSpc>
            </a:pPr>
            <a:r>
              <a:rPr lang="en-US" sz="2400"/>
              <a:t>They have tentacles with sticky ends to capture worms and plankton.</a:t>
            </a:r>
          </a:p>
          <a:p>
            <a:pPr>
              <a:lnSpc>
                <a:spcPct val="90000"/>
              </a:lnSpc>
            </a:pPr>
            <a:r>
              <a:rPr lang="en-US" sz="2400"/>
              <a:t>Used as wampum (money) by the Native Americans.</a:t>
            </a:r>
          </a:p>
        </p:txBody>
      </p:sp>
      <p:pic>
        <p:nvPicPr>
          <p:cNvPr id="71686" name="Picture 6" descr="scaphopod_shell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4963" y="1600200"/>
            <a:ext cx="2571750" cy="2590800"/>
          </a:xfrm>
        </p:spPr>
      </p:pic>
      <p:pic>
        <p:nvPicPr>
          <p:cNvPr id="71687" name="Picture 7" descr="tusk shel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038600" y="4283075"/>
            <a:ext cx="3219450" cy="2574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Phylum Mollusca - a Diverse Phylum</a:t>
            </a:r>
          </a:p>
        </p:txBody>
      </p:sp>
      <p:pic>
        <p:nvPicPr>
          <p:cNvPr id="72710" name="Picture 6" descr="phylum mollusc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00150" y="1981200"/>
            <a:ext cx="67437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Every line on the bivalve represents </a:t>
            </a:r>
            <a:r>
              <a:rPr lang="en-US" i="1"/>
              <a:t>one year</a:t>
            </a:r>
            <a:r>
              <a:rPr lang="en-US"/>
              <a:t> of growth 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7086600" y="6019800"/>
            <a:ext cx="76200" cy="76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800"/>
          </a:p>
        </p:txBody>
      </p:sp>
      <p:pic>
        <p:nvPicPr>
          <p:cNvPr id="7172" name="Picture 4" descr="growth lines on bival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81200"/>
            <a:ext cx="5738813" cy="4303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largest clam in the world is the </a:t>
            </a:r>
            <a:r>
              <a:rPr lang="en-US" dirty="0" err="1"/>
              <a:t>Tridachnid</a:t>
            </a:r>
            <a:r>
              <a:rPr lang="en-US" dirty="0"/>
              <a:t> clam - we had one in the Nautilus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0" y="5943600"/>
            <a:ext cx="76200" cy="152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15364" name="Picture 4" descr="mantle of giant cla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63812"/>
            <a:ext cx="4100513" cy="3074988"/>
          </a:xfrm>
          <a:prstGeom prst="rect">
            <a:avLst/>
          </a:prstGeom>
          <a:noFill/>
        </p:spPr>
      </p:pic>
      <p:pic>
        <p:nvPicPr>
          <p:cNvPr id="15367" name="Picture 7" descr="IMG_94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209800"/>
            <a:ext cx="2667000" cy="2000250"/>
          </a:xfrm>
          <a:prstGeom prst="rect">
            <a:avLst/>
          </a:prstGeom>
          <a:noFill/>
        </p:spPr>
      </p:pic>
      <p:pic>
        <p:nvPicPr>
          <p:cNvPr id="15368" name="Picture 8" descr="IMG_94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305300"/>
            <a:ext cx="3048000" cy="2286000"/>
          </a:xfrm>
          <a:prstGeom prst="rect">
            <a:avLst/>
          </a:prstGeom>
          <a:noFill/>
        </p:spPr>
      </p:pic>
      <p:sp>
        <p:nvSpPr>
          <p:cNvPr id="7" name="Action Button: Forward or Next 6">
            <a:hlinkClick r:id="rId3" highlightClick="1"/>
          </p:cNvPr>
          <p:cNvSpPr/>
          <p:nvPr/>
        </p:nvSpPr>
        <p:spPr bwMode="auto">
          <a:xfrm>
            <a:off x="381000" y="5867400"/>
            <a:ext cx="838200" cy="6096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66800"/>
            <a:ext cx="7772400" cy="1981200"/>
          </a:xfrm>
        </p:spPr>
        <p:txBody>
          <a:bodyPr/>
          <a:lstStyle/>
          <a:p>
            <a:r>
              <a:rPr lang="en-US"/>
              <a:t>The Mantle is the </a:t>
            </a:r>
            <a:r>
              <a:rPr lang="en-US" i="1"/>
              <a:t>lining</a:t>
            </a:r>
            <a:r>
              <a:rPr lang="en-US"/>
              <a:t> of the shell of a bivalve and secretes </a:t>
            </a:r>
            <a:r>
              <a:rPr lang="en-US" i="1"/>
              <a:t>calcium carbonate</a:t>
            </a:r>
            <a:r>
              <a:rPr lang="en-US"/>
              <a:t> that produces the shell.</a:t>
            </a:r>
            <a:br>
              <a:rPr lang="en-US"/>
            </a:b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5800" y="6019800"/>
            <a:ext cx="152400" cy="76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16388" name="Picture 4" descr="mantle of oy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441700"/>
            <a:ext cx="4406900" cy="2767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Bivalves have </a:t>
            </a:r>
            <a:r>
              <a:rPr lang="en-US" i="1"/>
              <a:t>siphon</a:t>
            </a:r>
            <a:r>
              <a:rPr lang="en-US"/>
              <a:t> tubes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Bivalves have </a:t>
            </a:r>
            <a:r>
              <a:rPr lang="en-US" sz="2400" i="1"/>
              <a:t>incurrent</a:t>
            </a:r>
            <a:r>
              <a:rPr lang="en-US" sz="2400"/>
              <a:t> siphon tubes for breathing and getting food and </a:t>
            </a:r>
            <a:r>
              <a:rPr lang="en-US" sz="2400" i="1"/>
              <a:t>O2 (oxygen)</a:t>
            </a:r>
            <a:r>
              <a:rPr lang="en-US" sz="2400"/>
              <a:t>.</a:t>
            </a:r>
          </a:p>
          <a:p>
            <a:r>
              <a:rPr lang="en-US" sz="2400"/>
              <a:t>They have </a:t>
            </a:r>
            <a:r>
              <a:rPr lang="en-US" sz="2400" i="1"/>
              <a:t>excurrent</a:t>
            </a:r>
            <a:r>
              <a:rPr lang="en-US" sz="2400"/>
              <a:t> siphons for getting rid of wastes and </a:t>
            </a:r>
            <a:r>
              <a:rPr lang="en-US" sz="2400" i="1"/>
              <a:t>CO2 (carbon dioxide)</a:t>
            </a:r>
            <a:r>
              <a:rPr lang="en-US" sz="2400"/>
              <a:t>.</a:t>
            </a:r>
          </a:p>
          <a:p>
            <a:endParaRPr lang="en-US" sz="2400"/>
          </a:p>
        </p:txBody>
      </p:sp>
      <p:pic>
        <p:nvPicPr>
          <p:cNvPr id="17413" name="Picture 5" descr="siphons of cla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438400"/>
            <a:ext cx="1557338" cy="4114800"/>
          </a:xfrm>
        </p:spPr>
      </p:pic>
      <p:pic>
        <p:nvPicPr>
          <p:cNvPr id="17414" name="Picture 6" descr="bivlave with siph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087563"/>
            <a:ext cx="2971800" cy="201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2EF6EA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ADFAF3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hell">
  <a:themeElements>
    <a:clrScheme name="">
      <a:dk1>
        <a:srgbClr val="000000"/>
      </a:dk1>
      <a:lt1>
        <a:srgbClr val="2EF6EA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ADFAF3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Shell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Shell 1">
        <a:dk1>
          <a:srgbClr val="000000"/>
        </a:dk1>
        <a:lt1>
          <a:srgbClr val="D9B5BF"/>
        </a:lt1>
        <a:dk2>
          <a:srgbClr val="000000"/>
        </a:dk2>
        <a:lt2>
          <a:srgbClr val="808080"/>
        </a:lt2>
        <a:accent1>
          <a:srgbClr val="D79193"/>
        </a:accent1>
        <a:accent2>
          <a:srgbClr val="67272B"/>
        </a:accent2>
        <a:accent3>
          <a:srgbClr val="E9D7DC"/>
        </a:accent3>
        <a:accent4>
          <a:srgbClr val="000000"/>
        </a:accent4>
        <a:accent5>
          <a:srgbClr val="E8C7C8"/>
        </a:accent5>
        <a:accent6>
          <a:srgbClr val="5D2226"/>
        </a:accent6>
        <a:hlink>
          <a:srgbClr val="A4717B"/>
        </a:hlink>
        <a:folHlink>
          <a:srgbClr val="FCE7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2004:Templates:Presentations:Designs:Shell</Template>
  <TotalTime>965</TotalTime>
  <Words>1597</Words>
  <Application>Microsoft Office PowerPoint</Application>
  <PresentationFormat>On-screen Show (4:3)</PresentationFormat>
  <Paragraphs>194</Paragraphs>
  <Slides>51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Blank Presentation</vt:lpstr>
      <vt:lpstr>Shell</vt:lpstr>
      <vt:lpstr>Chapter 9 - Soft Bodied Animals</vt:lpstr>
      <vt:lpstr>Mollusks have the following characteristics: </vt:lpstr>
      <vt:lpstr>Bivalves - a large group of mollusks</vt:lpstr>
      <vt:lpstr>Bivalves….</vt:lpstr>
      <vt:lpstr>The Sea Star is a Common Predator of Bivalves </vt:lpstr>
      <vt:lpstr>Every line on the bivalve represents one year of growth  </vt:lpstr>
      <vt:lpstr>The largest clam in the world is the Tridachnid clam - we had one in the Nautilus</vt:lpstr>
      <vt:lpstr>The Mantle is the lining of the shell of a bivalve and secretes calcium carbonate that produces the shell. </vt:lpstr>
      <vt:lpstr>Bivalves have siphon tubes</vt:lpstr>
      <vt:lpstr>Bivalves are filter feeders and sweep the water for food.</vt:lpstr>
      <vt:lpstr>Bivalves have gill membranes that are similar in function to our lungs.</vt:lpstr>
      <vt:lpstr>Bivalves have an open circulatory system and colorless blood.</vt:lpstr>
      <vt:lpstr>Many bivalves are attached to the substrate with tough threads called byssal threads.</vt:lpstr>
      <vt:lpstr>Oysters are bivalves that secrete a cement that sticks to rocks very well.</vt:lpstr>
      <vt:lpstr>Bivalves can produce jewelry known as pearls.</vt:lpstr>
      <vt:lpstr>Scallops are bivalves that are not attached.</vt:lpstr>
      <vt:lpstr>Gastropods - “stomach footed” animals</vt:lpstr>
      <vt:lpstr>Snails have a one way digestive system.</vt:lpstr>
      <vt:lpstr>They also have an open circulatory system.</vt:lpstr>
      <vt:lpstr>How do they get Oxygen?</vt:lpstr>
      <vt:lpstr>Snail Senses</vt:lpstr>
      <vt:lpstr>How do snails get their food?</vt:lpstr>
      <vt:lpstr>Some snails are carnivores</vt:lpstr>
      <vt:lpstr>Cone snails</vt:lpstr>
      <vt:lpstr>Flamingo Tongue snails, an olive snail and a large conch snail, Belize, Aug. 2009</vt:lpstr>
      <vt:lpstr>How can snails escape predators?</vt:lpstr>
      <vt:lpstr>Other Molluscs</vt:lpstr>
      <vt:lpstr>Other Molluscs</vt:lpstr>
      <vt:lpstr>Other Mollusks</vt:lpstr>
      <vt:lpstr>Other Mollusks</vt:lpstr>
      <vt:lpstr>Cephalopods</vt:lpstr>
      <vt:lpstr>Swimming in Cephalopods</vt:lpstr>
      <vt:lpstr>How do Cephalopods Capture Food?</vt:lpstr>
      <vt:lpstr>The blue-ringed octopus</vt:lpstr>
      <vt:lpstr>Cephalopods have a one way digestive system and a closed circulatory system.</vt:lpstr>
      <vt:lpstr>Trace the flow of food in one way digestive system of the octopus……</vt:lpstr>
      <vt:lpstr>Octopus (“8 feet”- has 8 tentacles and suction cups that are used for grasping, holding prey, climbing and crawling.</vt:lpstr>
      <vt:lpstr>Squid - has 8 tentacles and 2 arms (10 altogether)</vt:lpstr>
      <vt:lpstr>How do cephalopods survive without a protective shell?</vt:lpstr>
      <vt:lpstr>The Squid Pen - gives it an edge in swimming fast</vt:lpstr>
      <vt:lpstr>The Ink - a natural “smoke screen” to escape predators</vt:lpstr>
      <vt:lpstr>Chromatophores</vt:lpstr>
      <vt:lpstr>The Octopus - the most intelligent of all invertebrates!</vt:lpstr>
      <vt:lpstr>The Chambered Nautilus</vt:lpstr>
      <vt:lpstr>The Cuttlefish</vt:lpstr>
      <vt:lpstr>The Giant Squid</vt:lpstr>
      <vt:lpstr>Giant Squid on the Beach and Sperm whale eating a squid</vt:lpstr>
      <vt:lpstr>Reproduction in Cephalopods</vt:lpstr>
      <vt:lpstr>Other Molluscs…Chitons</vt:lpstr>
      <vt:lpstr>Other Molluscs….Scaphopods</vt:lpstr>
      <vt:lpstr>Phylum Mollusca - a Diverse Phylum</vt:lpstr>
    </vt:vector>
  </TitlesOfParts>
  <Company>Vassar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9 - Soft Bodied Animals</dc:title>
  <dc:creator>Vassar College</dc:creator>
  <cp:lastModifiedBy>khastings</cp:lastModifiedBy>
  <cp:revision>39</cp:revision>
  <dcterms:created xsi:type="dcterms:W3CDTF">2010-01-04T21:01:27Z</dcterms:created>
  <dcterms:modified xsi:type="dcterms:W3CDTF">2013-01-02T20:04:24Z</dcterms:modified>
</cp:coreProperties>
</file>